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7" r:id="rId1"/>
  </p:sldMasterIdLst>
  <p:notesMasterIdLst>
    <p:notesMasterId r:id="rId35"/>
  </p:notesMasterIdLst>
  <p:sldIdLst>
    <p:sldId id="256" r:id="rId2"/>
    <p:sldId id="257" r:id="rId3"/>
    <p:sldId id="687" r:id="rId4"/>
    <p:sldId id="689" r:id="rId5"/>
    <p:sldId id="258" r:id="rId6"/>
    <p:sldId id="259" r:id="rId7"/>
    <p:sldId id="274" r:id="rId8"/>
    <p:sldId id="303" r:id="rId9"/>
    <p:sldId id="277" r:id="rId10"/>
    <p:sldId id="314" r:id="rId11"/>
    <p:sldId id="686" r:id="rId12"/>
    <p:sldId id="679" r:id="rId13"/>
    <p:sldId id="663" r:id="rId14"/>
    <p:sldId id="664" r:id="rId15"/>
    <p:sldId id="282" r:id="rId16"/>
    <p:sldId id="666" r:id="rId17"/>
    <p:sldId id="286" r:id="rId18"/>
    <p:sldId id="285" r:id="rId19"/>
    <p:sldId id="288" r:id="rId20"/>
    <p:sldId id="289" r:id="rId21"/>
    <p:sldId id="290" r:id="rId22"/>
    <p:sldId id="291" r:id="rId23"/>
    <p:sldId id="292" r:id="rId24"/>
    <p:sldId id="293" r:id="rId25"/>
    <p:sldId id="683" r:id="rId26"/>
    <p:sldId id="684" r:id="rId27"/>
    <p:sldId id="690" r:id="rId28"/>
    <p:sldId id="294" r:id="rId29"/>
    <p:sldId id="295" r:id="rId30"/>
    <p:sldId id="692" r:id="rId31"/>
    <p:sldId id="271" r:id="rId32"/>
    <p:sldId id="272" r:id="rId33"/>
    <p:sldId id="685"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EB Garamond" pitchFamily="2" charset="0"/>
      <p:regular r:id="rId42"/>
      <p:bold r:id="rId43"/>
      <p:italic r:id="rId44"/>
      <p:boldItalic r:id="rId45"/>
    </p:embeddedFont>
    <p:embeddedFont>
      <p:font typeface="Garamond" panose="02020404030301010803" pitchFamily="18"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STIX" pitchFamily="2" charset="2"/>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E9E386-D8F2-45B9-B62E-493FD8C20FA5}">
  <a:tblStyle styleId="{50E9E386-D8F2-45B9-B62E-493FD8C20FA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50" autoAdjust="0"/>
    <p:restoredTop sz="78644"/>
  </p:normalViewPr>
  <p:slideViewPr>
    <p:cSldViewPr snapToGrid="0">
      <p:cViewPr varScale="1">
        <p:scale>
          <a:sx n="124" d="100"/>
          <a:sy n="124" d="100"/>
        </p:scale>
        <p:origin x="1848" y="176"/>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77950055042719E-2"/>
          <c:y val="3.5324189320848555E-2"/>
          <c:w val="0.92614234548115049"/>
          <c:h val="0.8631710011749647"/>
        </c:manualLayout>
      </c:layout>
      <c:barChart>
        <c:barDir val="col"/>
        <c:grouping val="clustered"/>
        <c:varyColors val="0"/>
        <c:ser>
          <c:idx val="0"/>
          <c:order val="0"/>
          <c:tx>
            <c:strRef>
              <c:f>Sheet1!$A$2</c:f>
              <c:strCache>
                <c:ptCount val="1"/>
                <c:pt idx="0">
                  <c:v>Group 1</c:v>
                </c:pt>
              </c:strCache>
            </c:strRef>
          </c:tx>
          <c:spPr>
            <a:solidFill>
              <a:schemeClr val="accent1"/>
            </a:solidFill>
            <a:ln>
              <a:noFill/>
            </a:ln>
            <a:effectLst/>
          </c:spPr>
          <c:invertIfNegative val="0"/>
          <c:cat>
            <c:strRef>
              <c:f>Sheet1!$B$1:$C$1</c:f>
              <c:strCache>
                <c:ptCount val="2"/>
                <c:pt idx="0">
                  <c:v>Baseline</c:v>
                </c:pt>
                <c:pt idx="1">
                  <c:v>Post-Intervention</c:v>
                </c:pt>
              </c:strCache>
            </c:strRef>
          </c:cat>
          <c:val>
            <c:numRef>
              <c:f>Sheet1!$B$2:$C$2</c:f>
              <c:numCache>
                <c:formatCode>General</c:formatCode>
                <c:ptCount val="2"/>
                <c:pt idx="0">
                  <c:v>28.4</c:v>
                </c:pt>
                <c:pt idx="1">
                  <c:v>14.2</c:v>
                </c:pt>
              </c:numCache>
            </c:numRef>
          </c:val>
          <c:extLst>
            <c:ext xmlns:c16="http://schemas.microsoft.com/office/drawing/2014/chart" uri="{C3380CC4-5D6E-409C-BE32-E72D297353CC}">
              <c16:uniqueId val="{00000000-1DA9-4D29-95C7-9BCC46B0C9A0}"/>
            </c:ext>
          </c:extLst>
        </c:ser>
        <c:ser>
          <c:idx val="1"/>
          <c:order val="1"/>
          <c:tx>
            <c:strRef>
              <c:f>Sheet1!$A$3</c:f>
              <c:strCache>
                <c:ptCount val="1"/>
                <c:pt idx="0">
                  <c:v>Group 2</c:v>
                </c:pt>
              </c:strCache>
            </c:strRef>
          </c:tx>
          <c:spPr>
            <a:solidFill>
              <a:schemeClr val="accent2"/>
            </a:solidFill>
            <a:ln>
              <a:noFill/>
            </a:ln>
            <a:effectLst/>
          </c:spPr>
          <c:invertIfNegative val="0"/>
          <c:cat>
            <c:strRef>
              <c:f>Sheet1!$B$1:$C$1</c:f>
              <c:strCache>
                <c:ptCount val="2"/>
                <c:pt idx="0">
                  <c:v>Baseline</c:v>
                </c:pt>
                <c:pt idx="1">
                  <c:v>Post-Intervention</c:v>
                </c:pt>
              </c:strCache>
            </c:strRef>
          </c:cat>
          <c:val>
            <c:numRef>
              <c:f>Sheet1!$B$3:$C$3</c:f>
              <c:numCache>
                <c:formatCode>General</c:formatCode>
                <c:ptCount val="2"/>
                <c:pt idx="0">
                  <c:v>30.8</c:v>
                </c:pt>
                <c:pt idx="1">
                  <c:v>23.7</c:v>
                </c:pt>
              </c:numCache>
            </c:numRef>
          </c:val>
          <c:extLst>
            <c:ext xmlns:c16="http://schemas.microsoft.com/office/drawing/2014/chart" uri="{C3380CC4-5D6E-409C-BE32-E72D297353CC}">
              <c16:uniqueId val="{00000001-1DA9-4D29-95C7-9BCC46B0C9A0}"/>
            </c:ext>
          </c:extLst>
        </c:ser>
        <c:ser>
          <c:idx val="2"/>
          <c:order val="2"/>
          <c:tx>
            <c:strRef>
              <c:f>Sheet1!$A$4</c:f>
              <c:strCache>
                <c:ptCount val="1"/>
                <c:pt idx="0">
                  <c:v>Group 3</c:v>
                </c:pt>
              </c:strCache>
            </c:strRef>
          </c:tx>
          <c:spPr>
            <a:solidFill>
              <a:schemeClr val="accent3"/>
            </a:solidFill>
            <a:ln>
              <a:noFill/>
            </a:ln>
            <a:effectLst/>
          </c:spPr>
          <c:invertIfNegative val="0"/>
          <c:cat>
            <c:strRef>
              <c:f>Sheet1!$B$1:$C$1</c:f>
              <c:strCache>
                <c:ptCount val="2"/>
                <c:pt idx="0">
                  <c:v>Baseline</c:v>
                </c:pt>
                <c:pt idx="1">
                  <c:v>Post-Intervention</c:v>
                </c:pt>
              </c:strCache>
            </c:strRef>
          </c:cat>
          <c:val>
            <c:numRef>
              <c:f>Sheet1!$B$4:$C$4</c:f>
              <c:numCache>
                <c:formatCode>General</c:formatCode>
                <c:ptCount val="2"/>
                <c:pt idx="0">
                  <c:v>26.6</c:v>
                </c:pt>
                <c:pt idx="1">
                  <c:v>18.399999999999999</c:v>
                </c:pt>
              </c:numCache>
            </c:numRef>
          </c:val>
          <c:extLst>
            <c:ext xmlns:c16="http://schemas.microsoft.com/office/drawing/2014/chart" uri="{C3380CC4-5D6E-409C-BE32-E72D297353CC}">
              <c16:uniqueId val="{00000000-4CD2-4949-8DCF-0B65AC68C1AA}"/>
            </c:ext>
          </c:extLst>
        </c:ser>
        <c:ser>
          <c:idx val="3"/>
          <c:order val="3"/>
          <c:tx>
            <c:strRef>
              <c:f>Sheet1!$A$5</c:f>
              <c:strCache>
                <c:ptCount val="1"/>
                <c:pt idx="0">
                  <c:v>Group 4</c:v>
                </c:pt>
              </c:strCache>
            </c:strRef>
          </c:tx>
          <c:spPr>
            <a:solidFill>
              <a:schemeClr val="accent4"/>
            </a:solidFill>
            <a:ln>
              <a:noFill/>
            </a:ln>
            <a:effectLst/>
          </c:spPr>
          <c:invertIfNegative val="0"/>
          <c:cat>
            <c:strRef>
              <c:f>Sheet1!$B$1:$C$1</c:f>
              <c:strCache>
                <c:ptCount val="2"/>
                <c:pt idx="0">
                  <c:v>Baseline</c:v>
                </c:pt>
                <c:pt idx="1">
                  <c:v>Post-Intervention</c:v>
                </c:pt>
              </c:strCache>
            </c:strRef>
          </c:cat>
          <c:val>
            <c:numRef>
              <c:f>Sheet1!$B$5:$C$5</c:f>
              <c:numCache>
                <c:formatCode>General</c:formatCode>
                <c:ptCount val="2"/>
                <c:pt idx="0">
                  <c:v>26.8</c:v>
                </c:pt>
                <c:pt idx="1">
                  <c:v>26</c:v>
                </c:pt>
              </c:numCache>
            </c:numRef>
          </c:val>
          <c:extLst>
            <c:ext xmlns:c16="http://schemas.microsoft.com/office/drawing/2014/chart" uri="{C3380CC4-5D6E-409C-BE32-E72D297353CC}">
              <c16:uniqueId val="{00000001-4CD2-4949-8DCF-0B65AC68C1AA}"/>
            </c:ext>
          </c:extLst>
        </c:ser>
        <c:ser>
          <c:idx val="4"/>
          <c:order val="4"/>
          <c:tx>
            <c:strRef>
              <c:f>Sheet1!$A$6</c:f>
              <c:strCache>
                <c:ptCount val="1"/>
                <c:pt idx="0">
                  <c:v>Group 5</c:v>
                </c:pt>
              </c:strCache>
            </c:strRef>
          </c:tx>
          <c:spPr>
            <a:solidFill>
              <a:schemeClr val="accent5"/>
            </a:solidFill>
            <a:ln>
              <a:noFill/>
            </a:ln>
            <a:effectLst/>
          </c:spPr>
          <c:invertIfNegative val="0"/>
          <c:cat>
            <c:strRef>
              <c:f>Sheet1!$B$1:$C$1</c:f>
              <c:strCache>
                <c:ptCount val="2"/>
                <c:pt idx="0">
                  <c:v>Baseline</c:v>
                </c:pt>
                <c:pt idx="1">
                  <c:v>Post-Intervention</c:v>
                </c:pt>
              </c:strCache>
            </c:strRef>
          </c:cat>
          <c:val>
            <c:numRef>
              <c:f>Sheet1!$B$6:$C$6</c:f>
              <c:numCache>
                <c:formatCode>General</c:formatCode>
                <c:ptCount val="2"/>
                <c:pt idx="0">
                  <c:v>33.1</c:v>
                </c:pt>
                <c:pt idx="1">
                  <c:v>33</c:v>
                </c:pt>
              </c:numCache>
            </c:numRef>
          </c:val>
          <c:extLst>
            <c:ext xmlns:c16="http://schemas.microsoft.com/office/drawing/2014/chart" uri="{C3380CC4-5D6E-409C-BE32-E72D297353CC}">
              <c16:uniqueId val="{00000002-4CD2-4949-8DCF-0B65AC68C1AA}"/>
            </c:ext>
          </c:extLst>
        </c:ser>
        <c:dLbls>
          <c:showLegendKey val="0"/>
          <c:showVal val="0"/>
          <c:showCatName val="0"/>
          <c:showSerName val="0"/>
          <c:showPercent val="0"/>
          <c:showBubbleSize val="0"/>
        </c:dLbls>
        <c:gapWidth val="219"/>
        <c:overlap val="-27"/>
        <c:axId val="236400304"/>
        <c:axId val="236401872"/>
      </c:barChart>
      <c:catAx>
        <c:axId val="2364003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401872"/>
        <c:crossesAt val="0"/>
        <c:auto val="1"/>
        <c:lblAlgn val="ctr"/>
        <c:lblOffset val="100"/>
        <c:noMultiLvlLbl val="0"/>
      </c:catAx>
      <c:valAx>
        <c:axId val="236401872"/>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400304"/>
        <c:crosses val="autoZero"/>
        <c:crossBetween val="between"/>
        <c:majorUnit val="10"/>
        <c:minorUnit val="1"/>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6963548604763962"/>
          <c:y val="7.3887890674202095E-2"/>
          <c:w val="0.66072888150240405"/>
          <c:h val="0.156428551082077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77950055042719E-2"/>
          <c:y val="3.5324189320848555E-2"/>
          <c:w val="0.92614234548115049"/>
          <c:h val="0.8631710011749647"/>
        </c:manualLayout>
      </c:layout>
      <c:barChart>
        <c:barDir val="col"/>
        <c:grouping val="clustered"/>
        <c:varyColors val="0"/>
        <c:ser>
          <c:idx val="0"/>
          <c:order val="0"/>
          <c:tx>
            <c:strRef>
              <c:f>Sheet1!$A$2</c:f>
              <c:strCache>
                <c:ptCount val="1"/>
                <c:pt idx="0">
                  <c:v>Group 1</c:v>
                </c:pt>
              </c:strCache>
            </c:strRef>
          </c:tx>
          <c:spPr>
            <a:solidFill>
              <a:schemeClr val="accent1"/>
            </a:solidFill>
            <a:ln>
              <a:noFill/>
            </a:ln>
            <a:effectLst/>
          </c:spPr>
          <c:invertIfNegative val="0"/>
          <c:cat>
            <c:strRef>
              <c:f>Sheet1!$B$1:$C$1</c:f>
              <c:strCache>
                <c:ptCount val="2"/>
                <c:pt idx="0">
                  <c:v>Baseline</c:v>
                </c:pt>
                <c:pt idx="1">
                  <c:v>Post-Intervention</c:v>
                </c:pt>
              </c:strCache>
            </c:strRef>
          </c:cat>
          <c:val>
            <c:numRef>
              <c:f>Sheet1!$B$2:$C$2</c:f>
              <c:numCache>
                <c:formatCode>General</c:formatCode>
                <c:ptCount val="2"/>
                <c:pt idx="0">
                  <c:v>27.2</c:v>
                </c:pt>
                <c:pt idx="1">
                  <c:v>17.899999999999999</c:v>
                </c:pt>
              </c:numCache>
            </c:numRef>
          </c:val>
          <c:extLst>
            <c:ext xmlns:c16="http://schemas.microsoft.com/office/drawing/2014/chart" uri="{C3380CC4-5D6E-409C-BE32-E72D297353CC}">
              <c16:uniqueId val="{00000000-1DA9-4D29-95C7-9BCC46B0C9A0}"/>
            </c:ext>
          </c:extLst>
        </c:ser>
        <c:ser>
          <c:idx val="1"/>
          <c:order val="1"/>
          <c:tx>
            <c:strRef>
              <c:f>Sheet1!$A$3</c:f>
              <c:strCache>
                <c:ptCount val="1"/>
                <c:pt idx="0">
                  <c:v>Group 2</c:v>
                </c:pt>
              </c:strCache>
            </c:strRef>
          </c:tx>
          <c:spPr>
            <a:solidFill>
              <a:schemeClr val="accent2"/>
            </a:solidFill>
            <a:ln>
              <a:noFill/>
            </a:ln>
            <a:effectLst/>
          </c:spPr>
          <c:invertIfNegative val="0"/>
          <c:cat>
            <c:strRef>
              <c:f>Sheet1!$B$1:$C$1</c:f>
              <c:strCache>
                <c:ptCount val="2"/>
                <c:pt idx="0">
                  <c:v>Baseline</c:v>
                </c:pt>
                <c:pt idx="1">
                  <c:v>Post-Intervention</c:v>
                </c:pt>
              </c:strCache>
            </c:strRef>
          </c:cat>
          <c:val>
            <c:numRef>
              <c:f>Sheet1!$B$3:$C$3</c:f>
              <c:numCache>
                <c:formatCode>General</c:formatCode>
                <c:ptCount val="2"/>
                <c:pt idx="0">
                  <c:v>31.3</c:v>
                </c:pt>
                <c:pt idx="1">
                  <c:v>25.9</c:v>
                </c:pt>
              </c:numCache>
            </c:numRef>
          </c:val>
          <c:extLst>
            <c:ext xmlns:c16="http://schemas.microsoft.com/office/drawing/2014/chart" uri="{C3380CC4-5D6E-409C-BE32-E72D297353CC}">
              <c16:uniqueId val="{00000001-1DA9-4D29-95C7-9BCC46B0C9A0}"/>
            </c:ext>
          </c:extLst>
        </c:ser>
        <c:ser>
          <c:idx val="2"/>
          <c:order val="2"/>
          <c:tx>
            <c:strRef>
              <c:f>Sheet1!$A$4</c:f>
              <c:strCache>
                <c:ptCount val="1"/>
                <c:pt idx="0">
                  <c:v>Group 3</c:v>
                </c:pt>
              </c:strCache>
            </c:strRef>
          </c:tx>
          <c:spPr>
            <a:solidFill>
              <a:schemeClr val="accent3"/>
            </a:solidFill>
            <a:ln>
              <a:noFill/>
            </a:ln>
            <a:effectLst/>
          </c:spPr>
          <c:invertIfNegative val="0"/>
          <c:cat>
            <c:strRef>
              <c:f>Sheet1!$B$1:$C$1</c:f>
              <c:strCache>
                <c:ptCount val="2"/>
                <c:pt idx="0">
                  <c:v>Baseline</c:v>
                </c:pt>
                <c:pt idx="1">
                  <c:v>Post-Intervention</c:v>
                </c:pt>
              </c:strCache>
            </c:strRef>
          </c:cat>
          <c:val>
            <c:numRef>
              <c:f>Sheet1!$B$4:$C$4</c:f>
              <c:numCache>
                <c:formatCode>General</c:formatCode>
                <c:ptCount val="2"/>
                <c:pt idx="0">
                  <c:v>29.5</c:v>
                </c:pt>
                <c:pt idx="1">
                  <c:v>22.9</c:v>
                </c:pt>
              </c:numCache>
            </c:numRef>
          </c:val>
          <c:extLst>
            <c:ext xmlns:c16="http://schemas.microsoft.com/office/drawing/2014/chart" uri="{C3380CC4-5D6E-409C-BE32-E72D297353CC}">
              <c16:uniqueId val="{00000000-4CD2-4949-8DCF-0B65AC68C1AA}"/>
            </c:ext>
          </c:extLst>
        </c:ser>
        <c:ser>
          <c:idx val="3"/>
          <c:order val="3"/>
          <c:tx>
            <c:strRef>
              <c:f>Sheet1!$A$5</c:f>
              <c:strCache>
                <c:ptCount val="1"/>
                <c:pt idx="0">
                  <c:v>Group 4</c:v>
                </c:pt>
              </c:strCache>
            </c:strRef>
          </c:tx>
          <c:spPr>
            <a:solidFill>
              <a:schemeClr val="accent4"/>
            </a:solidFill>
            <a:ln>
              <a:noFill/>
            </a:ln>
            <a:effectLst/>
          </c:spPr>
          <c:invertIfNegative val="0"/>
          <c:cat>
            <c:strRef>
              <c:f>Sheet1!$B$1:$C$1</c:f>
              <c:strCache>
                <c:ptCount val="2"/>
                <c:pt idx="0">
                  <c:v>Baseline</c:v>
                </c:pt>
                <c:pt idx="1">
                  <c:v>Post-Intervention</c:v>
                </c:pt>
              </c:strCache>
            </c:strRef>
          </c:cat>
          <c:val>
            <c:numRef>
              <c:f>Sheet1!$B$5:$C$5</c:f>
              <c:numCache>
                <c:formatCode>General</c:formatCode>
                <c:ptCount val="2"/>
                <c:pt idx="0">
                  <c:v>26</c:v>
                </c:pt>
                <c:pt idx="1">
                  <c:v>33.200000000000003</c:v>
                </c:pt>
              </c:numCache>
            </c:numRef>
          </c:val>
          <c:extLst>
            <c:ext xmlns:c16="http://schemas.microsoft.com/office/drawing/2014/chart" uri="{C3380CC4-5D6E-409C-BE32-E72D297353CC}">
              <c16:uniqueId val="{00000001-4CD2-4949-8DCF-0B65AC68C1AA}"/>
            </c:ext>
          </c:extLst>
        </c:ser>
        <c:ser>
          <c:idx val="4"/>
          <c:order val="4"/>
          <c:tx>
            <c:strRef>
              <c:f>Sheet1!$A$6</c:f>
              <c:strCache>
                <c:ptCount val="1"/>
                <c:pt idx="0">
                  <c:v>Group 5</c:v>
                </c:pt>
              </c:strCache>
            </c:strRef>
          </c:tx>
          <c:spPr>
            <a:solidFill>
              <a:schemeClr val="accent5"/>
            </a:solidFill>
            <a:ln>
              <a:noFill/>
            </a:ln>
            <a:effectLst/>
          </c:spPr>
          <c:invertIfNegative val="0"/>
          <c:cat>
            <c:strRef>
              <c:f>Sheet1!$B$1:$C$1</c:f>
              <c:strCache>
                <c:ptCount val="2"/>
                <c:pt idx="0">
                  <c:v>Baseline</c:v>
                </c:pt>
                <c:pt idx="1">
                  <c:v>Post-Intervention</c:v>
                </c:pt>
              </c:strCache>
            </c:strRef>
          </c:cat>
          <c:val>
            <c:numRef>
              <c:f>Sheet1!$B$6:$C$6</c:f>
              <c:numCache>
                <c:formatCode>General</c:formatCode>
                <c:ptCount val="2"/>
                <c:pt idx="0">
                  <c:v>35</c:v>
                </c:pt>
                <c:pt idx="1">
                  <c:v>34.700000000000003</c:v>
                </c:pt>
              </c:numCache>
            </c:numRef>
          </c:val>
          <c:extLst>
            <c:ext xmlns:c16="http://schemas.microsoft.com/office/drawing/2014/chart" uri="{C3380CC4-5D6E-409C-BE32-E72D297353CC}">
              <c16:uniqueId val="{00000002-4CD2-4949-8DCF-0B65AC68C1AA}"/>
            </c:ext>
          </c:extLst>
        </c:ser>
        <c:dLbls>
          <c:showLegendKey val="0"/>
          <c:showVal val="0"/>
          <c:showCatName val="0"/>
          <c:showSerName val="0"/>
          <c:showPercent val="0"/>
          <c:showBubbleSize val="0"/>
        </c:dLbls>
        <c:gapWidth val="219"/>
        <c:overlap val="-27"/>
        <c:axId val="236400304"/>
        <c:axId val="236401872"/>
      </c:barChart>
      <c:catAx>
        <c:axId val="2364003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401872"/>
        <c:crossesAt val="0"/>
        <c:auto val="1"/>
        <c:lblAlgn val="ctr"/>
        <c:lblOffset val="100"/>
        <c:noMultiLvlLbl val="0"/>
      </c:catAx>
      <c:valAx>
        <c:axId val="236401872"/>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400304"/>
        <c:crosses val="autoZero"/>
        <c:crossBetween val="between"/>
        <c:majorUnit val="10"/>
        <c:minorUnit val="1"/>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8079134258683813"/>
          <c:y val="9.64979354981709E-2"/>
          <c:w val="0.66072888150240405"/>
          <c:h val="0.1639652315719260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chemeClr val="accent2"/>
        </a:solidFill>
        <a:ln>
          <a:solidFill>
            <a:schemeClr val="accent2"/>
          </a:solidFill>
        </a:ln>
      </dgm:spPr>
      <dgm:t>
        <a:bodyPr/>
        <a:lstStyle/>
        <a:p>
          <a:r>
            <a:rPr lang="en-US"/>
            <a:t>2018</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a:lstStyle/>
        <a:p>
          <a:pPr>
            <a:buFont typeface="Arial" panose="020B0604020202020204" pitchFamily="34" charset="0"/>
            <a:buNone/>
          </a:pPr>
          <a:r>
            <a:rPr lang="en-US" sz="1600" b="0" i="0" u="none" dirty="0"/>
            <a:t>1</a:t>
          </a:r>
          <a:r>
            <a:rPr lang="en-US" sz="1600" b="0" i="0" u="none" baseline="30000" dirty="0"/>
            <a:t>st</a:t>
          </a:r>
          <a:r>
            <a:rPr lang="en-US" sz="1600" b="0" i="0" u="none" dirty="0"/>
            <a:t> HV training at VA </a:t>
          </a:r>
        </a:p>
        <a:p>
          <a:pPr>
            <a:buFont typeface="Arial" panose="020B0604020202020204" pitchFamily="34" charset="0"/>
            <a:buNone/>
          </a:pPr>
          <a:r>
            <a:rPr lang="en-US" sz="1600" b="0" i="0" u="none" dirty="0"/>
            <a:t>1</a:t>
          </a:r>
          <a:r>
            <a:rPr lang="en-US" sz="1600" b="0" i="0" u="none" baseline="30000" dirty="0"/>
            <a:t>st</a:t>
          </a:r>
          <a:r>
            <a:rPr lang="en-US" sz="1600" b="0" i="0" u="none" dirty="0"/>
            <a:t> Pilot VVV group</a:t>
          </a:r>
        </a:p>
        <a:p>
          <a:pPr>
            <a:buFont typeface="Arial" panose="020B0604020202020204" pitchFamily="34" charset="0"/>
            <a:buChar char="•"/>
          </a:pPr>
          <a:endParaRPr lang="en-US" sz="1200" b="0" i="0" u="none"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dgm:spPr>
        <a:solidFill>
          <a:schemeClr val="accent1"/>
        </a:solidFill>
        <a:ln>
          <a:solidFill>
            <a:schemeClr val="accent1"/>
          </a:solidFill>
        </a:ln>
      </dgm:spPr>
      <dgm:t>
        <a:bodyPr/>
        <a:lstStyle/>
        <a:p>
          <a:r>
            <a:rPr lang="en-US"/>
            <a:t>2019</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custT="1"/>
      <dgm:spPr/>
      <dgm:t>
        <a:bodyPr/>
        <a:lstStyle/>
        <a:p>
          <a:r>
            <a:rPr lang="en-US" sz="1600" dirty="0"/>
            <a:t>Funding via K12 Award</a:t>
          </a:r>
        </a:p>
        <a:p>
          <a:r>
            <a:rPr lang="en-US" sz="1600" dirty="0"/>
            <a:t>Veteran Engagement Group Feedback</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5"/>
        </a:solidFill>
        <a:ln>
          <a:solidFill>
            <a:schemeClr val="accent5"/>
          </a:solidFill>
        </a:ln>
      </dgm:spPr>
      <dgm:t>
        <a:bodyPr/>
        <a:lstStyle/>
        <a:p>
          <a:r>
            <a:rPr lang="en-US"/>
            <a:t>2020</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a:lstStyle/>
        <a:p>
          <a:r>
            <a:rPr lang="en-US" sz="1600" b="0" i="0" u="none" dirty="0"/>
            <a:t>HVN trainee recruitment at VA &amp; UCLA</a:t>
          </a:r>
          <a:endParaRPr lang="en-US" sz="1600" dirty="0"/>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5EDA317F-AB2E-47DE-BA46-16FA60C3C561}">
      <dgm:prSet phldrT="[Text]"/>
      <dgm:spPr>
        <a:solidFill>
          <a:schemeClr val="accent3"/>
        </a:solidFill>
        <a:ln>
          <a:solidFill>
            <a:schemeClr val="accent3"/>
          </a:solidFill>
        </a:ln>
      </dgm:spPr>
      <dgm:t>
        <a:bodyPr/>
        <a:lstStyle/>
        <a:p>
          <a:r>
            <a:rPr lang="en-US"/>
            <a:t>2021</a:t>
          </a:r>
        </a:p>
      </dgm:t>
    </dgm:pt>
    <dgm:pt modelId="{775EBB35-E8CF-4A14-B0A8-45A53D65E711}" type="parTrans" cxnId="{7B8F902E-4BA3-41AA-9991-54805A6B93DE}">
      <dgm:prSet/>
      <dgm:spPr/>
      <dgm:t>
        <a:bodyPr/>
        <a:lstStyle/>
        <a:p>
          <a:endParaRPr lang="en-US"/>
        </a:p>
      </dgm:t>
    </dgm:pt>
    <dgm:pt modelId="{A75B061E-69EA-487C-8330-1430DA0F139D}" type="sibTrans" cxnId="{7B8F902E-4BA3-41AA-9991-54805A6B93DE}">
      <dgm:prSet/>
      <dgm:spPr/>
      <dgm:t>
        <a:bodyPr/>
        <a:lstStyle/>
        <a:p>
          <a:endParaRPr lang="en-US"/>
        </a:p>
      </dgm:t>
    </dgm:pt>
    <dgm:pt modelId="{F757DBC8-3670-4122-937A-47DB91C0F3FE}">
      <dgm:prSet phldrT="[Text]" custT="1"/>
      <dgm:spPr/>
      <dgm:t>
        <a:bodyPr/>
        <a:lstStyle/>
        <a:p>
          <a:r>
            <a:rPr lang="en-US" sz="1600" b="0" i="0" u="none" dirty="0"/>
            <a:t>2</a:t>
          </a:r>
          <a:r>
            <a:rPr lang="en-US" sz="1600" b="0" i="0" u="none" baseline="30000" dirty="0"/>
            <a:t>nd</a:t>
          </a:r>
          <a:r>
            <a:rPr lang="en-US" sz="1600" b="0" i="0" u="none" dirty="0"/>
            <a:t> HVN training</a:t>
          </a:r>
        </a:p>
        <a:p>
          <a:r>
            <a:rPr lang="en-US" sz="1600" b="0" i="0" u="none" dirty="0"/>
            <a:t>10 trainees co-facilitated 5 VVV groups w/29 Vets</a:t>
          </a:r>
        </a:p>
      </dgm:t>
    </dgm:pt>
    <dgm:pt modelId="{8F483F27-8D97-48E5-9210-1B448F1CE277}" type="parTrans" cxnId="{8A3D4B73-3658-4A4C-9DFE-F59E22A79482}">
      <dgm:prSet/>
      <dgm:spPr/>
      <dgm:t>
        <a:bodyPr/>
        <a:lstStyle/>
        <a:p>
          <a:endParaRPr lang="en-US"/>
        </a:p>
      </dgm:t>
    </dgm:pt>
    <dgm:pt modelId="{A46A41DD-2CA4-4800-8F85-546ABB24ED07}" type="sibTrans" cxnId="{8A3D4B73-3658-4A4C-9DFE-F59E22A79482}">
      <dgm:prSet/>
      <dgm:spPr/>
      <dgm:t>
        <a:bodyPr/>
        <a:lstStyle/>
        <a:p>
          <a:endParaRPr lang="en-US"/>
        </a:p>
      </dgm:t>
    </dgm:pt>
    <dgm:pt modelId="{7B2FF309-5120-45E2-ACC8-F8FAA9DBDA55}">
      <dgm:prSet phldrT="[Text]"/>
      <dgm:spPr>
        <a:solidFill>
          <a:schemeClr val="accent4"/>
        </a:solidFill>
        <a:ln>
          <a:solidFill>
            <a:schemeClr val="accent4"/>
          </a:solidFill>
        </a:ln>
      </dgm:spPr>
      <dgm:t>
        <a:bodyPr/>
        <a:lstStyle/>
        <a:p>
          <a:r>
            <a:rPr lang="en-US" dirty="0"/>
            <a:t>2022-23</a:t>
          </a:r>
        </a:p>
      </dgm:t>
    </dgm:pt>
    <dgm:pt modelId="{2CF5AF8A-5687-489A-9838-EDDBB760D421}" type="parTrans" cxnId="{D35DB9DA-961B-46CD-BB14-44CD766D8CB7}">
      <dgm:prSet/>
      <dgm:spPr/>
      <dgm:t>
        <a:bodyPr/>
        <a:lstStyle/>
        <a:p>
          <a:endParaRPr lang="en-US"/>
        </a:p>
      </dgm:t>
    </dgm:pt>
    <dgm:pt modelId="{D5CAA101-B828-45D7-965B-F77CD6FBA109}" type="sibTrans" cxnId="{D35DB9DA-961B-46CD-BB14-44CD766D8CB7}">
      <dgm:prSet/>
      <dgm:spPr/>
      <dgm:t>
        <a:bodyPr/>
        <a:lstStyle/>
        <a:p>
          <a:endParaRPr lang="en-US"/>
        </a:p>
      </dgm:t>
    </dgm:pt>
    <dgm:pt modelId="{EE155DB2-6788-4019-961C-F8B89C275CE8}">
      <dgm:prSet phldrT="[Text]" custT="1"/>
      <dgm:spPr/>
      <dgm:t>
        <a:bodyPr/>
        <a:lstStyle/>
        <a:p>
          <a:r>
            <a:rPr lang="en-US" sz="1600" dirty="0"/>
            <a:t>Community Advisory Board driven adaptation</a:t>
          </a:r>
        </a:p>
      </dgm:t>
    </dgm:pt>
    <dgm:pt modelId="{8395B9D5-FF39-4045-8569-9C13F11FB1E5}" type="parTrans" cxnId="{E3D274C7-DB39-45B8-B18F-742495FE5026}">
      <dgm:prSet/>
      <dgm:spPr/>
      <dgm:t>
        <a:bodyPr/>
        <a:lstStyle/>
        <a:p>
          <a:endParaRPr lang="en-US"/>
        </a:p>
      </dgm:t>
    </dgm:pt>
    <dgm:pt modelId="{F94C628D-62C1-4AF5-B102-2A2AA7FD22DE}" type="sibTrans" cxnId="{E3D274C7-DB39-45B8-B18F-742495FE5026}">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2"/>
          </a:solidFill>
        </a:ln>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1"/>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5"/>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0B65942F-B336-42B6-A72B-DA6B6B07B79B}" type="pres">
      <dgm:prSet presAssocID="{9B090D9D-470E-46E2-AABB-0368A52481AA}" presName="space" presStyleCnt="0"/>
      <dgm:spPr/>
    </dgm:pt>
    <dgm:pt modelId="{1D5539F6-8B97-4801-8139-D49EE44FFF3E}" type="pres">
      <dgm:prSet presAssocID="{5EDA317F-AB2E-47DE-BA46-16FA60C3C561}" presName="composite" presStyleCnt="0"/>
      <dgm:spPr/>
    </dgm:pt>
    <dgm:pt modelId="{2377F551-4CF6-4656-B644-60A7FC1B0F64}" type="pres">
      <dgm:prSet presAssocID="{5EDA317F-AB2E-47DE-BA46-16FA60C3C561}" presName="L" presStyleLbl="solidFgAcc1" presStyleIdx="3" presStyleCnt="5">
        <dgm:presLayoutVars>
          <dgm:chMax val="0"/>
          <dgm:chPref val="0"/>
        </dgm:presLayoutVars>
      </dgm:prSet>
      <dgm:spPr>
        <a:ln>
          <a:solidFill>
            <a:schemeClr val="accent3"/>
          </a:solidFill>
        </a:ln>
      </dgm:spPr>
    </dgm:pt>
    <dgm:pt modelId="{69ED255C-64AC-4764-BC2C-7679ECCC9FE9}" type="pres">
      <dgm:prSet presAssocID="{5EDA317F-AB2E-47DE-BA46-16FA60C3C561}" presName="parTx" presStyleLbl="alignNode1" presStyleIdx="3" presStyleCnt="5">
        <dgm:presLayoutVars>
          <dgm:chMax val="0"/>
          <dgm:chPref val="0"/>
          <dgm:bulletEnabled val="1"/>
        </dgm:presLayoutVars>
      </dgm:prSet>
      <dgm:spPr/>
    </dgm:pt>
    <dgm:pt modelId="{1F1B09A6-DA7E-41D1-B8A6-E3B6E775E5C1}" type="pres">
      <dgm:prSet presAssocID="{5EDA317F-AB2E-47DE-BA46-16FA60C3C561}" presName="desTx" presStyleLbl="revTx" presStyleIdx="3" presStyleCnt="5">
        <dgm:presLayoutVars>
          <dgm:chMax val="0"/>
          <dgm:chPref val="0"/>
          <dgm:bulletEnabled val="1"/>
        </dgm:presLayoutVars>
      </dgm:prSet>
      <dgm:spPr/>
    </dgm:pt>
    <dgm:pt modelId="{89DACDC6-8676-47A4-A430-164754F46172}" type="pres">
      <dgm:prSet presAssocID="{5EDA317F-AB2E-47DE-BA46-16FA60C3C561}" presName="EmptyPlaceHolder" presStyleCnt="0"/>
      <dgm:spPr/>
    </dgm:pt>
    <dgm:pt modelId="{38A6C30B-D5BF-4A1A-A273-D265DC00F2EC}" type="pres">
      <dgm:prSet presAssocID="{A75B061E-69EA-487C-8330-1430DA0F139D}" presName="space" presStyleCnt="0"/>
      <dgm:spPr/>
    </dgm:pt>
    <dgm:pt modelId="{761684DA-3DB5-4618-9A30-6E2731CDFCA3}" type="pres">
      <dgm:prSet presAssocID="{7B2FF309-5120-45E2-ACC8-F8FAA9DBDA55}" presName="composite" presStyleCnt="0"/>
      <dgm:spPr/>
    </dgm:pt>
    <dgm:pt modelId="{E2C584B7-5B6E-4F6E-A7B8-E679FEF7BC4D}" type="pres">
      <dgm:prSet presAssocID="{7B2FF309-5120-45E2-ACC8-F8FAA9DBDA55}" presName="L" presStyleLbl="solidFgAcc1" presStyleIdx="4" presStyleCnt="5">
        <dgm:presLayoutVars>
          <dgm:chMax val="0"/>
          <dgm:chPref val="0"/>
        </dgm:presLayoutVars>
      </dgm:prSet>
      <dgm:spPr>
        <a:ln>
          <a:solidFill>
            <a:schemeClr val="accent4"/>
          </a:solidFill>
        </a:ln>
      </dgm:spPr>
    </dgm:pt>
    <dgm:pt modelId="{B89F8758-DA9D-4018-859A-710084D7ABF3}" type="pres">
      <dgm:prSet presAssocID="{7B2FF309-5120-45E2-ACC8-F8FAA9DBDA55}" presName="parTx" presStyleLbl="alignNode1" presStyleIdx="4" presStyleCnt="5">
        <dgm:presLayoutVars>
          <dgm:chMax val="0"/>
          <dgm:chPref val="0"/>
          <dgm:bulletEnabled val="1"/>
        </dgm:presLayoutVars>
      </dgm:prSet>
      <dgm:spPr/>
    </dgm:pt>
    <dgm:pt modelId="{B73D2BBA-574C-491E-A31C-8B6EA5CC871A}" type="pres">
      <dgm:prSet presAssocID="{7B2FF309-5120-45E2-ACC8-F8FAA9DBDA55}" presName="desTx" presStyleLbl="revTx" presStyleIdx="4" presStyleCnt="5">
        <dgm:presLayoutVars>
          <dgm:chMax val="0"/>
          <dgm:chPref val="0"/>
          <dgm:bulletEnabled val="1"/>
        </dgm:presLayoutVars>
      </dgm:prSet>
      <dgm:spPr/>
    </dgm:pt>
    <dgm:pt modelId="{DC9D8E0A-674F-4E74-BF10-5C0EF64E638E}" type="pres">
      <dgm:prSet presAssocID="{7B2FF309-5120-45E2-ACC8-F8FAA9DBDA55}" presName="EmptyPlaceHolder" presStyleCnt="0"/>
      <dgm:spPr/>
    </dgm:pt>
  </dgm:ptLst>
  <dgm:cxnLst>
    <dgm:cxn modelId="{A903DE1B-AC8A-4C77-850B-32A9F4D87BCB}" type="presOf" srcId="{5EDA317F-AB2E-47DE-BA46-16FA60C3C561}" destId="{69ED255C-64AC-4764-BC2C-7679ECCC9FE9}" srcOrd="0" destOrd="0" presId="urn:microsoft.com/office/officeart/2016/7/layout/AccentHomeChevronProcess"/>
    <dgm:cxn modelId="{F23BFC27-EEA1-48DD-A68B-3C9BF1AE455D}" type="presOf" srcId="{349299C9-846E-4827-813A-349CCCE20782}" destId="{810D7AA7-A541-4507-BE7F-36CCF210089F}" srcOrd="0" destOrd="0" presId="urn:microsoft.com/office/officeart/2016/7/layout/AccentHomeChevronProcess"/>
    <dgm:cxn modelId="{7B8F902E-4BA3-41AA-9991-54805A6B93DE}" srcId="{55C0B14E-AEA6-48D3-A387-ED4A3A3BF840}" destId="{5EDA317F-AB2E-47DE-BA46-16FA60C3C561}" srcOrd="3" destOrd="0" parTransId="{775EBB35-E8CF-4A14-B0A8-45A53D65E711}" sibTransId="{A75B061E-69EA-487C-8330-1430DA0F139D}"/>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00A52954-B4C4-4ECD-B0D0-AE5EF5CDC4E1}" type="presOf" srcId="{7B2FF309-5120-45E2-ACC8-F8FAA9DBDA55}" destId="{B89F8758-DA9D-4018-859A-710084D7ABF3}" srcOrd="0" destOrd="0" presId="urn:microsoft.com/office/officeart/2016/7/layout/AccentHomeChevronProcess"/>
    <dgm:cxn modelId="{219EA357-E48B-4A91-91A7-8282DFF10601}" type="presOf" srcId="{55C0B14E-AEA6-48D3-A387-ED4A3A3BF840}" destId="{594BF422-752C-42F3-A230-3D0E6AE9A886}" srcOrd="0" destOrd="0" presId="urn:microsoft.com/office/officeart/2016/7/layout/AccentHomeChevronProcess"/>
    <dgm:cxn modelId="{D8B51958-63B3-49F6-A150-9B1A638B15CE}" type="presOf" srcId="{F757DBC8-3670-4122-937A-47DB91C0F3FE}" destId="{1F1B09A6-DA7E-41D1-B8A6-E3B6E775E5C1}" srcOrd="0" destOrd="0" presId="urn:microsoft.com/office/officeart/2016/7/layout/AccentHomeChevronProcess"/>
    <dgm:cxn modelId="{F5A7A062-FA53-4976-B49E-235CE658F38A}" type="presOf" srcId="{EE155DB2-6788-4019-961C-F8B89C275CE8}" destId="{B73D2BBA-574C-491E-A31C-8B6EA5CC871A}"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8A3D4B73-3658-4A4C-9DFE-F59E22A79482}" srcId="{5EDA317F-AB2E-47DE-BA46-16FA60C3C561}" destId="{F757DBC8-3670-4122-937A-47DB91C0F3FE}" srcOrd="0" destOrd="0" parTransId="{8F483F27-8D97-48E5-9210-1B448F1CE277}" sibTransId="{A46A41DD-2CA4-4800-8F85-546ABB24ED07}"/>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D274C7-DB39-45B8-B18F-742495FE5026}" srcId="{7B2FF309-5120-45E2-ACC8-F8FAA9DBDA55}" destId="{EE155DB2-6788-4019-961C-F8B89C275CE8}" srcOrd="0" destOrd="0" parTransId="{8395B9D5-FF39-4045-8569-9C13F11FB1E5}" sibTransId="{F94C628D-62C1-4AF5-B102-2A2AA7FD22DE}"/>
    <dgm:cxn modelId="{D35DB9DA-961B-46CD-BB14-44CD766D8CB7}" srcId="{55C0B14E-AEA6-48D3-A387-ED4A3A3BF840}" destId="{7B2FF309-5120-45E2-ACC8-F8FAA9DBDA55}" srcOrd="4" destOrd="0" parTransId="{2CF5AF8A-5687-489A-9838-EDDBB760D421}" sibTransId="{D5CAA101-B828-45D7-965B-F77CD6FBA109}"/>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505D5263-214F-48F5-9678-AA87C7C04F54}" type="presParOf" srcId="{594BF422-752C-42F3-A230-3D0E6AE9A886}" destId="{0B65942F-B336-42B6-A72B-DA6B6B07B79B}" srcOrd="5" destOrd="0" presId="urn:microsoft.com/office/officeart/2016/7/layout/AccentHomeChevronProcess"/>
    <dgm:cxn modelId="{F0861DFD-F2E8-400C-9B5C-4AA4849B2BE4}" type="presParOf" srcId="{594BF422-752C-42F3-A230-3D0E6AE9A886}" destId="{1D5539F6-8B97-4801-8139-D49EE44FFF3E}" srcOrd="6" destOrd="0" presId="urn:microsoft.com/office/officeart/2016/7/layout/AccentHomeChevronProcess"/>
    <dgm:cxn modelId="{D22CB840-CF4F-404F-97C0-0629311A5E51}" type="presParOf" srcId="{1D5539F6-8B97-4801-8139-D49EE44FFF3E}" destId="{2377F551-4CF6-4656-B644-60A7FC1B0F64}" srcOrd="0" destOrd="0" presId="urn:microsoft.com/office/officeart/2016/7/layout/AccentHomeChevronProcess"/>
    <dgm:cxn modelId="{6FFE5C0B-250C-4EEB-9BDD-E47B6B414225}" type="presParOf" srcId="{1D5539F6-8B97-4801-8139-D49EE44FFF3E}" destId="{69ED255C-64AC-4764-BC2C-7679ECCC9FE9}" srcOrd="1" destOrd="0" presId="urn:microsoft.com/office/officeart/2016/7/layout/AccentHomeChevronProcess"/>
    <dgm:cxn modelId="{EB2B0AEE-0679-4C51-B5D9-13C0989C2DC6}" type="presParOf" srcId="{1D5539F6-8B97-4801-8139-D49EE44FFF3E}" destId="{1F1B09A6-DA7E-41D1-B8A6-E3B6E775E5C1}" srcOrd="2" destOrd="0" presId="urn:microsoft.com/office/officeart/2016/7/layout/AccentHomeChevronProcess"/>
    <dgm:cxn modelId="{21A6189F-60BA-4472-B858-99323388D0B0}" type="presParOf" srcId="{1D5539F6-8B97-4801-8139-D49EE44FFF3E}" destId="{89DACDC6-8676-47A4-A430-164754F46172}" srcOrd="3" destOrd="0" presId="urn:microsoft.com/office/officeart/2016/7/layout/AccentHomeChevronProcess"/>
    <dgm:cxn modelId="{7D7FFE7B-0A37-4D36-9728-C99051BA3C40}" type="presParOf" srcId="{594BF422-752C-42F3-A230-3D0E6AE9A886}" destId="{38A6C30B-D5BF-4A1A-A273-D265DC00F2EC}" srcOrd="7" destOrd="0" presId="urn:microsoft.com/office/officeart/2016/7/layout/AccentHomeChevronProcess"/>
    <dgm:cxn modelId="{626D4800-17BB-462C-BE7D-935B963B6EC7}" type="presParOf" srcId="{594BF422-752C-42F3-A230-3D0E6AE9A886}" destId="{761684DA-3DB5-4618-9A30-6E2731CDFCA3}" srcOrd="8" destOrd="0" presId="urn:microsoft.com/office/officeart/2016/7/layout/AccentHomeChevronProcess"/>
    <dgm:cxn modelId="{2B2ED8B7-5577-4410-8D8A-61A1D71B9F15}" type="presParOf" srcId="{761684DA-3DB5-4618-9A30-6E2731CDFCA3}" destId="{E2C584B7-5B6E-4F6E-A7B8-E679FEF7BC4D}" srcOrd="0" destOrd="0" presId="urn:microsoft.com/office/officeart/2016/7/layout/AccentHomeChevronProcess"/>
    <dgm:cxn modelId="{CFB7BBCC-4189-422A-9163-265E17C16D21}" type="presParOf" srcId="{761684DA-3DB5-4618-9A30-6E2731CDFCA3}" destId="{B89F8758-DA9D-4018-859A-710084D7ABF3}" srcOrd="1" destOrd="0" presId="urn:microsoft.com/office/officeart/2016/7/layout/AccentHomeChevronProcess"/>
    <dgm:cxn modelId="{72C8C8DD-71B0-4E2B-BE4F-7AF4AF3DD218}" type="presParOf" srcId="{761684DA-3DB5-4618-9A30-6E2731CDFCA3}" destId="{B73D2BBA-574C-491E-A31C-8B6EA5CC871A}" srcOrd="2" destOrd="0" presId="urn:microsoft.com/office/officeart/2016/7/layout/AccentHomeChevronProcess"/>
    <dgm:cxn modelId="{34912DD7-C0FC-4C18-ABAB-DA8DF69C4254}" type="presParOf" srcId="{761684DA-3DB5-4618-9A30-6E2731CDFCA3}" destId="{DC9D8E0A-674F-4E74-BF10-5C0EF64E638E}"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693464" y="1368658"/>
          <a:ext cx="1515862" cy="125980"/>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476" y="2189579"/>
          <a:ext cx="1574751" cy="505287"/>
        </a:xfrm>
        <a:prstGeom prst="homePlate">
          <a:avLst>
            <a:gd name="adj" fmla="val 25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2018</a:t>
          </a:r>
        </a:p>
      </dsp:txBody>
      <dsp:txXfrm>
        <a:off x="1476" y="2189579"/>
        <a:ext cx="1511590" cy="505287"/>
      </dsp:txXfrm>
    </dsp:sp>
    <dsp:sp modelId="{810D7AA7-A541-4507-BE7F-36CCF210089F}">
      <dsp:nvSpPr>
        <dsp:cNvPr id="0" name=""/>
        <dsp:cNvSpPr/>
      </dsp:nvSpPr>
      <dsp:spPr>
        <a:xfrm>
          <a:off x="127457" y="749304"/>
          <a:ext cx="1278698" cy="107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dirty="0"/>
            <a:t>1</a:t>
          </a:r>
          <a:r>
            <a:rPr lang="en-US" sz="1600" b="0" i="0" u="none" kern="1200" baseline="30000" dirty="0"/>
            <a:t>st</a:t>
          </a:r>
          <a:r>
            <a:rPr lang="en-US" sz="1600" b="0" i="0" u="none" kern="1200" dirty="0"/>
            <a:t> HV training at VA </a:t>
          </a:r>
        </a:p>
        <a:p>
          <a:pPr marL="0" lvl="0" indent="0" algn="l" defTabSz="711200">
            <a:lnSpc>
              <a:spcPct val="90000"/>
            </a:lnSpc>
            <a:spcBef>
              <a:spcPct val="0"/>
            </a:spcBef>
            <a:spcAft>
              <a:spcPct val="35000"/>
            </a:spcAft>
            <a:buFont typeface="Arial" panose="020B0604020202020204" pitchFamily="34" charset="0"/>
            <a:buNone/>
          </a:pPr>
          <a:r>
            <a:rPr lang="en-US" sz="1600" b="0" i="0" u="none" kern="1200" dirty="0"/>
            <a:t>1</a:t>
          </a:r>
          <a:r>
            <a:rPr lang="en-US" sz="1600" b="0" i="0" u="none" kern="1200" baseline="30000" dirty="0"/>
            <a:t>st</a:t>
          </a:r>
          <a:r>
            <a:rPr lang="en-US" sz="1600" b="0" i="0" u="none" kern="1200" dirty="0"/>
            <a:t> Pilot VVV group</a:t>
          </a:r>
        </a:p>
        <a:p>
          <a:pPr marL="0" lvl="0" indent="0" algn="l" defTabSz="711200">
            <a:lnSpc>
              <a:spcPct val="90000"/>
            </a:lnSpc>
            <a:spcBef>
              <a:spcPct val="0"/>
            </a:spcBef>
            <a:spcAft>
              <a:spcPct val="35000"/>
            </a:spcAft>
            <a:buFont typeface="Arial" panose="020B0604020202020204" pitchFamily="34" charset="0"/>
            <a:buNone/>
          </a:pPr>
          <a:endParaRPr lang="en-US" sz="1200" b="0" i="0" u="none" kern="1200" dirty="0"/>
        </a:p>
      </dsp:txBody>
      <dsp:txXfrm>
        <a:off x="127457" y="749304"/>
        <a:ext cx="1278698" cy="1077310"/>
      </dsp:txXfrm>
    </dsp:sp>
    <dsp:sp modelId="{E41E7729-FD3F-426D-804C-45BD60BD762D}">
      <dsp:nvSpPr>
        <dsp:cNvPr id="0" name=""/>
        <dsp:cNvSpPr/>
      </dsp:nvSpPr>
      <dsp:spPr>
        <a:xfrm rot="5400000">
          <a:off x="802549" y="1368658"/>
          <a:ext cx="1515862" cy="125980"/>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497490" y="2189579"/>
          <a:ext cx="1574751" cy="505287"/>
        </a:xfrm>
        <a:prstGeom prst="chevron">
          <a:avLst>
            <a:gd name="adj" fmla="val 2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2019</a:t>
          </a:r>
        </a:p>
      </dsp:txBody>
      <dsp:txXfrm>
        <a:off x="1623812" y="2189579"/>
        <a:ext cx="1322107" cy="505287"/>
      </dsp:txXfrm>
    </dsp:sp>
    <dsp:sp modelId="{5E07F9E4-149C-4A89-848F-4ABDD305F0C5}">
      <dsp:nvSpPr>
        <dsp:cNvPr id="0" name=""/>
        <dsp:cNvSpPr/>
      </dsp:nvSpPr>
      <dsp:spPr>
        <a:xfrm>
          <a:off x="1623470" y="749304"/>
          <a:ext cx="1278698" cy="107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Funding via K12 Award</a:t>
          </a:r>
        </a:p>
        <a:p>
          <a:pPr marL="0" lvl="0" indent="0" algn="l" defTabSz="711200">
            <a:lnSpc>
              <a:spcPct val="90000"/>
            </a:lnSpc>
            <a:spcBef>
              <a:spcPct val="0"/>
            </a:spcBef>
            <a:spcAft>
              <a:spcPct val="35000"/>
            </a:spcAft>
            <a:buNone/>
          </a:pPr>
          <a:r>
            <a:rPr lang="en-US" sz="1600" kern="1200" dirty="0"/>
            <a:t>Veteran Engagement Group Feedback</a:t>
          </a:r>
        </a:p>
      </dsp:txBody>
      <dsp:txXfrm>
        <a:off x="1623470" y="749304"/>
        <a:ext cx="1278698" cy="1077310"/>
      </dsp:txXfrm>
    </dsp:sp>
    <dsp:sp modelId="{473F2067-7126-4D56-A328-5A8CFD3D8D52}">
      <dsp:nvSpPr>
        <dsp:cNvPr id="0" name=""/>
        <dsp:cNvSpPr/>
      </dsp:nvSpPr>
      <dsp:spPr>
        <a:xfrm rot="5400000">
          <a:off x="2298563" y="1368658"/>
          <a:ext cx="1515862" cy="125980"/>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2993504" y="2189579"/>
          <a:ext cx="1574751" cy="505287"/>
        </a:xfrm>
        <a:prstGeom prst="chevron">
          <a:avLst>
            <a:gd name="adj" fmla="val 25000"/>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2020</a:t>
          </a:r>
        </a:p>
      </dsp:txBody>
      <dsp:txXfrm>
        <a:off x="3119826" y="2189579"/>
        <a:ext cx="1322107" cy="505287"/>
      </dsp:txXfrm>
    </dsp:sp>
    <dsp:sp modelId="{FD7B29F2-0D66-4B4B-BC8A-82DA23575305}">
      <dsp:nvSpPr>
        <dsp:cNvPr id="0" name=""/>
        <dsp:cNvSpPr/>
      </dsp:nvSpPr>
      <dsp:spPr>
        <a:xfrm>
          <a:off x="3119484" y="749304"/>
          <a:ext cx="1278698" cy="107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b="0" i="0" u="none" kern="1200" dirty="0"/>
            <a:t>HVN trainee recruitment at VA &amp; UCLA</a:t>
          </a:r>
          <a:endParaRPr lang="en-US" sz="1600" kern="1200" dirty="0"/>
        </a:p>
      </dsp:txBody>
      <dsp:txXfrm>
        <a:off x="3119484" y="749304"/>
        <a:ext cx="1278698" cy="1077310"/>
      </dsp:txXfrm>
    </dsp:sp>
    <dsp:sp modelId="{2377F551-4CF6-4656-B644-60A7FC1B0F64}">
      <dsp:nvSpPr>
        <dsp:cNvPr id="0" name=""/>
        <dsp:cNvSpPr/>
      </dsp:nvSpPr>
      <dsp:spPr>
        <a:xfrm rot="5400000">
          <a:off x="3794577" y="1368658"/>
          <a:ext cx="1515862" cy="125980"/>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69ED255C-64AC-4764-BC2C-7679ECCC9FE9}">
      <dsp:nvSpPr>
        <dsp:cNvPr id="0" name=""/>
        <dsp:cNvSpPr/>
      </dsp:nvSpPr>
      <dsp:spPr>
        <a:xfrm>
          <a:off x="4489518" y="2189579"/>
          <a:ext cx="1574751" cy="505287"/>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2021</a:t>
          </a:r>
        </a:p>
      </dsp:txBody>
      <dsp:txXfrm>
        <a:off x="4615840" y="2189579"/>
        <a:ext cx="1322107" cy="505287"/>
      </dsp:txXfrm>
    </dsp:sp>
    <dsp:sp modelId="{1F1B09A6-DA7E-41D1-B8A6-E3B6E775E5C1}">
      <dsp:nvSpPr>
        <dsp:cNvPr id="0" name=""/>
        <dsp:cNvSpPr/>
      </dsp:nvSpPr>
      <dsp:spPr>
        <a:xfrm>
          <a:off x="4615498" y="749304"/>
          <a:ext cx="1278698" cy="107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b="0" i="0" u="none" kern="1200" dirty="0"/>
            <a:t>2</a:t>
          </a:r>
          <a:r>
            <a:rPr lang="en-US" sz="1600" b="0" i="0" u="none" kern="1200" baseline="30000" dirty="0"/>
            <a:t>nd</a:t>
          </a:r>
          <a:r>
            <a:rPr lang="en-US" sz="1600" b="0" i="0" u="none" kern="1200" dirty="0"/>
            <a:t> HVN training</a:t>
          </a:r>
        </a:p>
        <a:p>
          <a:pPr marL="0" lvl="0" indent="0" algn="l" defTabSz="711200">
            <a:lnSpc>
              <a:spcPct val="90000"/>
            </a:lnSpc>
            <a:spcBef>
              <a:spcPct val="0"/>
            </a:spcBef>
            <a:spcAft>
              <a:spcPct val="35000"/>
            </a:spcAft>
            <a:buNone/>
          </a:pPr>
          <a:r>
            <a:rPr lang="en-US" sz="1600" b="0" i="0" u="none" kern="1200" dirty="0"/>
            <a:t>10 trainees co-facilitated 5 VVV groups w/29 Vets</a:t>
          </a:r>
        </a:p>
      </dsp:txBody>
      <dsp:txXfrm>
        <a:off x="4615498" y="749304"/>
        <a:ext cx="1278698" cy="1077310"/>
      </dsp:txXfrm>
    </dsp:sp>
    <dsp:sp modelId="{E2C584B7-5B6E-4F6E-A7B8-E679FEF7BC4D}">
      <dsp:nvSpPr>
        <dsp:cNvPr id="0" name=""/>
        <dsp:cNvSpPr/>
      </dsp:nvSpPr>
      <dsp:spPr>
        <a:xfrm rot="5400000">
          <a:off x="5290591" y="1368658"/>
          <a:ext cx="1515862" cy="125980"/>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9F8758-DA9D-4018-859A-710084D7ABF3}">
      <dsp:nvSpPr>
        <dsp:cNvPr id="0" name=""/>
        <dsp:cNvSpPr/>
      </dsp:nvSpPr>
      <dsp:spPr>
        <a:xfrm>
          <a:off x="5985532" y="2189579"/>
          <a:ext cx="1574751" cy="505287"/>
        </a:xfrm>
        <a:prstGeom prst="chevron">
          <a:avLst>
            <a:gd name="adj" fmla="val 2500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2022-23</a:t>
          </a:r>
        </a:p>
      </dsp:txBody>
      <dsp:txXfrm>
        <a:off x="6111854" y="2189579"/>
        <a:ext cx="1322107" cy="505287"/>
      </dsp:txXfrm>
    </dsp:sp>
    <dsp:sp modelId="{B73D2BBA-574C-491E-A31C-8B6EA5CC871A}">
      <dsp:nvSpPr>
        <dsp:cNvPr id="0" name=""/>
        <dsp:cNvSpPr/>
      </dsp:nvSpPr>
      <dsp:spPr>
        <a:xfrm>
          <a:off x="6111512" y="749304"/>
          <a:ext cx="1278698" cy="107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Community Advisory Board driven adaptation</a:t>
          </a:r>
        </a:p>
      </dsp:txBody>
      <dsp:txXfrm>
        <a:off x="6111512" y="749304"/>
        <a:ext cx="1278698" cy="1077310"/>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0.07204</cdr:x>
      <cdr:y>0.48926</cdr:y>
    </cdr:from>
    <cdr:to>
      <cdr:x>0.5</cdr:x>
      <cdr:y>0.49422</cdr:y>
    </cdr:to>
    <cdr:cxnSp macro="">
      <cdr:nvCxnSpPr>
        <cdr:cNvPr id="3" name="Straight Connector 2">
          <a:extLst xmlns:a="http://schemas.openxmlformats.org/drawingml/2006/main">
            <a:ext uri="{FF2B5EF4-FFF2-40B4-BE49-F238E27FC236}">
              <a16:creationId xmlns:a16="http://schemas.microsoft.com/office/drawing/2014/main" id="{5CDD9BEA-388B-CE4A-8146-566F0A8BD8C0}"/>
            </a:ext>
          </a:extLst>
        </cdr:cNvPr>
        <cdr:cNvCxnSpPr/>
      </cdr:nvCxnSpPr>
      <cdr:spPr bwMode="auto">
        <a:xfrm xmlns:a="http://schemas.openxmlformats.org/drawingml/2006/main" flipV="1">
          <a:off x="492068" y="2198517"/>
          <a:ext cx="2923178" cy="22288"/>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bg2"/>
          </a:solidFill>
          <a:prstDash val="lgDash"/>
          <a:round/>
          <a:headEnd type="none" w="sm" len="sm"/>
          <a:tailEnd type="none" w="sm" len="sm"/>
        </a:ln>
        <a:effectLst xmlns:a="http://schemas.openxmlformats.org/drawingml/2006/main"/>
      </cdr:spPr>
    </cdr:cxnSp>
  </cdr:relSizeAnchor>
  <cdr:relSizeAnchor xmlns:cdr="http://schemas.openxmlformats.org/drawingml/2006/chartDrawing">
    <cdr:from>
      <cdr:x>0.56283</cdr:x>
      <cdr:y>0.56662</cdr:y>
    </cdr:from>
    <cdr:to>
      <cdr:x>1</cdr:x>
      <cdr:y>0.56906</cdr:y>
    </cdr:to>
    <cdr:cxnSp macro="">
      <cdr:nvCxnSpPr>
        <cdr:cNvPr id="16" name="Straight Connector 15">
          <a:extLst xmlns:a="http://schemas.openxmlformats.org/drawingml/2006/main">
            <a:ext uri="{FF2B5EF4-FFF2-40B4-BE49-F238E27FC236}">
              <a16:creationId xmlns:a16="http://schemas.microsoft.com/office/drawing/2014/main" id="{4426A231-3D70-D24D-AB84-ECE70EF4692A}"/>
            </a:ext>
          </a:extLst>
        </cdr:cNvPr>
        <cdr:cNvCxnSpPr/>
      </cdr:nvCxnSpPr>
      <cdr:spPr bwMode="auto">
        <a:xfrm xmlns:a="http://schemas.openxmlformats.org/drawingml/2006/main" flipV="1">
          <a:off x="3844406" y="2546161"/>
          <a:ext cx="2986087" cy="10964"/>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bg2"/>
          </a:solidFill>
          <a:prstDash val="lgDash"/>
          <a:round/>
          <a:headEnd type="none" w="sm" len="sm"/>
          <a:tailEnd type="none" w="sm" len="sm"/>
        </a:ln>
        <a:effectLst xmlns:a="http://schemas.openxmlformats.org/drawingml/2006/main"/>
      </cdr:spPr>
    </cdr:cxnSp>
  </cdr:relSizeAnchor>
</c:userShapes>
</file>

<file path=ppt/drawings/drawing2.xml><?xml version="1.0" encoding="utf-8"?>
<c:userShapes xmlns:c="http://schemas.openxmlformats.org/drawingml/2006/chart">
  <cdr:relSizeAnchor xmlns:cdr="http://schemas.openxmlformats.org/drawingml/2006/chartDrawing">
    <cdr:from>
      <cdr:x>0.07204</cdr:x>
      <cdr:y>0.46791</cdr:y>
    </cdr:from>
    <cdr:to>
      <cdr:x>0.5</cdr:x>
      <cdr:y>0.47287</cdr:y>
    </cdr:to>
    <cdr:cxnSp macro="">
      <cdr:nvCxnSpPr>
        <cdr:cNvPr id="3" name="Straight Connector 2">
          <a:extLst xmlns:a="http://schemas.openxmlformats.org/drawingml/2006/main">
            <a:ext uri="{FF2B5EF4-FFF2-40B4-BE49-F238E27FC236}">
              <a16:creationId xmlns:a16="http://schemas.microsoft.com/office/drawing/2014/main" id="{5CDD9BEA-388B-CE4A-8146-566F0A8BD8C0}"/>
            </a:ext>
          </a:extLst>
        </cdr:cNvPr>
        <cdr:cNvCxnSpPr/>
      </cdr:nvCxnSpPr>
      <cdr:spPr bwMode="auto">
        <a:xfrm xmlns:a="http://schemas.openxmlformats.org/drawingml/2006/main" flipV="1">
          <a:off x="492068" y="2102590"/>
          <a:ext cx="2923178" cy="22288"/>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bg2"/>
          </a:solidFill>
          <a:prstDash val="lgDash"/>
          <a:round/>
          <a:headEnd type="none" w="sm" len="sm"/>
          <a:tailEnd type="none" w="sm" len="sm"/>
        </a:ln>
        <a:effectLst xmlns:a="http://schemas.openxmlformats.org/drawingml/2006/main"/>
      </cdr:spPr>
    </cdr:cxnSp>
  </cdr:relSizeAnchor>
  <cdr:relSizeAnchor xmlns:cdr="http://schemas.openxmlformats.org/drawingml/2006/chartDrawing">
    <cdr:from>
      <cdr:x>0.56283</cdr:x>
      <cdr:y>0.53082</cdr:y>
    </cdr:from>
    <cdr:to>
      <cdr:x>1</cdr:x>
      <cdr:y>0.53326</cdr:y>
    </cdr:to>
    <cdr:cxnSp macro="">
      <cdr:nvCxnSpPr>
        <cdr:cNvPr id="16" name="Straight Connector 15">
          <a:extLst xmlns:a="http://schemas.openxmlformats.org/drawingml/2006/main">
            <a:ext uri="{FF2B5EF4-FFF2-40B4-BE49-F238E27FC236}">
              <a16:creationId xmlns:a16="http://schemas.microsoft.com/office/drawing/2014/main" id="{4426A231-3D70-D24D-AB84-ECE70EF4692A}"/>
            </a:ext>
          </a:extLst>
        </cdr:cNvPr>
        <cdr:cNvCxnSpPr/>
      </cdr:nvCxnSpPr>
      <cdr:spPr bwMode="auto">
        <a:xfrm xmlns:a="http://schemas.openxmlformats.org/drawingml/2006/main" flipV="1">
          <a:off x="3844407" y="2385271"/>
          <a:ext cx="2986086" cy="10964"/>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bg2"/>
          </a:solidFill>
          <a:prstDash val="lgDash"/>
          <a:round/>
          <a:headEnd type="none" w="sm" len="sm"/>
          <a:tailEnd type="none" w="sm" len="sm"/>
        </a:ln>
        <a:effectLst xmlns:a="http://schemas.openxmlformats.org/drawingml/2006/main"/>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indent="-228600" defTabSz="914400">
              <a:spcAft>
                <a:spcPts val="600"/>
              </a:spcAft>
              <a:buFont typeface="Arial" panose="020B0604020202020204" pitchFamily="34" charset="0"/>
              <a:buChar char="•"/>
            </a:pPr>
            <a:r>
              <a:rPr lang="en-US" sz="1100" dirty="0"/>
              <a:t>Combat related</a:t>
            </a:r>
          </a:p>
          <a:p>
            <a:pPr lvl="1" indent="-228600" defTabSz="914400">
              <a:spcAft>
                <a:spcPts val="600"/>
              </a:spcAft>
              <a:buFont typeface="Arial" panose="020B0604020202020204" pitchFamily="34" charset="0"/>
              <a:buChar char="•"/>
            </a:pPr>
            <a:r>
              <a:rPr lang="en-US" sz="1100" dirty="0"/>
              <a:t>Military sexual trauma</a:t>
            </a:r>
          </a:p>
          <a:p>
            <a:pPr lvl="1" indent="-228600" defTabSz="914400">
              <a:spcAft>
                <a:spcPts val="600"/>
              </a:spcAft>
              <a:buFont typeface="Arial" panose="020B0604020202020204" pitchFamily="34" charset="0"/>
              <a:buChar char="•"/>
            </a:pPr>
            <a:r>
              <a:rPr lang="en-US" sz="1100" dirty="0"/>
              <a:t>Military hazing </a:t>
            </a:r>
          </a:p>
          <a:p>
            <a:pPr lvl="1" indent="-228600" defTabSz="914400">
              <a:spcAft>
                <a:spcPts val="600"/>
              </a:spcAft>
              <a:buFont typeface="Arial" panose="020B0604020202020204" pitchFamily="34" charset="0"/>
              <a:buChar char="•"/>
            </a:pPr>
            <a:r>
              <a:rPr lang="en-US" sz="1100" dirty="0"/>
              <a:t>Childhood/non-military </a:t>
            </a:r>
          </a:p>
          <a:p>
            <a:endParaRPr lang="en-US" dirty="0"/>
          </a:p>
        </p:txBody>
      </p:sp>
    </p:spTree>
    <p:extLst>
      <p:ext uri="{BB962C8B-B14F-4D97-AF65-F5344CB8AC3E}">
        <p14:creationId xmlns:p14="http://schemas.microsoft.com/office/powerpoint/2010/main" val="8479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21fc25165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21fc25165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1"/>
            <a:r>
              <a:rPr lang="en-US" sz="1100" b="0" i="0" u="none" strike="noStrike" cap="none" dirty="0">
                <a:solidFill>
                  <a:srgbClr val="000000"/>
                </a:solidFill>
                <a:effectLst/>
                <a:latin typeface="Calibri" panose="020F0502020204030204" pitchFamily="34" charset="0"/>
                <a:cs typeface="Calibri" panose="020F0502020204030204" pitchFamily="34" charset="0"/>
                <a:sym typeface="Arial"/>
              </a:rPr>
              <a:t>Before Veterans had attended a group, we conducted qualitative interviews about how they understood their experiences. </a:t>
            </a:r>
          </a:p>
          <a:p>
            <a:pPr lvl="1"/>
            <a:r>
              <a:rPr lang="en-US" sz="1100" b="0" i="0" u="none" strike="noStrike" cap="none" dirty="0">
                <a:solidFill>
                  <a:srgbClr val="000000"/>
                </a:solidFill>
                <a:effectLst/>
                <a:latin typeface="Calibri" panose="020F0502020204030204" pitchFamily="34" charset="0"/>
                <a:cs typeface="Calibri" panose="020F0502020204030204" pitchFamily="34" charset="0"/>
                <a:sym typeface="Arial"/>
              </a:rPr>
              <a:t>Many said they understood them as a part of an illness, unsurprisingly, these were patients in VA mental health clinics </a:t>
            </a:r>
          </a:p>
          <a:p>
            <a:pPr lvl="1"/>
            <a:r>
              <a:rPr lang="en-US" sz="1100" b="1" i="0" u="none" strike="noStrike" cap="none" dirty="0">
                <a:solidFill>
                  <a:srgbClr val="000000"/>
                </a:solidFill>
                <a:effectLst/>
                <a:latin typeface="Calibri" panose="020F0502020204030204" pitchFamily="34" charset="0"/>
                <a:cs typeface="Calibri" panose="020F0502020204030204" pitchFamily="34" charset="0"/>
                <a:sym typeface="Arial"/>
              </a:rPr>
              <a:t>Click 1 </a:t>
            </a:r>
            <a:r>
              <a:rPr lang="en-US" sz="1100" b="0" i="0" u="none" strike="noStrike" cap="none" dirty="0">
                <a:solidFill>
                  <a:srgbClr val="000000"/>
                </a:solidFill>
                <a:effectLst/>
                <a:latin typeface="Calibri" panose="020F0502020204030204" pitchFamily="34" charset="0"/>
                <a:cs typeface="Calibri" panose="020F0502020204030204" pitchFamily="34" charset="0"/>
                <a:sym typeface="Arial"/>
              </a:rPr>
              <a:t>but most also had additional explanatory frameworks; or they felt that multiple explanations of their experiences made sense, or that calling it an illness didn’t quite account for everything that as going on.  </a:t>
            </a:r>
          </a:p>
          <a:p>
            <a:pPr lvl="1"/>
            <a:r>
              <a:rPr lang="en-US" sz="1100" b="0" i="0" u="none" strike="noStrike" cap="none" dirty="0">
                <a:solidFill>
                  <a:srgbClr val="000000"/>
                </a:solidFill>
                <a:effectLst/>
                <a:latin typeface="Calibri" panose="020F0502020204030204" pitchFamily="34" charset="0"/>
                <a:cs typeface="Calibri" panose="020F0502020204030204" pitchFamily="34" charset="0"/>
                <a:sym typeface="Arial"/>
              </a:rPr>
              <a:t>These were some of the frameworks people had prior to joining these groups </a:t>
            </a:r>
          </a:p>
          <a:p>
            <a:pPr lvl="1"/>
            <a:r>
              <a:rPr lang="en-US" sz="1100" b="0" i="0" u="none" strike="noStrike" cap="none" dirty="0">
                <a:solidFill>
                  <a:srgbClr val="000000"/>
                </a:solidFill>
                <a:effectLst/>
                <a:latin typeface="Calibri" panose="020F0502020204030204" pitchFamily="34" charset="0"/>
                <a:cs typeface="Calibri" panose="020F0502020204030204" pitchFamily="34" charset="0"/>
                <a:sym typeface="Arial"/>
              </a:rPr>
              <a:t>Most people </a:t>
            </a:r>
            <a:r>
              <a:rPr lang="en-US" sz="1100" b="0" i="0" u="none" strike="noStrike" cap="none" dirty="0" err="1">
                <a:solidFill>
                  <a:srgbClr val="000000"/>
                </a:solidFill>
                <a:effectLst/>
                <a:latin typeface="Calibri" panose="020F0502020204030204" pitchFamily="34" charset="0"/>
                <a:cs typeface="Calibri" panose="020F0502020204030204" pitchFamily="34" charset="0"/>
                <a:sym typeface="Arial"/>
              </a:rPr>
              <a:t>predomiantly</a:t>
            </a:r>
            <a:r>
              <a:rPr lang="en-US" sz="1100" b="0" i="0" u="none" strike="noStrike" cap="none" dirty="0">
                <a:solidFill>
                  <a:srgbClr val="000000"/>
                </a:solidFill>
                <a:effectLst/>
                <a:latin typeface="Calibri" panose="020F0502020204030204" pitchFamily="34" charset="0"/>
                <a:cs typeface="Calibri" panose="020F0502020204030204" pitchFamily="34" charset="0"/>
                <a:sym typeface="Arial"/>
              </a:rPr>
              <a:t> described negative experiences, but some were positive, and described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3528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21fc25165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21fc25165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4D792F6-AA7F-47EA-AD45-AF2CD02C08BF}" type="slidenum">
              <a:rPr lang="en-US">
                <a:latin typeface="Calibri" panose="020F0502020204030204" pitchFamily="34" charset="0"/>
              </a:rPr>
              <a:pPr/>
              <a:t>13</a:t>
            </a:fld>
            <a:endParaRPr lang="en-US">
              <a:latin typeface="Calibri" panose="020F0502020204030204" pitchFamily="34" charset="0"/>
            </a:endParaRPr>
          </a:p>
        </p:txBody>
      </p:sp>
      <p:sp>
        <p:nvSpPr>
          <p:cNvPr id="141314" name="Rectangle 2"/>
          <p:cNvSpPr>
            <a:spLocks noGrp="1" noRot="1" noChangeAspect="1" noChangeArrowheads="1" noTextEdit="1"/>
          </p:cNvSpPr>
          <p:nvPr>
            <p:ph type="sldImg"/>
          </p:nvPr>
        </p:nvSpPr>
        <p:spPr>
          <a:xfrm>
            <a:off x="409575" y="704850"/>
            <a:ext cx="6162675" cy="3467100"/>
          </a:xfrm>
          <a:ln/>
        </p:spPr>
      </p:sp>
      <p:sp>
        <p:nvSpPr>
          <p:cNvPr id="141315" name="Rectangle 3"/>
          <p:cNvSpPr>
            <a:spLocks noGrp="1" noChangeArrowheads="1"/>
          </p:cNvSpPr>
          <p:nvPr>
            <p:ph type="body" idx="1"/>
          </p:nvPr>
        </p:nvSpPr>
        <p:spPr>
          <a:xfrm>
            <a:off x="930275" y="4410075"/>
            <a:ext cx="5122863" cy="4176713"/>
          </a:xfrm>
        </p:spPr>
        <p:txBody>
          <a:bodyPr lIns="92251" tIns="46126" rIns="92251" bIns="46126"/>
          <a:lstStyle/>
          <a:p>
            <a:endParaRPr lang="en-US"/>
          </a:p>
        </p:txBody>
      </p:sp>
    </p:spTree>
    <p:extLst>
      <p:ext uri="{BB962C8B-B14F-4D97-AF65-F5344CB8AC3E}">
        <p14:creationId xmlns:p14="http://schemas.microsoft.com/office/powerpoint/2010/main" val="40482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4D792F6-AA7F-47EA-AD45-AF2CD02C08BF}" type="slidenum">
              <a:rPr lang="en-US">
                <a:latin typeface="Calibri" panose="020F0502020204030204" pitchFamily="34" charset="0"/>
              </a:rPr>
              <a:pPr/>
              <a:t>14</a:t>
            </a:fld>
            <a:endParaRPr lang="en-US">
              <a:latin typeface="Calibri" panose="020F0502020204030204" pitchFamily="34" charset="0"/>
            </a:endParaRPr>
          </a:p>
        </p:txBody>
      </p:sp>
      <p:sp>
        <p:nvSpPr>
          <p:cNvPr id="141314" name="Rectangle 2"/>
          <p:cNvSpPr>
            <a:spLocks noGrp="1" noRot="1" noChangeAspect="1" noChangeArrowheads="1" noTextEdit="1"/>
          </p:cNvSpPr>
          <p:nvPr>
            <p:ph type="sldImg"/>
          </p:nvPr>
        </p:nvSpPr>
        <p:spPr>
          <a:xfrm>
            <a:off x="409575" y="704850"/>
            <a:ext cx="6162675" cy="3467100"/>
          </a:xfrm>
          <a:ln/>
        </p:spPr>
      </p:sp>
      <p:sp>
        <p:nvSpPr>
          <p:cNvPr id="141315" name="Rectangle 3"/>
          <p:cNvSpPr>
            <a:spLocks noGrp="1" noChangeArrowheads="1"/>
          </p:cNvSpPr>
          <p:nvPr>
            <p:ph type="body" idx="1"/>
          </p:nvPr>
        </p:nvSpPr>
        <p:spPr>
          <a:xfrm>
            <a:off x="930275" y="4410075"/>
            <a:ext cx="5122863" cy="4176713"/>
          </a:xfrm>
        </p:spPr>
        <p:txBody>
          <a:bodyPr lIns="92251" tIns="46126" rIns="92251" bIns="46126"/>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Beneficence = good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Malevolence = evil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Ominpotence</a:t>
            </a:r>
            <a:r>
              <a:rPr lang="en-US" dirty="0"/>
              <a:t> = all knowing and all powerful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404826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dk1"/>
                </a:solidFill>
              </a:rPr>
              <a:t>Experiencing the g</a:t>
            </a:r>
            <a:r>
              <a:rPr lang="en-US" sz="1100" dirty="0" err="1">
                <a:solidFill>
                  <a:schemeClr val="dk1"/>
                </a:solidFill>
              </a:rPr>
              <a:t>ro</a:t>
            </a:r>
            <a:r>
              <a:rPr lang="en" sz="1100" dirty="0">
                <a:solidFill>
                  <a:schemeClr val="dk1"/>
                </a:solidFill>
              </a:rPr>
              <a:t>up as a safe, novel space to explore experiences in detailed ways: </a:t>
            </a:r>
          </a:p>
          <a:p>
            <a:pPr marL="0" lvl="0" indent="0" algn="l" rtl="0">
              <a:spcBef>
                <a:spcPts val="0"/>
              </a:spcBef>
              <a:spcAft>
                <a:spcPts val="0"/>
              </a:spcAft>
              <a:buNone/>
            </a:pPr>
            <a:endParaRPr lang="en" sz="11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Calibri" panose="020F0502020204030204" pitchFamily="34" charset="0"/>
                <a:ea typeface="Calibri" panose="020F0502020204030204" pitchFamily="34" charset="0"/>
              </a:rPr>
              <a:t>Veterans in the mental health system know that saying the wrong thing to the wrong person at the wrong time can result in an involuntary hospitalization, medication change, etc. . </a:t>
            </a:r>
          </a:p>
          <a:p>
            <a:pPr marL="0" lvl="0" indent="0" algn="l" rtl="0">
              <a:spcBef>
                <a:spcPts val="0"/>
              </a:spcBef>
              <a:spcAft>
                <a:spcPts val="0"/>
              </a:spcAft>
              <a:buNone/>
            </a:pPr>
            <a:endParaRPr lang="en" sz="1100" dirty="0">
              <a:solidFill>
                <a:schemeClr val="dk1"/>
              </a:solidFill>
            </a:endParaRPr>
          </a:p>
          <a:p>
            <a:pPr marL="0" lvl="0" indent="0" algn="l" rtl="0">
              <a:spcBef>
                <a:spcPts val="0"/>
              </a:spcBef>
              <a:spcAft>
                <a:spcPts val="0"/>
              </a:spcAft>
              <a:buNone/>
            </a:pPr>
            <a:endParaRPr lang="en" sz="1400"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The second quote – example of someone talking directly to their voices, addressing them in a relational way. He realized his voices are trying to protect him, but they end up overreacting and constantly warning him of dangers even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dc17dc3e6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dc17dc3e6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dirty="0">
                <a:effectLst/>
                <a:latin typeface="Calibri" panose="020F0502020204030204" pitchFamily="34" charset="0"/>
                <a:ea typeface="Calibri" panose="020F0502020204030204" pitchFamily="34" charset="0"/>
              </a:rPr>
              <a:t>This last statement is something of a motto in the Hearing Voices movement: It’s not that something’s wrong with me, it’s that something happened to me</a:t>
            </a:r>
            <a:r>
              <a:rPr lang="en-US" dirty="0">
                <a:effectLst/>
              </a:rPr>
              <a:t> </a:t>
            </a:r>
          </a:p>
          <a:p>
            <a:pPr marL="0" marR="0" lvl="0" indent="0" algn="l" rtl="0">
              <a:lnSpc>
                <a:spcPct val="100000"/>
              </a:lnSpc>
              <a:spcBef>
                <a:spcPts val="0"/>
              </a:spcBef>
              <a:spcAft>
                <a:spcPts val="0"/>
              </a:spcAft>
              <a:buClr>
                <a:srgbClr val="000000"/>
              </a:buClr>
              <a:buSzPts val="1100"/>
              <a:buFont typeface="Arial"/>
              <a:buNone/>
            </a:pPr>
            <a:endParaRPr lang="en-US" dirty="0">
              <a:effectLst/>
            </a:endParaRPr>
          </a:p>
          <a:p>
            <a:pPr marL="0" marR="0" lvl="0" indent="0" algn="l" rtl="0">
              <a:lnSpc>
                <a:spcPct val="100000"/>
              </a:lnSpc>
              <a:spcBef>
                <a:spcPts val="0"/>
              </a:spcBef>
              <a:spcAft>
                <a:spcPts val="0"/>
              </a:spcAft>
              <a:buClr>
                <a:srgbClr val="000000"/>
              </a:buClr>
              <a:buSzPts val="1100"/>
              <a:buFont typeface="Arial"/>
              <a:buNone/>
            </a:pPr>
            <a:r>
              <a:rPr lang="en-US" dirty="0">
                <a:effectLst/>
              </a:rPr>
              <a:t>Move away from locating the pathology in the individual, but as connected to relationships</a:t>
            </a:r>
            <a:endParaRPr lang="en-US"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rPr>
              <a:t>Here, I don’t have a single quote but we have many observations that the Veterans in these groups, as they build trust and get connected, and become regular attendees of the groups, they bring their daily challenges, their life projects to the group, and talk about how things are going, they get advice, and they share successes and failures.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rPr>
              <a:t>Several Veterans told us they opened up to others in their lives about their experienced and experienced new forms of support and validation; a couple told us they applied for new jobs as a result of the confidence the groups instilled in them.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rPr>
              <a:t> They check on each other. Some of them have exchanged phone numbers and connect outside of group. Some Veterans are working on finding stable housing; others on dating and finding a significant other; others are looking for employment; housing, trying to get back to school. Some are seeking a purpose in life trying to move out of their parents’ house or out long-term care or supportive housing. We’ve had Veterans join groups while they are hospitalized on the psychiatric unit. They receive help from each other and the give each other help, and many can see that they are doing both, and I think that is what keeps them coming back.   </a:t>
            </a:r>
          </a:p>
          <a:p>
            <a:pPr marL="0" marR="0" lvl="0" indent="0" algn="l" rtl="0">
              <a:lnSpc>
                <a:spcPct val="100000"/>
              </a:lnSpc>
              <a:spcBef>
                <a:spcPts val="0"/>
              </a:spcBef>
              <a:spcAft>
                <a:spcPts val="0"/>
              </a:spcAft>
              <a:buClr>
                <a:srgbClr val="000000"/>
              </a:buClr>
              <a:buSzPts val="1100"/>
              <a:buFont typeface="Arial"/>
              <a:buNone/>
            </a:pPr>
            <a:endParaRPr lang="en-US"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All quotes from clinicians</a:t>
            </a:r>
          </a:p>
          <a:p>
            <a:pPr marL="0" marR="0" lvl="0" indent="0" algn="l" rtl="0">
              <a:lnSpc>
                <a:spcPct val="100000"/>
              </a:lnSpc>
              <a:spcBef>
                <a:spcPts val="0"/>
              </a:spcBef>
              <a:spcAft>
                <a:spcPts val="0"/>
              </a:spcAft>
              <a:buClr>
                <a:srgbClr val="000000"/>
              </a:buClr>
              <a:buSzPts val="1100"/>
              <a:buFont typeface="Arial"/>
              <a:buNone/>
            </a:pPr>
            <a:r>
              <a:rPr lang="en-US" dirty="0"/>
              <a:t>Opening up a space for clinicians to be a bit more human and connect in different ways. </a:t>
            </a:r>
            <a:endParaRPr dirty="0"/>
          </a:p>
        </p:txBody>
      </p:sp>
    </p:spTree>
    <p:extLst>
      <p:ext uri="{BB962C8B-B14F-4D97-AF65-F5344CB8AC3E}">
        <p14:creationId xmlns:p14="http://schemas.microsoft.com/office/powerpoint/2010/main" val="3681877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lang="en-US" dirty="0">
              <a:effectLst/>
            </a:endParaRPr>
          </a:p>
          <a:p>
            <a:pPr marL="0" marR="0" lvl="0" indent="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7465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lang="en-US" dirty="0">
              <a:effectLst/>
            </a:endParaRPr>
          </a:p>
          <a:p>
            <a:pPr marL="0" marR="0" lvl="0" indent="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977360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256cddf4b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256cddf4b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21fc25165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21fc25165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Next </a:t>
            </a:r>
            <a:r>
              <a:rPr lang="en-US" dirty="0" err="1"/>
              <a:t>sldie</a:t>
            </a:r>
            <a:r>
              <a:rPr lang="en-US" dirty="0"/>
              <a:t> describes how we are considering scaling up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dc17dc3e6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dc17dc3e6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992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21fc25165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21fc25165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9486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c17dc3e64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dc17dc3e64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9339fa2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e9339fa2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6a780b50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f6a780b509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I was an MD PhD student in anthropology interested in the AIDS epidemic. For my anthropology dissertation I studied the community response to the scale-up of antiretroviral treatment in Mozambique in the 1st decade of the 2000s. I worked in Mozambique as an anthropologist for several years, and I immersed myself in the culture and the social life - I learned the colonial language - Portuguese - as well as </a:t>
            </a:r>
            <a:r>
              <a:rPr lang="en-US" dirty="0" err="1"/>
              <a:t>Chiteve</a:t>
            </a:r>
            <a:r>
              <a:rPr lang="en-US" dirty="0"/>
              <a:t>, the indigenous language; I learned the history, I learned about the various religions, and of course about healing and illness. I got to know indigenous healers, church-based healers, doctors, nurses, and I got to learn about the many ways people understood disease – not only in biomedical explanatory frameworks, but also in terms of ancestral spirits; the devil and the holy spirit; witchcraft; where illness was often understood as caused by a disturbances to social harmony, and social relations. How the history of colonialism shapes health and illness and especially shapes experiences with biomedicine.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 spent most of my time with people living with HIV/AIDS. They faced a lot of stigma and exclusion. In response to that, they created support groups that they ran in the community that functioned as emotional support, education, and mutual aid groups</a:t>
            </a:r>
          </a:p>
          <a:p>
            <a:pPr marL="457200" lvl="0" indent="-298450" algn="l" rtl="0">
              <a:spcBef>
                <a:spcPts val="0"/>
              </a:spcBef>
              <a:spcAft>
                <a:spcPts val="0"/>
              </a:spcAft>
              <a:buSzPts val="1100"/>
              <a:buChar char="-"/>
            </a:pPr>
            <a:r>
              <a:rPr lang="en-US" dirty="0"/>
              <a:t>Many of the leaders of these support groups became activists, outreach workers, and peer specialists who were employed by the AIDS programs.  </a:t>
            </a:r>
          </a:p>
          <a:p>
            <a:pPr marL="457200" lvl="0" indent="-298450" algn="l" rtl="0">
              <a:spcBef>
                <a:spcPts val="0"/>
              </a:spcBef>
              <a:spcAft>
                <a:spcPts val="0"/>
              </a:spcAft>
              <a:buSzPts val="1100"/>
              <a:buChar char="-"/>
            </a:pPr>
            <a:r>
              <a:rPr lang="en-US" dirty="0"/>
              <a:t>These groups were often places where people came together to discuss the problems they faced, and they built on their lived experience and on diverse frameworks to understand illness, to support each other, and to collectively create ways to cope and thrive.</a:t>
            </a:r>
          </a:p>
          <a:p>
            <a:pPr marL="457200" lvl="0" indent="-298450" algn="l" rtl="0">
              <a:spcBef>
                <a:spcPts val="0"/>
              </a:spcBef>
              <a:spcAft>
                <a:spcPts val="0"/>
              </a:spcAft>
              <a:buSzPts val="1100"/>
              <a:buChar char="-"/>
            </a:pPr>
            <a:r>
              <a:rPr lang="en-US" dirty="0"/>
              <a:t>I recently published this book-length ethnographic study based on this work and the cover has a picture of one of these support groups .  </a:t>
            </a:r>
          </a:p>
          <a:p>
            <a:pPr marL="457200" lvl="0" indent="-298450" algn="l" rtl="0">
              <a:spcBef>
                <a:spcPts val="0"/>
              </a:spcBef>
              <a:spcAft>
                <a:spcPts val="0"/>
              </a:spcAft>
              <a:buSzPts val="1100"/>
              <a:buChar char="-"/>
            </a:pPr>
            <a:endParaRPr lang="en-US" dirty="0"/>
          </a:p>
          <a:p>
            <a:pPr marL="457200" lvl="0" indent="-298450" algn="l" rtl="0">
              <a:spcBef>
                <a:spcPts val="0"/>
              </a:spcBef>
              <a:spcAft>
                <a:spcPts val="0"/>
              </a:spcAft>
              <a:buSzPts val="1100"/>
              <a:buChar char="-"/>
            </a:pPr>
            <a:r>
              <a:rPr lang="en-US" dirty="0"/>
              <a:t>I think this experience in Mozambique actually set me up to choose psychiatry as my specialty rather than what I thought I was going to do - primary care or infectious disease, b/c after I finished the PhD and came back to medical school, psychiatry felt like a place I could do the kind of deep listening I aspired to do as an anthropologist.</a:t>
            </a:r>
          </a:p>
          <a:p>
            <a:pPr marL="457200" lvl="0" indent="-298450" algn="l" rtl="0">
              <a:spcBef>
                <a:spcPts val="0"/>
              </a:spcBef>
              <a:spcAft>
                <a:spcPts val="0"/>
              </a:spcAft>
              <a:buSzPts val="1100"/>
              <a:buChar char="-"/>
            </a:pPr>
            <a:endParaRPr lang="en-US" dirty="0"/>
          </a:p>
          <a:p>
            <a:pPr marL="457200" lvl="0" indent="-298450" algn="l" rtl="0">
              <a:spcBef>
                <a:spcPts val="0"/>
              </a:spcBef>
              <a:spcAft>
                <a:spcPts val="0"/>
              </a:spcAft>
              <a:buSzPts val="1100"/>
              <a:buChar char="-"/>
            </a:pPr>
            <a:r>
              <a:rPr lang="en-US" dirty="0"/>
              <a:t>When I was in training, as a psychiatric resident, I used to sit down with patients who were in the hospital and try to make sense of their experiences. I was discouraged from doing that, as all they needed was treatment; they wouldn’t remember any of our interactions and I might make them worse or I might validate their delusions. </a:t>
            </a:r>
          </a:p>
          <a:p>
            <a:pPr marL="457200" lvl="0" indent="-298450" algn="l" rtl="0">
              <a:spcBef>
                <a:spcPts val="0"/>
              </a:spcBef>
              <a:spcAft>
                <a:spcPts val="0"/>
              </a:spcAft>
              <a:buSzPts val="1100"/>
              <a:buChar char="-"/>
            </a:pPr>
            <a:endParaRPr lang="en-US" dirty="0"/>
          </a:p>
          <a:p>
            <a:pPr marL="457200" lvl="0" indent="-298450" algn="l" rtl="0">
              <a:spcBef>
                <a:spcPts val="0"/>
              </a:spcBef>
              <a:spcAft>
                <a:spcPts val="0"/>
              </a:spcAft>
              <a:buSzPts val="1100"/>
              <a:buChar char="-"/>
            </a:pPr>
            <a:r>
              <a:rPr lang="en-US" dirty="0"/>
              <a:t>Now I’m inside a mental health treatment system and am trying to develop an approach that builds on the expertise of lived experience, group solidarity and support, and that pays attention to diverse frameworks of understanding illness. And that is what the intervention I’m discussing today is all about.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STIX" pitchFamily="2" charset="2"/>
              </a:rPr>
              <a:t>My approach is a form of clinical ethnography. As a dually trained anthropologist and psychiatrist, my approach is both clinical and ethnographic, in that each person’s inner world can be conceptualized as a unique culture with its own history, language, values, and symbolic systems (Lester </a:t>
            </a:r>
            <a:r>
              <a:rPr lang="en-US" sz="1800" dirty="0">
                <a:solidFill>
                  <a:srgbClr val="0000FF"/>
                </a:solidFill>
                <a:effectLst/>
                <a:latin typeface="STIX" pitchFamily="2" charset="2"/>
              </a:rPr>
              <a:t>2022</a:t>
            </a:r>
            <a:r>
              <a:rPr lang="en-US" sz="1800" dirty="0">
                <a:effectLst/>
                <a:latin typeface="STIX" pitchFamily="2" charset="2"/>
              </a:rPr>
              <a:t>). Working with an individual entails an ethnographic exploration of that individual’s inner world, a process that takes time, patience, and development of trust.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Working within a critical medical anthropological framework, I understand explanations of pain and suffering as potentially associated with the larger social, and political-economic orders, and attempt to bridge personally expressed lived experience and meaning to the broader social forces that structure, define and constrain that lived experience. </a:t>
            </a:r>
            <a:r>
              <a:rPr lang="en-US" sz="1800" dirty="0">
                <a:effectLst/>
                <a:latin typeface="STIX" pitchFamily="2" charset="2"/>
              </a:rPr>
              <a:t>(Scheper-Hughes and Lock </a:t>
            </a:r>
            <a:r>
              <a:rPr lang="en-US" sz="1800" dirty="0">
                <a:solidFill>
                  <a:srgbClr val="0000FF"/>
                </a:solidFill>
                <a:effectLst/>
                <a:latin typeface="STIX" pitchFamily="2" charset="2"/>
              </a:rPr>
              <a:t>1991</a:t>
            </a:r>
            <a:r>
              <a:rPr lang="en-US" sz="1800" dirty="0">
                <a:effectLst/>
                <a:latin typeface="STIX" pitchFamily="2" charset="2"/>
              </a:rPr>
              <a:t>, </a:t>
            </a:r>
            <a:r>
              <a:rPr lang="en-US" sz="1800" dirty="0">
                <a:solidFill>
                  <a:srgbClr val="0000FF"/>
                </a:solidFill>
                <a:effectLst/>
                <a:latin typeface="STIX" pitchFamily="2" charset="2"/>
              </a:rPr>
              <a:t>1986</a:t>
            </a:r>
            <a:r>
              <a:rPr lang="en-US" sz="1800" dirty="0">
                <a:effectLst/>
                <a:latin typeface="STIX" pitchFamily="2" charset="2"/>
              </a:rPr>
              <a:t>:137). </a:t>
            </a:r>
            <a:endParaRPr lang="en-US" sz="16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457200" lvl="0" indent="-298450" algn="l" rtl="0">
              <a:spcBef>
                <a:spcPts val="0"/>
              </a:spcBef>
              <a:spcAft>
                <a:spcPts val="0"/>
              </a:spcAft>
              <a:buSzPts val="1100"/>
              <a:buChar char="-"/>
            </a:pPr>
            <a:endParaRPr lang="en-US" dirty="0"/>
          </a:p>
          <a:p>
            <a:pPr marL="0" lvl="0" indent="0" algn="l" rtl="0">
              <a:lnSpc>
                <a:spcPct val="100000"/>
              </a:lnSpc>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e7a930e73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e7a930e73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c17dc3e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c17dc3e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c17dc3e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c17dc3e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392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dirty="0">
                <a:solidFill>
                  <a:schemeClr val="accent1"/>
                </a:solidFill>
              </a:rPr>
              <a:t>2018</a:t>
            </a:r>
          </a:p>
          <a:p>
            <a:pPr lvl="1"/>
            <a:r>
              <a:rPr lang="en-US" dirty="0">
                <a:solidFill>
                  <a:schemeClr val="accent1"/>
                </a:solidFill>
                <a:latin typeface="Calibri" panose="020F0502020204030204" pitchFamily="34" charset="0"/>
                <a:cs typeface="Calibri" panose="020F0502020204030204" pitchFamily="34" charset="0"/>
              </a:rPr>
              <a:t>1st HV training at VA – Nev Jones</a:t>
            </a:r>
          </a:p>
          <a:p>
            <a:pPr lvl="1"/>
            <a:r>
              <a:rPr lang="en-US" sz="1100" dirty="0">
                <a:solidFill>
                  <a:schemeClr val="accent1"/>
                </a:solidFill>
                <a:latin typeface="Calibri" panose="020F0502020204030204" pitchFamily="34" charset="0"/>
                <a:cs typeface="Calibri" panose="020F0502020204030204" pitchFamily="34" charset="0"/>
              </a:rPr>
              <a:t>First Veteran Voices &amp; Visions group begins w/ 3 Veteran Voice Hearers &amp; 2 VA clinician facilitators</a:t>
            </a:r>
          </a:p>
          <a:p>
            <a:pPr lvl="1"/>
            <a:endParaRPr lang="en-US" dirty="0">
              <a:latin typeface="Calibri" panose="020F0502020204030204" pitchFamily="34" charset="0"/>
              <a:cs typeface="Calibri" panose="020F0502020204030204" pitchFamily="34" charset="0"/>
            </a:endParaRPr>
          </a:p>
          <a:p>
            <a:r>
              <a:rPr lang="en-US" dirty="0"/>
              <a:t>2021</a:t>
            </a:r>
          </a:p>
          <a:p>
            <a:pPr lvl="1"/>
            <a:r>
              <a:rPr lang="en-US" dirty="0">
                <a:solidFill>
                  <a:schemeClr val="accent1"/>
                </a:solidFill>
                <a:latin typeface="Calibri" panose="020F0502020204030204" pitchFamily="34" charset="0"/>
                <a:cs typeface="Calibri" panose="020F0502020204030204" pitchFamily="34" charset="0"/>
              </a:rPr>
              <a:t>2nd HV training at VA in January – Wildflower Alliance (Cindy </a:t>
            </a:r>
            <a:r>
              <a:rPr lang="en-US" dirty="0" err="1">
                <a:solidFill>
                  <a:schemeClr val="accent1"/>
                </a:solidFill>
                <a:latin typeface="Calibri" panose="020F0502020204030204" pitchFamily="34" charset="0"/>
                <a:cs typeface="Calibri" panose="020F0502020204030204" pitchFamily="34" charset="0"/>
              </a:rPr>
              <a:t>Hadge</a:t>
            </a:r>
            <a:r>
              <a:rPr lang="en-US" dirty="0">
                <a:solidFill>
                  <a:schemeClr val="accent1"/>
                </a:solidFill>
                <a:latin typeface="Calibri" panose="020F0502020204030204" pitchFamily="34" charset="0"/>
                <a:cs typeface="Calibri" panose="020F0502020204030204" pitchFamily="34" charset="0"/>
              </a:rPr>
              <a:t> &amp; Tim </a:t>
            </a:r>
            <a:r>
              <a:rPr lang="en-US" dirty="0" err="1">
                <a:solidFill>
                  <a:schemeClr val="accent1"/>
                </a:solidFill>
                <a:latin typeface="Calibri" panose="020F0502020204030204" pitchFamily="34" charset="0"/>
                <a:cs typeface="Calibri" panose="020F0502020204030204" pitchFamily="34" charset="0"/>
              </a:rPr>
              <a:t>Laprade</a:t>
            </a:r>
            <a:r>
              <a:rPr lang="en-US" dirty="0">
                <a:solidFill>
                  <a:schemeClr val="accent1"/>
                </a:solidFill>
                <a:latin typeface="Calibri" panose="020F0502020204030204" pitchFamily="34" charset="0"/>
                <a:cs typeface="Calibri" panose="020F0502020204030204" pitchFamily="34" charset="0"/>
              </a:rPr>
              <a:t>)</a:t>
            </a:r>
          </a:p>
          <a:p>
            <a:pPr lvl="1"/>
            <a:r>
              <a:rPr lang="en-US" sz="1400" dirty="0">
                <a:solidFill>
                  <a:schemeClr val="accent1"/>
                </a:solidFill>
                <a:latin typeface="Calibri" panose="020F0502020204030204" pitchFamily="34" charset="0"/>
                <a:cs typeface="Calibri" panose="020F0502020204030204" pitchFamily="34" charset="0"/>
              </a:rPr>
              <a:t>10 trainees facilitate 5 VVV groups w/29 Veteran participants – </a:t>
            </a:r>
          </a:p>
          <a:p>
            <a:pPr lvl="2"/>
            <a:r>
              <a:rPr lang="en-US" dirty="0">
                <a:solidFill>
                  <a:schemeClr val="accent1"/>
                </a:solidFill>
                <a:latin typeface="Calibri" panose="020F0502020204030204" pitchFamily="34" charset="0"/>
                <a:cs typeface="Calibri" panose="020F0502020204030204" pitchFamily="34" charset="0"/>
              </a:rPr>
              <a:t>1 Veteran voice hearer facilitator, 5 Veteran Peer facilitators, 4 clinician</a:t>
            </a:r>
          </a:p>
          <a:p>
            <a:pPr lvl="1"/>
            <a:r>
              <a:rPr lang="en-US" sz="1400" dirty="0">
                <a:solidFill>
                  <a:schemeClr val="accent1"/>
                </a:solidFill>
                <a:latin typeface="Calibri" panose="020F0502020204030204" pitchFamily="34" charset="0"/>
                <a:cs typeface="Calibri" panose="020F0502020204030204" pitchFamily="34" charset="0"/>
              </a:rPr>
              <a:t>Pilot study</a:t>
            </a:r>
          </a:p>
          <a:p>
            <a:r>
              <a:rPr lang="en-US" dirty="0"/>
              <a:t>2023</a:t>
            </a:r>
          </a:p>
          <a:p>
            <a:pPr lvl="1"/>
            <a:r>
              <a:rPr lang="en-US" dirty="0">
                <a:solidFill>
                  <a:schemeClr val="accent1"/>
                </a:solidFill>
                <a:latin typeface="Calibri" panose="020F0502020204030204" pitchFamily="34" charset="0"/>
                <a:cs typeface="Calibri" panose="020F0502020204030204" pitchFamily="34" charset="0"/>
              </a:rPr>
              <a:t>Community Advisory Board process adapt manual and training for Veterans</a:t>
            </a:r>
          </a:p>
          <a:p>
            <a:pPr lvl="1"/>
            <a:r>
              <a:rPr lang="en-US" dirty="0">
                <a:solidFill>
                  <a:schemeClr val="accent1"/>
                </a:solidFill>
                <a:latin typeface="Calibri" panose="020F0502020204030204" pitchFamily="34" charset="0"/>
                <a:cs typeface="Calibri" panose="020F0502020204030204" pitchFamily="34" charset="0"/>
              </a:rPr>
              <a:t>Training – 2</a:t>
            </a:r>
            <a:r>
              <a:rPr lang="en-US" baseline="30000" dirty="0">
                <a:solidFill>
                  <a:schemeClr val="accent1"/>
                </a:solidFill>
                <a:latin typeface="Calibri" panose="020F0502020204030204" pitchFamily="34" charset="0"/>
                <a:cs typeface="Calibri" panose="020F0502020204030204" pitchFamily="34" charset="0"/>
              </a:rPr>
              <a:t>nd</a:t>
            </a:r>
            <a:r>
              <a:rPr lang="en-US" dirty="0">
                <a:solidFill>
                  <a:schemeClr val="accent1"/>
                </a:solidFill>
                <a:latin typeface="Calibri" panose="020F0502020204030204" pitchFamily="34" charset="0"/>
                <a:cs typeface="Calibri" panose="020F0502020204030204" pitchFamily="34" charset="0"/>
              </a:rPr>
              <a:t> Veteran voice hearer facilitator</a:t>
            </a:r>
            <a:endParaRPr lang="en-US" dirty="0">
              <a:latin typeface="Calibri" panose="020F0502020204030204" pitchFamily="34" charset="0"/>
              <a:cs typeface="Calibri" panose="020F0502020204030204" pitchFamily="34" charset="0"/>
            </a:endParaRPr>
          </a:p>
          <a:p>
            <a:pPr lvl="0"/>
            <a:endParaRPr lang="en-US" sz="1100" dirty="0">
              <a:solidFill>
                <a:schemeClr val="accent1"/>
              </a:solidFill>
            </a:endParaRPr>
          </a:p>
          <a:p>
            <a:endParaRPr lang="en-US" dirty="0"/>
          </a:p>
          <a:p>
            <a:r>
              <a:rPr lang="en-US" dirty="0"/>
              <a:t>Important for us to collaborate with experts-by-experience; both trainings given by experts with lived experience, and we’ve solicited feedback from Veterans every step of the way and are doing our best to incorporate </a:t>
            </a:r>
            <a:r>
              <a:rPr lang="en-US" dirty="0" err="1"/>
              <a:t>Verean</a:t>
            </a:r>
            <a:r>
              <a:rPr lang="en-US" dirty="0"/>
              <a:t> Voice Hearers and </a:t>
            </a:r>
            <a:r>
              <a:rPr lang="en-US" dirty="0" err="1"/>
              <a:t>expetrts</a:t>
            </a:r>
            <a:r>
              <a:rPr lang="en-US" dirty="0"/>
              <a:t> by experience at every step </a:t>
            </a:r>
          </a:p>
        </p:txBody>
      </p:sp>
    </p:spTree>
    <p:extLst>
      <p:ext uri="{BB962C8B-B14F-4D97-AF65-F5344CB8AC3E}">
        <p14:creationId xmlns:p14="http://schemas.microsoft.com/office/powerpoint/2010/main" val="1542295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QR code links to the study we published in </a:t>
            </a:r>
            <a:r>
              <a:rPr lang="en-US" dirty="0" err="1"/>
              <a:t>InternationL</a:t>
            </a:r>
            <a:r>
              <a:rPr lang="en-US" dirty="0"/>
              <a:t> Jo of Social Psychiatry </a:t>
            </a:r>
            <a:endParaRPr dirty="0"/>
          </a:p>
        </p:txBody>
      </p:sp>
      <p:sp>
        <p:nvSpPr>
          <p:cNvPr id="277" name="Google Shape;2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BFB3-9F56-C7EF-A637-9EA544EF9C7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F9E4DDB-C61E-5BB9-460D-B461F7791AA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7CBE8F-550B-5FE5-DF17-968D5BFAF284}"/>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5" name="Footer Placeholder 4">
            <a:extLst>
              <a:ext uri="{FF2B5EF4-FFF2-40B4-BE49-F238E27FC236}">
                <a16:creationId xmlns:a16="http://schemas.microsoft.com/office/drawing/2014/main" id="{3EFA38B8-8B0C-0DE1-BE0E-3CB8E0B3F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E81DD-C2FD-1223-E0F1-B189B86E36F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3601363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6B8E-DD98-5C9E-0540-461240AED8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4DFC16-2264-DDBC-B720-D482125310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F712F-4AB5-8865-97AE-A6B54F79C6BA}"/>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5" name="Footer Placeholder 4">
            <a:extLst>
              <a:ext uri="{FF2B5EF4-FFF2-40B4-BE49-F238E27FC236}">
                <a16:creationId xmlns:a16="http://schemas.microsoft.com/office/drawing/2014/main" id="{975DC821-BCCB-574F-9689-1398AAF65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32A45-2D03-6B73-2B1A-7FF3EA82E53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737937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ACD0F4-C112-48EC-20D5-5BB384441F4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137AB0-8D50-D536-6438-6EE27E02CC2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BA0A6-91C4-CD4C-9ACC-97EB59A72D30}"/>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5" name="Footer Placeholder 4">
            <a:extLst>
              <a:ext uri="{FF2B5EF4-FFF2-40B4-BE49-F238E27FC236}">
                <a16:creationId xmlns:a16="http://schemas.microsoft.com/office/drawing/2014/main" id="{9007EF61-F78E-2E92-5DE9-879E0D312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A24AD-0EE4-9E67-B074-9A16FBEC7EF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299837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5664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48875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50281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1" y="171450"/>
            <a:ext cx="7848600" cy="857250"/>
          </a:xfrm>
        </p:spPr>
        <p:txBody>
          <a:bodyPr/>
          <a:lstStyle/>
          <a:p>
            <a:r>
              <a:rPr lang="en-US"/>
              <a:t>Click to edit Master title style</a:t>
            </a:r>
          </a:p>
        </p:txBody>
      </p:sp>
      <p:sp>
        <p:nvSpPr>
          <p:cNvPr id="3" name="Chart Placeholder 2"/>
          <p:cNvSpPr>
            <a:spLocks noGrp="1"/>
          </p:cNvSpPr>
          <p:nvPr>
            <p:ph type="chart" idx="1"/>
          </p:nvPr>
        </p:nvSpPr>
        <p:spPr>
          <a:xfrm>
            <a:off x="609601" y="1485900"/>
            <a:ext cx="7848600" cy="3086100"/>
          </a:xfrm>
        </p:spPr>
        <p:txBody>
          <a:bodyPr/>
          <a:lstStyle/>
          <a:p>
            <a:endParaRPr lang="en-US"/>
          </a:p>
        </p:txBody>
      </p:sp>
      <p:sp>
        <p:nvSpPr>
          <p:cNvPr id="4" name="Date Placeholder 3"/>
          <p:cNvSpPr>
            <a:spLocks noGrp="1"/>
          </p:cNvSpPr>
          <p:nvPr>
            <p:ph type="dt" sz="half" idx="10"/>
          </p:nvPr>
        </p:nvSpPr>
        <p:spPr>
          <a:xfrm>
            <a:off x="711201" y="4686300"/>
            <a:ext cx="1896533" cy="342900"/>
          </a:xfrm>
        </p:spPr>
        <p:txBody>
          <a:bodyPr/>
          <a:lstStyle>
            <a:lvl1pPr>
              <a:defRPr/>
            </a:lvl1pPr>
          </a:lstStyle>
          <a:p>
            <a:endParaRPr lang="en-US"/>
          </a:p>
        </p:txBody>
      </p:sp>
      <p:sp>
        <p:nvSpPr>
          <p:cNvPr id="5" name="Footer Placeholder 4"/>
          <p:cNvSpPr>
            <a:spLocks noGrp="1"/>
          </p:cNvSpPr>
          <p:nvPr>
            <p:ph type="ftr" sz="quarter" idx="11"/>
          </p:nvPr>
        </p:nvSpPr>
        <p:spPr>
          <a:xfrm>
            <a:off x="3149601" y="4686300"/>
            <a:ext cx="2844800" cy="342900"/>
          </a:xfrm>
        </p:spPr>
        <p:txBody>
          <a:bodyPr/>
          <a:lstStyle>
            <a:lvl1pPr>
              <a:defRPr/>
            </a:lvl1pPr>
          </a:lstStyle>
          <a:p>
            <a:endParaRPr lang="en-US"/>
          </a:p>
        </p:txBody>
      </p:sp>
      <p:sp>
        <p:nvSpPr>
          <p:cNvPr id="6" name="Slide Number Placeholder 5"/>
          <p:cNvSpPr>
            <a:spLocks noGrp="1"/>
          </p:cNvSpPr>
          <p:nvPr>
            <p:ph type="sldNum" sz="quarter" idx="12"/>
          </p:nvPr>
        </p:nvSpPr>
        <p:spPr>
          <a:xfrm>
            <a:off x="6536267" y="4686300"/>
            <a:ext cx="1896533" cy="342900"/>
          </a:xfrm>
        </p:spPr>
        <p:txBody>
          <a:bodyPr/>
          <a:lstStyle>
            <a:lvl1pPr>
              <a:defRPr/>
            </a:lvl1pPr>
          </a:lstStyle>
          <a:p>
            <a:fld id="{5FE68A72-CEEA-44F2-AE4D-8FFA8A5254D5}" type="slidenum">
              <a:rPr lang="en-US"/>
              <a:pPr/>
              <a:t>‹#›</a:t>
            </a:fld>
            <a:endParaRPr lang="en-US"/>
          </a:p>
        </p:txBody>
      </p:sp>
    </p:spTree>
    <p:extLst>
      <p:ext uri="{BB962C8B-B14F-4D97-AF65-F5344CB8AC3E}">
        <p14:creationId xmlns:p14="http://schemas.microsoft.com/office/powerpoint/2010/main" val="310040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72594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A5D9-4123-C317-62C0-71A813454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E80AF-EBC8-AD90-4DAB-DC7EFA5253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82453-861F-E889-3E98-5139627A9F9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7BA65D-5AF8-FF07-346A-2B39BC11F6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39BFE-3381-0D50-6053-CCE407BE38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8427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F0EF9-85AF-2DEA-8F26-8E4D78399CA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7057B93-C791-A7E5-E426-0FBC9562774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137E45-CCA3-4285-11AB-D31B1BAB79AB}"/>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5" name="Footer Placeholder 4">
            <a:extLst>
              <a:ext uri="{FF2B5EF4-FFF2-40B4-BE49-F238E27FC236}">
                <a16:creationId xmlns:a16="http://schemas.microsoft.com/office/drawing/2014/main" id="{27CA7D2C-9BA7-6993-E74D-112154738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597A4-03B1-8BE1-B56F-8805C8E549E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1380125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2D5D-5366-85C9-AB1C-22200CB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204582-124D-F8D0-607A-6B64A5AEE91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DD6BEC-AEDD-3A45-C773-5F92A7F64A4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93942F-B404-F8A9-971D-3701DE8F0D8F}"/>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6" name="Footer Placeholder 5">
            <a:extLst>
              <a:ext uri="{FF2B5EF4-FFF2-40B4-BE49-F238E27FC236}">
                <a16:creationId xmlns:a16="http://schemas.microsoft.com/office/drawing/2014/main" id="{C320BE2D-CEE4-BF14-8EEB-F14A077CF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7263-F8CC-8000-466B-67EED60D16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7843605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7242B-15CA-C215-9890-E0C9C05F60C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0E512-B14F-4E67-7ED1-CE956D9EB77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A6523-BC8A-AC94-C0F0-834B55A49DF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B7EB2-43B6-9E78-7702-CA11451CC1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2E816-CF88-2DEA-182E-8947F00C234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7FFDB0-75D9-6AD5-9A30-DEB8C4FB68BC}"/>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8" name="Footer Placeholder 7">
            <a:extLst>
              <a:ext uri="{FF2B5EF4-FFF2-40B4-BE49-F238E27FC236}">
                <a16:creationId xmlns:a16="http://schemas.microsoft.com/office/drawing/2014/main" id="{FC5E52E4-4755-1FE8-D070-05BCAD7760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F5A0DD-38EC-594D-8C51-8C04B7C4831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201912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09AE-4974-C424-D4DA-ACE212544C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9E7164-5DD6-5870-3665-F948B07EB19F}"/>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4" name="Footer Placeholder 3">
            <a:extLst>
              <a:ext uri="{FF2B5EF4-FFF2-40B4-BE49-F238E27FC236}">
                <a16:creationId xmlns:a16="http://schemas.microsoft.com/office/drawing/2014/main" id="{2A3AE050-F4D2-1254-185E-146CADAF18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4F88E3-9F3E-5581-B717-CEEC89EA3C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47526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5D7D9-4908-C2D7-F911-2E2444D2DB22}"/>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3" name="Footer Placeholder 2">
            <a:extLst>
              <a:ext uri="{FF2B5EF4-FFF2-40B4-BE49-F238E27FC236}">
                <a16:creationId xmlns:a16="http://schemas.microsoft.com/office/drawing/2014/main" id="{2760543E-342E-4BAA-7388-99593C718E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438391-E02F-52B5-C538-17186F91558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0980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E4BB-84E1-0B55-E11E-26D98907B4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53F1625-04ED-AD06-1AC2-63406871A7A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8B6206-5A64-914C-FA41-9265E5E70B7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48FF196-F03A-7DE4-FB6E-E64592091EAC}"/>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6" name="Footer Placeholder 5">
            <a:extLst>
              <a:ext uri="{FF2B5EF4-FFF2-40B4-BE49-F238E27FC236}">
                <a16:creationId xmlns:a16="http://schemas.microsoft.com/office/drawing/2014/main" id="{87D014B0-5569-5BC0-A6C1-3DFD76885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24868-C353-9C2E-891F-268296F8ED7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3868392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04A-B413-D02B-58CC-0245D79986E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5391E01-3FA5-6948-D6C5-78BE1BD7866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07309D4-C159-2FE8-CC35-4CADD4705D0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BD2138-E02F-F61C-3292-86B5248CA1E1}"/>
              </a:ext>
            </a:extLst>
          </p:cNvPr>
          <p:cNvSpPr>
            <a:spLocks noGrp="1"/>
          </p:cNvSpPr>
          <p:nvPr>
            <p:ph type="dt" sz="half" idx="10"/>
          </p:nvPr>
        </p:nvSpPr>
        <p:spPr/>
        <p:txBody>
          <a:bodyPr/>
          <a:lstStyle/>
          <a:p>
            <a:fld id="{932B5D06-8F24-544D-89E1-2F19B5745426}" type="datetimeFigureOut">
              <a:rPr lang="en-US" smtClean="0"/>
              <a:t>10/20/23</a:t>
            </a:fld>
            <a:endParaRPr lang="en-US"/>
          </a:p>
        </p:txBody>
      </p:sp>
      <p:sp>
        <p:nvSpPr>
          <p:cNvPr id="6" name="Footer Placeholder 5">
            <a:extLst>
              <a:ext uri="{FF2B5EF4-FFF2-40B4-BE49-F238E27FC236}">
                <a16:creationId xmlns:a16="http://schemas.microsoft.com/office/drawing/2014/main" id="{E4D6E1FA-A646-C170-93CF-626B95C74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DA025-3B87-CC72-B25C-DEAA2E5CFDA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66835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alpha val="1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F5976-9FF2-8F90-BE68-9B08B5E408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EC32E2-96D9-CCA8-B63F-E3F0CBC1612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CC74B-617B-F86C-A9D6-1A32F3BA09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32B5D06-8F24-544D-89E1-2F19B5745426}" type="datetimeFigureOut">
              <a:rPr lang="en-US" smtClean="0"/>
              <a:t>10/20/23</a:t>
            </a:fld>
            <a:endParaRPr lang="en-US"/>
          </a:p>
        </p:txBody>
      </p:sp>
      <p:sp>
        <p:nvSpPr>
          <p:cNvPr id="5" name="Footer Placeholder 4">
            <a:extLst>
              <a:ext uri="{FF2B5EF4-FFF2-40B4-BE49-F238E27FC236}">
                <a16:creationId xmlns:a16="http://schemas.microsoft.com/office/drawing/2014/main" id="{98B36046-AA93-2D26-107B-955F467075A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2119C0-D3B0-4340-83BD-2835306DA24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9366533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192300" y="2252600"/>
            <a:ext cx="8951700" cy="838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7088" dirty="0">
                <a:latin typeface="Calibri" panose="020F0502020204030204" pitchFamily="34" charset="0"/>
                <a:ea typeface="EB Garamond"/>
                <a:cs typeface="Calibri" panose="020F0502020204030204" pitchFamily="34" charset="0"/>
                <a:sym typeface="EB Garamond"/>
              </a:rPr>
              <a:t>Veteran Voices &amp; Visions:</a:t>
            </a:r>
            <a:r>
              <a:rPr lang="en" sz="4866" dirty="0">
                <a:latin typeface="Calibri" panose="020F0502020204030204" pitchFamily="34" charset="0"/>
                <a:ea typeface="EB Garamond"/>
                <a:cs typeface="Calibri" panose="020F0502020204030204" pitchFamily="34" charset="0"/>
                <a:sym typeface="EB Garamond"/>
              </a:rPr>
              <a:t> </a:t>
            </a:r>
            <a:r>
              <a:rPr lang="en" sz="3600" dirty="0">
                <a:latin typeface="+mn-lt"/>
              </a:rPr>
              <a:t>Adapting the Hearing Voices Approach to the Veteran Affairs, Greater Los Angeles Healthcare System </a:t>
            </a:r>
            <a:endParaRPr sz="3600" dirty="0">
              <a:latin typeface="+mn-lt"/>
            </a:endParaRPr>
          </a:p>
        </p:txBody>
      </p:sp>
      <p:sp>
        <p:nvSpPr>
          <p:cNvPr id="86" name="Google Shape;86;p13"/>
          <p:cNvSpPr txBox="1">
            <a:spLocks noGrp="1"/>
          </p:cNvSpPr>
          <p:nvPr>
            <p:ph type="subTitle" idx="1"/>
          </p:nvPr>
        </p:nvSpPr>
        <p:spPr>
          <a:xfrm>
            <a:off x="62928" y="4046963"/>
            <a:ext cx="6236918" cy="11832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Veterans Affairs, Greater Los Angeles Healthcare System </a:t>
            </a:r>
            <a:endParaRPr dirty="0">
              <a:solidFill>
                <a:schemeClr val="dk1"/>
              </a:solidFill>
            </a:endParaRPr>
          </a:p>
          <a:p>
            <a:pPr marL="0" lvl="0" indent="0" algn="l" rtl="0">
              <a:spcBef>
                <a:spcPts val="0"/>
              </a:spcBef>
              <a:spcAft>
                <a:spcPts val="0"/>
              </a:spcAft>
              <a:buNone/>
            </a:pPr>
            <a:r>
              <a:rPr lang="en" dirty="0">
                <a:solidFill>
                  <a:schemeClr val="dk1"/>
                </a:solidFill>
              </a:rPr>
              <a:t>UCLA/VA Center of Excellence for Veteran Recovery and Resilience</a:t>
            </a:r>
            <a:endParaRPr dirty="0">
              <a:solidFill>
                <a:schemeClr val="dk1"/>
              </a:solidFill>
            </a:endParaRPr>
          </a:p>
          <a:p>
            <a:pPr marL="0" lvl="0" indent="0" algn="l" rtl="0">
              <a:spcBef>
                <a:spcPts val="0"/>
              </a:spcBef>
              <a:spcAft>
                <a:spcPts val="0"/>
              </a:spcAft>
              <a:buNone/>
            </a:pPr>
            <a:r>
              <a:rPr lang="en" dirty="0">
                <a:solidFill>
                  <a:schemeClr val="dk1"/>
                </a:solidFill>
              </a:rPr>
              <a:t>UCLA Jane and Terry </a:t>
            </a:r>
            <a:r>
              <a:rPr lang="en" dirty="0" err="1">
                <a:solidFill>
                  <a:schemeClr val="dk1"/>
                </a:solidFill>
              </a:rPr>
              <a:t>Semel</a:t>
            </a:r>
            <a:r>
              <a:rPr lang="en" dirty="0">
                <a:solidFill>
                  <a:schemeClr val="dk1"/>
                </a:solidFill>
              </a:rPr>
              <a:t> Institute for Neuroscience and Human Behavior</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89" name="Google Shape;89;p13"/>
          <p:cNvSpPr txBox="1">
            <a:spLocks noGrp="1"/>
          </p:cNvSpPr>
          <p:nvPr>
            <p:ph type="subTitle" idx="4294967295"/>
          </p:nvPr>
        </p:nvSpPr>
        <p:spPr>
          <a:xfrm>
            <a:off x="-258617" y="3002712"/>
            <a:ext cx="6410036" cy="188595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2000" dirty="0" err="1">
                <a:solidFill>
                  <a:schemeClr val="dk1"/>
                </a:solidFill>
                <a:latin typeface="+mj-lt"/>
              </a:rPr>
              <a:t>Ippolytos</a:t>
            </a:r>
            <a:r>
              <a:rPr lang="en" sz="2000" dirty="0">
                <a:solidFill>
                  <a:schemeClr val="dk1"/>
                </a:solidFill>
                <a:latin typeface="+mj-lt"/>
              </a:rPr>
              <a:t> </a:t>
            </a:r>
            <a:r>
              <a:rPr lang="en" sz="2000" dirty="0" err="1">
                <a:solidFill>
                  <a:schemeClr val="dk1"/>
                </a:solidFill>
                <a:latin typeface="+mj-lt"/>
              </a:rPr>
              <a:t>Kalofonos</a:t>
            </a:r>
            <a:r>
              <a:rPr lang="en" sz="2000" dirty="0">
                <a:solidFill>
                  <a:schemeClr val="dk1"/>
                </a:solidFill>
                <a:latin typeface="+mj-lt"/>
              </a:rPr>
              <a:t>, MD, PhD, MPH</a:t>
            </a:r>
          </a:p>
          <a:p>
            <a:pPr marL="457200" lvl="0" indent="0" algn="l" rtl="0">
              <a:lnSpc>
                <a:spcPct val="115000"/>
              </a:lnSpc>
              <a:spcBef>
                <a:spcPts val="0"/>
              </a:spcBef>
              <a:spcAft>
                <a:spcPts val="0"/>
              </a:spcAft>
              <a:buNone/>
            </a:pPr>
            <a:r>
              <a:rPr lang="en" sz="2000" dirty="0">
                <a:solidFill>
                  <a:schemeClr val="dk1"/>
                </a:solidFill>
                <a:latin typeface="+mj-lt"/>
              </a:rPr>
              <a:t>Erica Fletcher, PhD</a:t>
            </a:r>
            <a:endParaRPr sz="2000" dirty="0">
              <a:solidFill>
                <a:schemeClr val="dk1"/>
              </a:solidFill>
              <a:latin typeface="+mj-lt"/>
            </a:endParaRPr>
          </a:p>
          <a:p>
            <a:pPr marL="457200" lvl="0" indent="0" algn="l" rtl="0">
              <a:lnSpc>
                <a:spcPct val="115000"/>
              </a:lnSpc>
              <a:spcBef>
                <a:spcPts val="0"/>
              </a:spcBef>
              <a:spcAft>
                <a:spcPts val="0"/>
              </a:spcAft>
              <a:buNone/>
            </a:pPr>
            <a:endParaRPr sz="1512" dirty="0">
              <a:solidFill>
                <a:schemeClr val="dk1"/>
              </a:solidFill>
            </a:endParaRPr>
          </a:p>
        </p:txBody>
      </p:sp>
      <p:pic>
        <p:nvPicPr>
          <p:cNvPr id="87" name="Google Shape;87;p13"/>
          <p:cNvPicPr preferRelativeResize="0"/>
          <p:nvPr/>
        </p:nvPicPr>
        <p:blipFill rotWithShape="1">
          <a:blip r:embed="rId3">
            <a:alphaModFix/>
          </a:blip>
          <a:srcRect l="5492" t="35039" r="5926" b="34843"/>
          <a:stretch/>
        </p:blipFill>
        <p:spPr>
          <a:xfrm>
            <a:off x="7389300" y="4666050"/>
            <a:ext cx="1754700" cy="445225"/>
          </a:xfrm>
          <a:prstGeom prst="rect">
            <a:avLst/>
          </a:prstGeom>
          <a:noFill/>
          <a:ln>
            <a:noFill/>
          </a:ln>
        </p:spPr>
      </p:pic>
      <p:pic>
        <p:nvPicPr>
          <p:cNvPr id="88" name="Google Shape;88;p13"/>
          <p:cNvPicPr preferRelativeResize="0"/>
          <p:nvPr/>
        </p:nvPicPr>
        <p:blipFill>
          <a:blip r:embed="rId4">
            <a:alphaModFix/>
          </a:blip>
          <a:stretch>
            <a:fillRect/>
          </a:stretch>
        </p:blipFill>
        <p:spPr>
          <a:xfrm>
            <a:off x="5962614" y="4077750"/>
            <a:ext cx="1426686" cy="11416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69EC44-04CF-8C02-A6D4-9265BF57C9CE}"/>
              </a:ext>
            </a:extLst>
          </p:cNvPr>
          <p:cNvSpPr>
            <a:spLocks noGrp="1"/>
          </p:cNvSpPr>
          <p:nvPr>
            <p:ph type="title"/>
          </p:nvPr>
        </p:nvSpPr>
        <p:spPr>
          <a:xfrm>
            <a:off x="4676684" y="-356233"/>
            <a:ext cx="3264382" cy="1424934"/>
          </a:xfrm>
        </p:spPr>
        <p:txBody>
          <a:bodyPr vert="horz" lIns="91440" tIns="45720" rIns="91440" bIns="45720" rtlCol="0" anchor="ctr">
            <a:normAutofit/>
          </a:bodyPr>
          <a:lstStyle/>
          <a:p>
            <a:pPr defTabSz="914400">
              <a:spcBef>
                <a:spcPct val="0"/>
              </a:spcBef>
            </a:pPr>
            <a:r>
              <a:rPr lang="en-US" sz="3000" dirty="0"/>
              <a:t>Veteran Participants</a:t>
            </a:r>
          </a:p>
        </p:txBody>
      </p:sp>
      <p:sp>
        <p:nvSpPr>
          <p:cNvPr id="3" name="Text Placeholder 2">
            <a:extLst>
              <a:ext uri="{FF2B5EF4-FFF2-40B4-BE49-F238E27FC236}">
                <a16:creationId xmlns:a16="http://schemas.microsoft.com/office/drawing/2014/main" id="{5CB2D7C3-65F8-FA58-F8F5-78ACA3EEB90E}"/>
              </a:ext>
            </a:extLst>
          </p:cNvPr>
          <p:cNvSpPr>
            <a:spLocks noGrp="1"/>
          </p:cNvSpPr>
          <p:nvPr>
            <p:ph type="body" idx="1"/>
          </p:nvPr>
        </p:nvSpPr>
        <p:spPr>
          <a:xfrm>
            <a:off x="4387274" y="712467"/>
            <a:ext cx="4743544" cy="2807072"/>
          </a:xfrm>
        </p:spPr>
        <p:txBody>
          <a:bodyPr vert="horz" lIns="91440" tIns="45720" rIns="91440" bIns="45720" rtlCol="0">
            <a:noAutofit/>
          </a:bodyPr>
          <a:lstStyle/>
          <a:p>
            <a:pPr indent="-228600" defTabSz="914400">
              <a:spcAft>
                <a:spcPts val="600"/>
              </a:spcAft>
              <a:buFont typeface="Arial" panose="020B0604020202020204" pitchFamily="34" charset="0"/>
              <a:buChar char="•"/>
            </a:pPr>
            <a:r>
              <a:rPr lang="en-US" sz="2000" dirty="0"/>
              <a:t>83% Men, 17% Women</a:t>
            </a:r>
          </a:p>
          <a:p>
            <a:pPr indent="-228600" defTabSz="914400">
              <a:spcAft>
                <a:spcPts val="600"/>
              </a:spcAft>
              <a:buFont typeface="Arial" panose="020B0604020202020204" pitchFamily="34" charset="0"/>
              <a:buChar char="•"/>
            </a:pPr>
            <a:r>
              <a:rPr lang="en-US" sz="2000" dirty="0"/>
              <a:t>51% Black, 29% Latinx, 11% White, 9% API</a:t>
            </a:r>
          </a:p>
          <a:p>
            <a:pPr indent="-228600" defTabSz="914400">
              <a:spcAft>
                <a:spcPts val="600"/>
              </a:spcAft>
              <a:buFont typeface="Arial" panose="020B0604020202020204" pitchFamily="34" charset="0"/>
              <a:buChar char="•"/>
            </a:pPr>
            <a:r>
              <a:rPr lang="en-US" sz="2000" dirty="0"/>
              <a:t>Mean age 43 y/o (range 25 – 68)</a:t>
            </a:r>
          </a:p>
          <a:p>
            <a:pPr indent="-228600" defTabSz="914400">
              <a:spcAft>
                <a:spcPts val="600"/>
              </a:spcAft>
              <a:buFont typeface="Arial" panose="020B0604020202020204" pitchFamily="34" charset="0"/>
              <a:buChar char="•"/>
            </a:pPr>
            <a:r>
              <a:rPr lang="en-US" sz="2000" dirty="0"/>
              <a:t>Most currently housed but nearly all were unhoused at some point</a:t>
            </a:r>
          </a:p>
          <a:p>
            <a:pPr indent="-228600" defTabSz="914400">
              <a:spcAft>
                <a:spcPts val="600"/>
              </a:spcAft>
              <a:buFont typeface="Arial" panose="020B0604020202020204" pitchFamily="34" charset="0"/>
              <a:buChar char="•"/>
            </a:pPr>
            <a:r>
              <a:rPr lang="en-US" sz="2000" dirty="0"/>
              <a:t>All given a “psychosis-spectrum” diagnosis</a:t>
            </a:r>
          </a:p>
          <a:p>
            <a:pPr indent="-228600" defTabSz="914400">
              <a:spcAft>
                <a:spcPts val="600"/>
              </a:spcAft>
              <a:buFont typeface="Arial" panose="020B0604020202020204" pitchFamily="34" charset="0"/>
              <a:buChar char="•"/>
            </a:pPr>
            <a:r>
              <a:rPr lang="en-US" sz="2000" dirty="0"/>
              <a:t>All currently prescribed antipsychotic medication</a:t>
            </a:r>
          </a:p>
          <a:p>
            <a:pPr indent="-228600" defTabSz="914400">
              <a:spcAft>
                <a:spcPts val="600"/>
              </a:spcAft>
              <a:buFont typeface="Arial" panose="020B0604020202020204" pitchFamily="34" charset="0"/>
              <a:buChar char="•"/>
            </a:pPr>
            <a:r>
              <a:rPr lang="en-US" sz="2000" dirty="0"/>
              <a:t>&gt;80% with at least 1 psychiatric hospitalization</a:t>
            </a:r>
          </a:p>
          <a:p>
            <a:pPr indent="-228600" defTabSz="914400">
              <a:spcAft>
                <a:spcPts val="600"/>
              </a:spcAft>
              <a:buFont typeface="Arial" panose="020B0604020202020204" pitchFamily="34" charset="0"/>
              <a:buChar char="•"/>
            </a:pPr>
            <a:r>
              <a:rPr lang="en-US" sz="2000" dirty="0"/>
              <a:t>Various kinds of trauma</a:t>
            </a:r>
          </a:p>
        </p:txBody>
      </p:sp>
      <p:pic>
        <p:nvPicPr>
          <p:cNvPr id="7" name="Picture 6" descr="Close-up of military dog tags">
            <a:extLst>
              <a:ext uri="{FF2B5EF4-FFF2-40B4-BE49-F238E27FC236}">
                <a16:creationId xmlns:a16="http://schemas.microsoft.com/office/drawing/2014/main" id="{AABBE653-6878-CBFC-988A-6B99FF29D7D6}"/>
              </a:ext>
            </a:extLst>
          </p:cNvPr>
          <p:cNvPicPr>
            <a:picLocks noChangeAspect="1"/>
          </p:cNvPicPr>
          <p:nvPr/>
        </p:nvPicPr>
        <p:blipFill rotWithShape="1">
          <a:blip r:embed="rId3"/>
          <a:srcRect l="5921" t="-180" r="34103" b="180"/>
          <a:stretch/>
        </p:blipFill>
        <p:spPr>
          <a:xfrm>
            <a:off x="-13182" y="-9240"/>
            <a:ext cx="4317327" cy="5143500"/>
          </a:xfrm>
          <a:prstGeom prst="rect">
            <a:avLst/>
          </a:prstGeom>
        </p:spPr>
      </p:pic>
    </p:spTree>
    <p:extLst>
      <p:ext uri="{BB962C8B-B14F-4D97-AF65-F5344CB8AC3E}">
        <p14:creationId xmlns:p14="http://schemas.microsoft.com/office/powerpoint/2010/main" val="1971093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121fc251654_0_7"/>
          <p:cNvSpPr txBox="1">
            <a:spLocks noGrp="1"/>
          </p:cNvSpPr>
          <p:nvPr>
            <p:ph type="title"/>
          </p:nvPr>
        </p:nvSpPr>
        <p:spPr>
          <a:xfrm>
            <a:off x="4200209" y="380269"/>
            <a:ext cx="4438128" cy="607800"/>
          </a:xfrm>
          <a:prstGeom prst="rect">
            <a:avLst/>
          </a:prstGeom>
        </p:spPr>
        <p:txBody>
          <a:bodyPr spcFirstLastPara="1" vert="horz" wrap="square" lIns="91425" tIns="91425" rIns="91425" bIns="91425" rtlCol="0" anchor="t" anchorCtr="0">
            <a:normAutofit fontScale="90000"/>
          </a:bodyPr>
          <a:lstStyle/>
          <a:p>
            <a:r>
              <a:rPr lang="en" dirty="0"/>
              <a:t>Preintervention Interview</a:t>
            </a:r>
            <a:endParaRPr dirty="0"/>
          </a:p>
        </p:txBody>
      </p:sp>
      <p:sp>
        <p:nvSpPr>
          <p:cNvPr id="308" name="Google Shape;308;g121fc251654_0_7"/>
          <p:cNvSpPr txBox="1">
            <a:spLocks noGrp="1"/>
          </p:cNvSpPr>
          <p:nvPr>
            <p:ph type="body" idx="1"/>
          </p:nvPr>
        </p:nvSpPr>
        <p:spPr>
          <a:xfrm>
            <a:off x="4208150" y="1112306"/>
            <a:ext cx="4943791" cy="3339000"/>
          </a:xfrm>
          <a:prstGeom prst="rect">
            <a:avLst/>
          </a:prstGeom>
        </p:spPr>
        <p:txBody>
          <a:bodyPr spcFirstLastPara="1" vert="horz" wrap="square" lIns="91425" tIns="91425" rIns="91425" bIns="91425" rtlCol="0" anchor="t" anchorCtr="0">
            <a:noAutofit/>
          </a:bodyPr>
          <a:lstStyle/>
          <a:p>
            <a:pPr marL="0" indent="0">
              <a:buNone/>
            </a:pPr>
            <a:r>
              <a:rPr lang="en" sz="2000" dirty="0"/>
              <a:t>Diverse Frameworks &amp; Experiences</a:t>
            </a:r>
          </a:p>
          <a:p>
            <a:pPr marL="342900"/>
            <a:r>
              <a:rPr lang="en" sz="2000" dirty="0"/>
              <a:t>Biomedical (including some uncertainty)</a:t>
            </a:r>
          </a:p>
          <a:p>
            <a:pPr marL="342900"/>
            <a:r>
              <a:rPr lang="en" sz="2000" dirty="0"/>
              <a:t>Abusers / Verbal Assaults &amp; Criticism</a:t>
            </a:r>
          </a:p>
          <a:p>
            <a:pPr marL="800100" lvl="1"/>
            <a:r>
              <a:rPr lang="en" sz="2000" dirty="0"/>
              <a:t>Some related to past trauma: sexual/emotional/physical, childhood, military, etc.</a:t>
            </a:r>
          </a:p>
          <a:p>
            <a:pPr marL="368300"/>
            <a:r>
              <a:rPr lang="en" sz="2000" dirty="0"/>
              <a:t>Surveillance from neighbors, powerful forces, unknown others, using te</a:t>
            </a:r>
            <a:r>
              <a:rPr lang="en-US" sz="2000" dirty="0" err="1"/>
              <a:t>ch</a:t>
            </a:r>
            <a:r>
              <a:rPr lang="en" sz="2000" dirty="0"/>
              <a:t>nology, etc</a:t>
            </a:r>
          </a:p>
          <a:p>
            <a:pPr marL="368300"/>
            <a:r>
              <a:rPr lang="en" sz="2000" dirty="0"/>
              <a:t>Spiritual / religious</a:t>
            </a:r>
          </a:p>
          <a:p>
            <a:pPr marL="368300"/>
            <a:r>
              <a:rPr lang="en-US" sz="2000" dirty="0"/>
              <a:t>Ancestral / familial</a:t>
            </a:r>
          </a:p>
          <a:p>
            <a:pPr marL="368300"/>
            <a:r>
              <a:rPr lang="en" sz="2000" dirty="0"/>
              <a:t>Psychological</a:t>
            </a:r>
            <a:endParaRPr sz="2000" dirty="0"/>
          </a:p>
        </p:txBody>
      </p:sp>
      <p:pic>
        <p:nvPicPr>
          <p:cNvPr id="3" name="Picture 2" descr="Camera lens close up">
            <a:extLst>
              <a:ext uri="{FF2B5EF4-FFF2-40B4-BE49-F238E27FC236}">
                <a16:creationId xmlns:a16="http://schemas.microsoft.com/office/drawing/2014/main" id="{9907C2E9-52DE-2F00-BB1D-22F312F2197A}"/>
              </a:ext>
            </a:extLst>
          </p:cNvPr>
          <p:cNvPicPr>
            <a:picLocks noChangeAspect="1"/>
          </p:cNvPicPr>
          <p:nvPr/>
        </p:nvPicPr>
        <p:blipFill rotWithShape="1">
          <a:blip r:embed="rId3"/>
          <a:srcRect l="23562" t="5864" r="25105"/>
          <a:stretch/>
        </p:blipFill>
        <p:spPr>
          <a:xfrm>
            <a:off x="0" y="0"/>
            <a:ext cx="4208150" cy="5143500"/>
          </a:xfrm>
          <a:prstGeom prst="rect">
            <a:avLst/>
          </a:prstGeom>
        </p:spPr>
      </p:pic>
    </p:spTree>
    <p:extLst>
      <p:ext uri="{BB962C8B-B14F-4D97-AF65-F5344CB8AC3E}">
        <p14:creationId xmlns:p14="http://schemas.microsoft.com/office/powerpoint/2010/main" val="3384801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121fc251654_0_7"/>
          <p:cNvSpPr txBox="1">
            <a:spLocks noGrp="1"/>
          </p:cNvSpPr>
          <p:nvPr>
            <p:ph type="title"/>
          </p:nvPr>
        </p:nvSpPr>
        <p:spPr>
          <a:xfrm>
            <a:off x="3927348" y="391712"/>
            <a:ext cx="5183844" cy="607800"/>
          </a:xfrm>
          <a:prstGeom prst="rect">
            <a:avLst/>
          </a:prstGeom>
        </p:spPr>
        <p:txBody>
          <a:bodyPr spcFirstLastPara="1" vert="horz" wrap="square" lIns="91425" tIns="91425" rIns="91425" bIns="91425" rtlCol="0" anchor="t" anchorCtr="0">
            <a:normAutofit fontScale="90000"/>
          </a:bodyPr>
          <a:lstStyle/>
          <a:p>
            <a:r>
              <a:rPr lang="en" dirty="0"/>
              <a:t>Preintervention Interview, Cont.</a:t>
            </a:r>
            <a:endParaRPr dirty="0"/>
          </a:p>
        </p:txBody>
      </p:sp>
      <p:sp>
        <p:nvSpPr>
          <p:cNvPr id="308" name="Google Shape;308;g121fc251654_0_7"/>
          <p:cNvSpPr txBox="1">
            <a:spLocks noGrp="1"/>
          </p:cNvSpPr>
          <p:nvPr>
            <p:ph type="body" idx="1"/>
          </p:nvPr>
        </p:nvSpPr>
        <p:spPr>
          <a:xfrm>
            <a:off x="4069080" y="1412788"/>
            <a:ext cx="4626060" cy="3339000"/>
          </a:xfrm>
          <a:prstGeom prst="rect">
            <a:avLst/>
          </a:prstGeom>
        </p:spPr>
        <p:txBody>
          <a:bodyPr spcFirstLastPara="1" vert="horz" wrap="square" lIns="91425" tIns="91425" rIns="91425" bIns="91425" rtlCol="0" anchor="t" anchorCtr="0">
            <a:noAutofit/>
          </a:bodyPr>
          <a:lstStyle/>
          <a:p>
            <a:pPr marL="114300" indent="0">
              <a:buNone/>
            </a:pPr>
            <a:r>
              <a:rPr lang="en-US" sz="2000" dirty="0"/>
              <a:t>Largely negative, but some positive experiences</a:t>
            </a:r>
          </a:p>
          <a:p>
            <a:r>
              <a:rPr lang="en-US" sz="2000" dirty="0"/>
              <a:t>Benefits:</a:t>
            </a:r>
          </a:p>
          <a:p>
            <a:pPr lvl="1"/>
            <a:r>
              <a:rPr lang="en-US" sz="2000" dirty="0"/>
              <a:t>Guidance &amp; protection</a:t>
            </a:r>
          </a:p>
          <a:p>
            <a:pPr lvl="1"/>
            <a:r>
              <a:rPr lang="en-US" sz="2000" dirty="0"/>
              <a:t>Solace &amp; company</a:t>
            </a:r>
          </a:p>
          <a:p>
            <a:pPr lvl="1"/>
            <a:r>
              <a:rPr lang="en-US" sz="2000" dirty="0"/>
              <a:t>Growth &amp; change</a:t>
            </a:r>
          </a:p>
          <a:p>
            <a:pPr lvl="1"/>
            <a:r>
              <a:rPr lang="en-US" sz="2000" dirty="0"/>
              <a:t>Insight into the essence of the self/world, etc.</a:t>
            </a:r>
          </a:p>
          <a:p>
            <a:pPr lvl="1"/>
            <a:endParaRPr lang="en-US" sz="2000" dirty="0"/>
          </a:p>
          <a:p>
            <a:pPr marL="139700" indent="0">
              <a:buNone/>
            </a:pPr>
            <a:r>
              <a:rPr lang="en-US" sz="2000" dirty="0"/>
              <a:t>Strategies &amp; tactics for living with these experiences  </a:t>
            </a:r>
          </a:p>
          <a:p>
            <a:pPr marL="139700" indent="0">
              <a:buNone/>
            </a:pPr>
            <a:endParaRPr lang="en-US" sz="2300" dirty="0"/>
          </a:p>
        </p:txBody>
      </p:sp>
      <p:pic>
        <p:nvPicPr>
          <p:cNvPr id="3" name="Picture 2" descr="Compass">
            <a:extLst>
              <a:ext uri="{FF2B5EF4-FFF2-40B4-BE49-F238E27FC236}">
                <a16:creationId xmlns:a16="http://schemas.microsoft.com/office/drawing/2014/main" id="{32D87CDB-FE43-0FB8-8E8C-F4DF0207FCD7}"/>
              </a:ext>
            </a:extLst>
          </p:cNvPr>
          <p:cNvPicPr>
            <a:picLocks noChangeAspect="1"/>
          </p:cNvPicPr>
          <p:nvPr/>
        </p:nvPicPr>
        <p:blipFill rotWithShape="1">
          <a:blip r:embed="rId3"/>
          <a:srcRect l="24100" t="-1" r="25475" b="-3377"/>
          <a:stretch/>
        </p:blipFill>
        <p:spPr>
          <a:xfrm>
            <a:off x="-1" y="0"/>
            <a:ext cx="3891375" cy="53172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84331" y="207158"/>
            <a:ext cx="8975338" cy="531443"/>
          </a:xfrm>
          <a:ln/>
        </p:spPr>
        <p:txBody>
          <a:bodyPr>
            <a:noAutofit/>
          </a:bodyPr>
          <a:lstStyle/>
          <a:p>
            <a:r>
              <a:rPr lang="en-US" sz="2800" dirty="0"/>
              <a:t>VVV groups reduce distress due to voices as measured by the Psychotic Symptom Rating Scale (PSYRATS) Voices Subscale</a:t>
            </a:r>
          </a:p>
        </p:txBody>
      </p:sp>
      <p:graphicFrame>
        <p:nvGraphicFramePr>
          <p:cNvPr id="8" name="Object 2"/>
          <p:cNvGraphicFramePr>
            <a:graphicFrameLocks noGrp="1" noChangeAspect="1"/>
          </p:cNvGraphicFramePr>
          <p:nvPr>
            <p:ph type="chart" idx="1"/>
            <p:extLst>
              <p:ext uri="{D42A27DB-BD31-4B8C-83A1-F6EECF244321}">
                <p14:modId xmlns:p14="http://schemas.microsoft.com/office/powerpoint/2010/main" val="3126599040"/>
              </p:ext>
            </p:extLst>
          </p:nvPr>
        </p:nvGraphicFramePr>
        <p:xfrm>
          <a:off x="2156787" y="1119238"/>
          <a:ext cx="5122870" cy="3370184"/>
        </p:xfrm>
        <a:graphic>
          <a:graphicData uri="http://schemas.openxmlformats.org/drawingml/2006/chart">
            <c:chart xmlns:c="http://schemas.openxmlformats.org/drawingml/2006/chart" xmlns:r="http://schemas.openxmlformats.org/officeDocument/2006/relationships" r:id="rId3"/>
          </a:graphicData>
        </a:graphic>
      </p:graphicFrame>
      <p:sp>
        <p:nvSpPr>
          <p:cNvPr id="140292" name="Text Box 4"/>
          <p:cNvSpPr txBox="1">
            <a:spLocks noChangeArrowheads="1"/>
          </p:cNvSpPr>
          <p:nvPr/>
        </p:nvSpPr>
        <p:spPr bwMode="auto">
          <a:xfrm rot="10800000">
            <a:off x="1557227" y="1069847"/>
            <a:ext cx="492443" cy="3136391"/>
          </a:xfrm>
          <a:prstGeom prst="rect">
            <a:avLst/>
          </a:prstGeom>
          <a:noFill/>
          <a:ln w="9525">
            <a:noFill/>
            <a:miter lim="800000"/>
            <a:headEnd/>
            <a:tailEnd/>
          </a:ln>
          <a:effectLst/>
        </p:spPr>
        <p:txBody>
          <a:bodyPr vert="eaVert" wrap="square">
            <a:spAutoFit/>
          </a:bodyPr>
          <a:lstStyle/>
          <a:p>
            <a:r>
              <a:rPr lang="en-US" sz="2000" dirty="0"/>
              <a:t>PSYRATS Hallucinations score</a:t>
            </a:r>
          </a:p>
        </p:txBody>
      </p:sp>
      <p:sp>
        <p:nvSpPr>
          <p:cNvPr id="2" name="TextBox 1"/>
          <p:cNvSpPr txBox="1"/>
          <p:nvPr/>
        </p:nvSpPr>
        <p:spPr>
          <a:xfrm>
            <a:off x="1406471" y="4655924"/>
            <a:ext cx="6623501" cy="400110"/>
          </a:xfrm>
          <a:prstGeom prst="rect">
            <a:avLst/>
          </a:prstGeom>
          <a:noFill/>
        </p:spPr>
        <p:txBody>
          <a:bodyPr wrap="square" rtlCol="0">
            <a:spAutoFit/>
          </a:bodyPr>
          <a:lstStyle/>
          <a:p>
            <a:r>
              <a:rPr lang="en-US" sz="2000" dirty="0"/>
              <a:t>Significant effect of time:  F(1,21) = 9.050; </a:t>
            </a:r>
            <a:r>
              <a:rPr lang="en-US" sz="2000" i="1" dirty="0"/>
              <a:t>p</a:t>
            </a:r>
            <a:r>
              <a:rPr lang="en-US" sz="2000" dirty="0"/>
              <a:t> = 0.007 </a:t>
            </a:r>
          </a:p>
        </p:txBody>
      </p:sp>
      <p:sp>
        <p:nvSpPr>
          <p:cNvPr id="5" name="TextBox 4"/>
          <p:cNvSpPr txBox="1"/>
          <p:nvPr/>
        </p:nvSpPr>
        <p:spPr>
          <a:xfrm>
            <a:off x="3091675" y="2354193"/>
            <a:ext cx="1480325" cy="253916"/>
          </a:xfrm>
          <a:prstGeom prst="rect">
            <a:avLst/>
          </a:prstGeom>
          <a:noFill/>
        </p:spPr>
        <p:txBody>
          <a:bodyPr wrap="square" rtlCol="0">
            <a:spAutoFit/>
          </a:bodyPr>
          <a:lstStyle/>
          <a:p>
            <a:r>
              <a:rPr lang="en-US" sz="1050"/>
              <a:t>Mean = 29.1</a:t>
            </a:r>
          </a:p>
        </p:txBody>
      </p:sp>
      <p:sp>
        <p:nvSpPr>
          <p:cNvPr id="9" name="TextBox 8"/>
          <p:cNvSpPr txBox="1"/>
          <p:nvPr/>
        </p:nvSpPr>
        <p:spPr>
          <a:xfrm>
            <a:off x="5117713" y="2702172"/>
            <a:ext cx="1480325" cy="253916"/>
          </a:xfrm>
          <a:prstGeom prst="rect">
            <a:avLst/>
          </a:prstGeom>
          <a:noFill/>
        </p:spPr>
        <p:txBody>
          <a:bodyPr wrap="square" rtlCol="0">
            <a:spAutoFit/>
          </a:bodyPr>
          <a:lstStyle/>
          <a:p>
            <a:r>
              <a:rPr lang="en-US" sz="1050"/>
              <a:t>Mean = 23.0</a:t>
            </a:r>
          </a:p>
        </p:txBody>
      </p:sp>
    </p:spTree>
    <p:extLst>
      <p:ext uri="{BB962C8B-B14F-4D97-AF65-F5344CB8AC3E}">
        <p14:creationId xmlns:p14="http://schemas.microsoft.com/office/powerpoint/2010/main" val="850155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4656" y="333644"/>
            <a:ext cx="9079344" cy="531443"/>
          </a:xfrm>
          <a:ln/>
        </p:spPr>
        <p:txBody>
          <a:bodyPr>
            <a:noAutofit/>
          </a:bodyPr>
          <a:lstStyle/>
          <a:p>
            <a:r>
              <a:rPr lang="en-US" sz="2800" dirty="0"/>
              <a:t>VVV groups reduce “omnipotence” and “malevolence” &amp; increase “beneficence” attributed to voices on the Beliefs about Voices Questionnaire (BAVQ) – BMO composite score</a:t>
            </a:r>
          </a:p>
        </p:txBody>
      </p:sp>
      <p:graphicFrame>
        <p:nvGraphicFramePr>
          <p:cNvPr id="8" name="Object 2"/>
          <p:cNvGraphicFramePr>
            <a:graphicFrameLocks noGrp="1" noChangeAspect="1"/>
          </p:cNvGraphicFramePr>
          <p:nvPr>
            <p:ph type="chart" idx="1"/>
            <p:extLst>
              <p:ext uri="{D42A27DB-BD31-4B8C-83A1-F6EECF244321}">
                <p14:modId xmlns:p14="http://schemas.microsoft.com/office/powerpoint/2010/main" val="2426086611"/>
              </p:ext>
            </p:extLst>
          </p:nvPr>
        </p:nvGraphicFramePr>
        <p:xfrm>
          <a:off x="2156787" y="1174654"/>
          <a:ext cx="5122870" cy="3370184"/>
        </p:xfrm>
        <a:graphic>
          <a:graphicData uri="http://schemas.openxmlformats.org/drawingml/2006/chart">
            <c:chart xmlns:c="http://schemas.openxmlformats.org/drawingml/2006/chart" xmlns:r="http://schemas.openxmlformats.org/officeDocument/2006/relationships" r:id="rId3"/>
          </a:graphicData>
        </a:graphic>
      </p:graphicFrame>
      <p:sp>
        <p:nvSpPr>
          <p:cNvPr id="140292" name="Text Box 4"/>
          <p:cNvSpPr txBox="1">
            <a:spLocks noChangeArrowheads="1"/>
          </p:cNvSpPr>
          <p:nvPr/>
        </p:nvSpPr>
        <p:spPr bwMode="auto">
          <a:xfrm rot="10800000">
            <a:off x="1664344" y="1634692"/>
            <a:ext cx="492443" cy="2543557"/>
          </a:xfrm>
          <a:prstGeom prst="rect">
            <a:avLst/>
          </a:prstGeom>
          <a:noFill/>
          <a:ln w="9525">
            <a:noFill/>
            <a:miter lim="800000"/>
            <a:headEnd/>
            <a:tailEnd/>
          </a:ln>
          <a:effectLst/>
        </p:spPr>
        <p:txBody>
          <a:bodyPr vert="eaVert" wrap="square">
            <a:spAutoFit/>
          </a:bodyPr>
          <a:lstStyle/>
          <a:p>
            <a:r>
              <a:rPr lang="en-US" sz="2000" dirty="0"/>
              <a:t>BAVQR-BMO</a:t>
            </a:r>
            <a:r>
              <a:rPr lang="en-US" sz="2000" dirty="0">
                <a:solidFill>
                  <a:schemeClr val="bg2"/>
                </a:solidFill>
              </a:rPr>
              <a:t> </a:t>
            </a:r>
            <a:r>
              <a:rPr lang="en-US" sz="2000" dirty="0"/>
              <a:t>score</a:t>
            </a:r>
          </a:p>
        </p:txBody>
      </p:sp>
      <p:sp>
        <p:nvSpPr>
          <p:cNvPr id="2" name="TextBox 1"/>
          <p:cNvSpPr txBox="1"/>
          <p:nvPr/>
        </p:nvSpPr>
        <p:spPr>
          <a:xfrm>
            <a:off x="2156787" y="4431024"/>
            <a:ext cx="7065503" cy="707886"/>
          </a:xfrm>
          <a:prstGeom prst="rect">
            <a:avLst/>
          </a:prstGeom>
          <a:noFill/>
        </p:spPr>
        <p:txBody>
          <a:bodyPr wrap="square" rtlCol="0">
            <a:spAutoFit/>
          </a:bodyPr>
          <a:lstStyle/>
          <a:p>
            <a:r>
              <a:rPr lang="en-US" sz="2000" dirty="0"/>
              <a:t>Significant effect of time:  F(1,15) = 6.486; </a:t>
            </a:r>
            <a:r>
              <a:rPr lang="en-US" sz="2000" i="1" dirty="0"/>
              <a:t>p</a:t>
            </a:r>
            <a:r>
              <a:rPr lang="en-US" sz="2000" dirty="0"/>
              <a:t> = 0.022</a:t>
            </a:r>
          </a:p>
          <a:p>
            <a:r>
              <a:rPr lang="en-US" sz="2000" dirty="0"/>
              <a:t>Significant wave x cohort effect: F(4,15) = 5.928, p = 0.004 </a:t>
            </a:r>
          </a:p>
        </p:txBody>
      </p:sp>
      <p:sp>
        <p:nvSpPr>
          <p:cNvPr id="5" name="TextBox 4"/>
          <p:cNvSpPr txBox="1"/>
          <p:nvPr/>
        </p:nvSpPr>
        <p:spPr>
          <a:xfrm>
            <a:off x="3091675" y="2354193"/>
            <a:ext cx="1480325" cy="253916"/>
          </a:xfrm>
          <a:prstGeom prst="rect">
            <a:avLst/>
          </a:prstGeom>
          <a:noFill/>
        </p:spPr>
        <p:txBody>
          <a:bodyPr wrap="square" rtlCol="0">
            <a:spAutoFit/>
          </a:bodyPr>
          <a:lstStyle/>
          <a:p>
            <a:r>
              <a:rPr lang="en-US" sz="1050"/>
              <a:t>Mean = 29.8</a:t>
            </a:r>
          </a:p>
        </p:txBody>
      </p:sp>
      <p:sp>
        <p:nvSpPr>
          <p:cNvPr id="9" name="TextBox 8"/>
          <p:cNvSpPr txBox="1"/>
          <p:nvPr/>
        </p:nvSpPr>
        <p:spPr>
          <a:xfrm>
            <a:off x="5185665" y="2631192"/>
            <a:ext cx="1480325" cy="253916"/>
          </a:xfrm>
          <a:prstGeom prst="rect">
            <a:avLst/>
          </a:prstGeom>
          <a:noFill/>
        </p:spPr>
        <p:txBody>
          <a:bodyPr wrap="square" rtlCol="0">
            <a:spAutoFit/>
          </a:bodyPr>
          <a:lstStyle/>
          <a:p>
            <a:r>
              <a:rPr lang="en-US" sz="1050"/>
              <a:t>Mean = 26.9</a:t>
            </a:r>
          </a:p>
        </p:txBody>
      </p:sp>
    </p:spTree>
    <p:extLst>
      <p:ext uri="{BB962C8B-B14F-4D97-AF65-F5344CB8AC3E}">
        <p14:creationId xmlns:p14="http://schemas.microsoft.com/office/powerpoint/2010/main" val="156277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9"/>
          <p:cNvSpPr txBox="1">
            <a:spLocks noGrp="1"/>
          </p:cNvSpPr>
          <p:nvPr>
            <p:ph type="title"/>
          </p:nvPr>
        </p:nvSpPr>
        <p:spPr>
          <a:xfrm>
            <a:off x="1513734" y="344663"/>
            <a:ext cx="6116532" cy="60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ct val="98141"/>
              <a:buNone/>
            </a:pPr>
            <a:r>
              <a:rPr lang="en" sz="3200" dirty="0">
                <a:ea typeface="EB Garamond"/>
                <a:cs typeface="Calibri" panose="020F0502020204030204" pitchFamily="34" charset="0"/>
                <a:sym typeface="EB Garamond"/>
              </a:rPr>
              <a:t>Veteran Experiences of VVV Groups  </a:t>
            </a:r>
            <a:endParaRPr sz="3200" dirty="0">
              <a:ea typeface="EB Garamond"/>
              <a:cs typeface="Calibri" panose="020F0502020204030204" pitchFamily="34" charset="0"/>
              <a:sym typeface="EB Garamond"/>
            </a:endParaRPr>
          </a:p>
        </p:txBody>
      </p:sp>
      <p:sp>
        <p:nvSpPr>
          <p:cNvPr id="314" name="Google Shape;314;p19"/>
          <p:cNvSpPr txBox="1">
            <a:spLocks noGrp="1"/>
          </p:cNvSpPr>
          <p:nvPr>
            <p:ph type="body" idx="1"/>
          </p:nvPr>
        </p:nvSpPr>
        <p:spPr>
          <a:xfrm>
            <a:off x="4429333" y="1101824"/>
            <a:ext cx="4882092" cy="4041676"/>
          </a:xfrm>
          <a:prstGeom prst="rect">
            <a:avLst/>
          </a:prstGeom>
        </p:spPr>
        <p:txBody>
          <a:bodyPr spcFirstLastPara="1" wrap="square" lIns="91425" tIns="91425" rIns="91425" bIns="91425" anchor="t" anchorCtr="0">
            <a:normAutofit fontScale="47500" lnSpcReduction="20000"/>
          </a:bodyPr>
          <a:lstStyle/>
          <a:p>
            <a:pPr marL="134303" lvl="0" indent="0" algn="l" rtl="0">
              <a:lnSpc>
                <a:spcPct val="100000"/>
              </a:lnSpc>
              <a:spcBef>
                <a:spcPts val="0"/>
              </a:spcBef>
              <a:spcAft>
                <a:spcPts val="0"/>
              </a:spcAft>
              <a:buClr>
                <a:schemeClr val="accent1"/>
              </a:buClr>
              <a:buSzPct val="100000"/>
              <a:buNone/>
            </a:pPr>
            <a:r>
              <a:rPr lang="en" sz="4200" dirty="0">
                <a:ea typeface="EB Garamond"/>
                <a:cs typeface="Calibri" panose="020F0502020204030204" pitchFamily="34" charset="0"/>
                <a:sym typeface="EB Garamond"/>
              </a:rPr>
              <a:t>Discovery </a:t>
            </a:r>
            <a:endParaRPr sz="4200" dirty="0">
              <a:ea typeface="EB Garamond"/>
              <a:cs typeface="Calibri" panose="020F0502020204030204" pitchFamily="34" charset="0"/>
              <a:sym typeface="EB Garamond"/>
            </a:endParaRPr>
          </a:p>
          <a:p>
            <a:pPr marL="134303" indent="0">
              <a:lnSpc>
                <a:spcPct val="100000"/>
              </a:lnSpc>
              <a:buClr>
                <a:schemeClr val="tx1"/>
              </a:buClr>
              <a:buSzPct val="100000"/>
              <a:buNone/>
            </a:pPr>
            <a:r>
              <a:rPr lang="en" sz="4500" dirty="0">
                <a:ea typeface="EB Garamond"/>
                <a:cs typeface="Calibri" panose="020F0502020204030204" pitchFamily="34" charset="0"/>
                <a:sym typeface="EB Garamond"/>
              </a:rPr>
              <a:t>	Overcoming shame</a:t>
            </a:r>
            <a:endParaRPr sz="4500" dirty="0">
              <a:ea typeface="EB Garamond"/>
              <a:cs typeface="Calibri" panose="020F0502020204030204" pitchFamily="34" charset="0"/>
              <a:sym typeface="EB Garamond"/>
            </a:endParaRPr>
          </a:p>
          <a:p>
            <a:pPr marL="134303" indent="0">
              <a:lnSpc>
                <a:spcPct val="100000"/>
              </a:lnSpc>
              <a:buClr>
                <a:schemeClr val="tx1"/>
              </a:buClr>
              <a:buSzPct val="100000"/>
              <a:buNone/>
            </a:pPr>
            <a:r>
              <a:rPr lang="en" sz="4500" dirty="0">
                <a:ea typeface="EB Garamond"/>
                <a:cs typeface="Calibri" panose="020F0502020204030204" pitchFamily="34" charset="0"/>
                <a:sym typeface="EB Garamond"/>
              </a:rPr>
              <a:t>	Hope </a:t>
            </a:r>
            <a:endParaRPr sz="4500" dirty="0">
              <a:ea typeface="EB Garamond"/>
              <a:cs typeface="Calibri" panose="020F0502020204030204" pitchFamily="34" charset="0"/>
              <a:sym typeface="EB Garamond"/>
            </a:endParaRPr>
          </a:p>
          <a:p>
            <a:pPr marL="134303" indent="0">
              <a:lnSpc>
                <a:spcPct val="100000"/>
              </a:lnSpc>
              <a:buClr>
                <a:schemeClr val="tx1"/>
              </a:buClr>
              <a:buSzPct val="100000"/>
              <a:buNone/>
            </a:pPr>
            <a:r>
              <a:rPr lang="en" sz="4500" dirty="0">
                <a:ea typeface="EB Garamond"/>
                <a:cs typeface="Calibri" panose="020F0502020204030204" pitchFamily="34" charset="0"/>
                <a:sym typeface="EB Garamond"/>
              </a:rPr>
              <a:t>	Connection</a:t>
            </a:r>
            <a:endParaRPr sz="4500" dirty="0">
              <a:ea typeface="EB Garamond"/>
              <a:cs typeface="Calibri" panose="020F0502020204030204" pitchFamily="34" charset="0"/>
              <a:sym typeface="EB Garamond"/>
            </a:endParaRPr>
          </a:p>
          <a:p>
            <a:pPr marL="134303" indent="0">
              <a:lnSpc>
                <a:spcPct val="100000"/>
              </a:lnSpc>
              <a:buClr>
                <a:schemeClr val="tx1"/>
              </a:buClr>
              <a:buSzPct val="100000"/>
              <a:buNone/>
            </a:pPr>
            <a:r>
              <a:rPr lang="en-US" sz="4500" dirty="0">
                <a:ea typeface="EB Garamond"/>
                <a:cs typeface="Calibri" panose="020F0502020204030204" pitchFamily="34" charset="0"/>
                <a:sym typeface="EB Garamond"/>
              </a:rPr>
              <a:t>	S</a:t>
            </a:r>
            <a:r>
              <a:rPr lang="en" sz="4500" dirty="0" err="1">
                <a:ea typeface="EB Garamond"/>
                <a:cs typeface="Calibri" panose="020F0502020204030204" pitchFamily="34" charset="0"/>
                <a:sym typeface="EB Garamond"/>
              </a:rPr>
              <a:t>afe</a:t>
            </a:r>
            <a:r>
              <a:rPr lang="en" sz="4500" dirty="0">
                <a:ea typeface="EB Garamond"/>
                <a:cs typeface="Calibri" panose="020F0502020204030204" pitchFamily="34" charset="0"/>
                <a:sym typeface="EB Garamond"/>
              </a:rPr>
              <a:t> space to be curious &amp; honest </a:t>
            </a:r>
          </a:p>
          <a:p>
            <a:pPr marL="134303" lvl="0" indent="0" algn="l" rtl="0">
              <a:lnSpc>
                <a:spcPct val="100000"/>
              </a:lnSpc>
              <a:spcBef>
                <a:spcPts val="0"/>
              </a:spcBef>
              <a:spcAft>
                <a:spcPts val="0"/>
              </a:spcAft>
              <a:buClr>
                <a:schemeClr val="accent1"/>
              </a:buClr>
              <a:buSzPct val="100000"/>
              <a:buNone/>
            </a:pPr>
            <a:r>
              <a:rPr lang="en" sz="4200" dirty="0">
                <a:ea typeface="EB Garamond"/>
                <a:cs typeface="Calibri" panose="020F0502020204030204" pitchFamily="34" charset="0"/>
                <a:sym typeface="EB Garamond"/>
              </a:rPr>
              <a:t>Reframing </a:t>
            </a:r>
          </a:p>
          <a:p>
            <a:pPr marL="134303" lvl="0" indent="0" algn="l" rtl="0">
              <a:lnSpc>
                <a:spcPct val="100000"/>
              </a:lnSpc>
              <a:spcBef>
                <a:spcPts val="0"/>
              </a:spcBef>
              <a:spcAft>
                <a:spcPts val="0"/>
              </a:spcAft>
              <a:buClr>
                <a:schemeClr val="accent1"/>
              </a:buClr>
              <a:buSzPct val="100000"/>
              <a:buNone/>
            </a:pPr>
            <a:r>
              <a:rPr lang="en" sz="4200" dirty="0">
                <a:ea typeface="EB Garamond"/>
                <a:cs typeface="Calibri" panose="020F0502020204030204" pitchFamily="34" charset="0"/>
                <a:sym typeface="EB Garamond"/>
              </a:rPr>
              <a:t>        Acceptance</a:t>
            </a:r>
            <a:endParaRPr sz="4200" dirty="0">
              <a:ea typeface="EB Garamond"/>
              <a:cs typeface="Calibri" panose="020F0502020204030204" pitchFamily="34" charset="0"/>
              <a:sym typeface="EB Garamond"/>
            </a:endParaRPr>
          </a:p>
          <a:p>
            <a:pPr marL="591503" lvl="1" indent="0" algn="l" rtl="0">
              <a:lnSpc>
                <a:spcPct val="100000"/>
              </a:lnSpc>
              <a:spcBef>
                <a:spcPts val="0"/>
              </a:spcBef>
              <a:spcAft>
                <a:spcPts val="0"/>
              </a:spcAft>
              <a:buClr>
                <a:schemeClr val="accent1"/>
              </a:buClr>
              <a:buSzPct val="100000"/>
              <a:buNone/>
            </a:pPr>
            <a:r>
              <a:rPr lang="en" sz="4200" dirty="0">
                <a:ea typeface="EB Garamond"/>
                <a:cs typeface="Calibri" panose="020F0502020204030204" pitchFamily="34" charset="0"/>
                <a:sym typeface="EB Garamond"/>
              </a:rPr>
              <a:t>Self-understanding</a:t>
            </a:r>
            <a:endParaRPr sz="4200" dirty="0">
              <a:ea typeface="EB Garamond"/>
              <a:cs typeface="Calibri" panose="020F0502020204030204" pitchFamily="34" charset="0"/>
              <a:sym typeface="EB Garamond"/>
            </a:endParaRPr>
          </a:p>
          <a:p>
            <a:pPr marL="591503" lvl="1" indent="0" algn="l" rtl="0">
              <a:lnSpc>
                <a:spcPct val="100000"/>
              </a:lnSpc>
              <a:spcBef>
                <a:spcPts val="0"/>
              </a:spcBef>
              <a:spcAft>
                <a:spcPts val="0"/>
              </a:spcAft>
              <a:buClr>
                <a:schemeClr val="accent1"/>
              </a:buClr>
              <a:buSzPct val="100000"/>
              <a:buNone/>
            </a:pPr>
            <a:r>
              <a:rPr lang="en" sz="4200" dirty="0">
                <a:ea typeface="EB Garamond"/>
                <a:cs typeface="Calibri" panose="020F0502020204030204" pitchFamily="34" charset="0"/>
                <a:sym typeface="EB Garamond"/>
              </a:rPr>
              <a:t>Exploring alternative frameworks </a:t>
            </a:r>
            <a:endParaRPr sz="4200" dirty="0">
              <a:ea typeface="EB Garamond"/>
              <a:cs typeface="Calibri" panose="020F0502020204030204" pitchFamily="34" charset="0"/>
              <a:sym typeface="EB Garamond"/>
            </a:endParaRPr>
          </a:p>
          <a:p>
            <a:pPr marL="591503" lvl="1" indent="0" algn="l" rtl="0">
              <a:lnSpc>
                <a:spcPct val="100000"/>
              </a:lnSpc>
              <a:spcBef>
                <a:spcPts val="0"/>
              </a:spcBef>
              <a:spcAft>
                <a:spcPts val="0"/>
              </a:spcAft>
              <a:buClr>
                <a:schemeClr val="accent1"/>
              </a:buClr>
              <a:buSzPct val="100000"/>
              <a:buNone/>
            </a:pPr>
            <a:r>
              <a:rPr lang="en" sz="4200" dirty="0">
                <a:ea typeface="EB Garamond"/>
                <a:cs typeface="Calibri" panose="020F0502020204030204" pitchFamily="34" charset="0"/>
                <a:sym typeface="EB Garamond"/>
              </a:rPr>
              <a:t>Negotiating new relationships</a:t>
            </a:r>
            <a:endParaRPr sz="4200" dirty="0">
              <a:ea typeface="EB Garamond"/>
              <a:cs typeface="Calibri" panose="020F0502020204030204" pitchFamily="34" charset="0"/>
              <a:sym typeface="EB Garamond"/>
            </a:endParaRPr>
          </a:p>
          <a:p>
            <a:pPr marL="134303" lvl="0" indent="0" algn="l" rtl="0">
              <a:lnSpc>
                <a:spcPct val="100000"/>
              </a:lnSpc>
              <a:spcBef>
                <a:spcPts val="0"/>
              </a:spcBef>
              <a:spcAft>
                <a:spcPts val="0"/>
              </a:spcAft>
              <a:buClr>
                <a:schemeClr val="accent1"/>
              </a:buClr>
              <a:buSzPct val="100000"/>
              <a:buNone/>
            </a:pPr>
            <a:r>
              <a:rPr lang="en" sz="4200" dirty="0">
                <a:ea typeface="EB Garamond"/>
                <a:cs typeface="Calibri" panose="020F0502020204030204" pitchFamily="34" charset="0"/>
                <a:sym typeface="EB Garamond"/>
              </a:rPr>
              <a:t>Change</a:t>
            </a:r>
          </a:p>
          <a:p>
            <a:pPr marL="134303" lvl="0" indent="0" algn="l" rtl="0">
              <a:lnSpc>
                <a:spcPct val="100000"/>
              </a:lnSpc>
              <a:spcBef>
                <a:spcPts val="0"/>
              </a:spcBef>
              <a:spcAft>
                <a:spcPts val="0"/>
              </a:spcAft>
              <a:buClr>
                <a:schemeClr val="accent1"/>
              </a:buClr>
              <a:buSzPct val="100000"/>
              <a:buNone/>
            </a:pPr>
            <a:r>
              <a:rPr lang="en" sz="4200" dirty="0">
                <a:ea typeface="EB Garamond"/>
                <a:cs typeface="Calibri" panose="020F0502020204030204" pitchFamily="34" charset="0"/>
                <a:sym typeface="EB Garamond"/>
              </a:rPr>
              <a:t>	Pursuing life projects </a:t>
            </a:r>
            <a:endParaRPr sz="4200" dirty="0">
              <a:ea typeface="EB Garamond"/>
              <a:cs typeface="Calibri" panose="020F0502020204030204" pitchFamily="34" charset="0"/>
              <a:sym typeface="EB Garamond"/>
            </a:endParaRPr>
          </a:p>
          <a:p>
            <a:pPr marL="914400" lvl="0" indent="0" algn="l" rtl="0">
              <a:lnSpc>
                <a:spcPct val="100000"/>
              </a:lnSpc>
              <a:spcBef>
                <a:spcPts val="0"/>
              </a:spcBef>
              <a:spcAft>
                <a:spcPts val="0"/>
              </a:spcAft>
              <a:buNone/>
            </a:pPr>
            <a:endParaRPr sz="2700" dirty="0">
              <a:solidFill>
                <a:schemeClr val="accent1"/>
              </a:solidFill>
              <a:latin typeface="Calibri" panose="020F0502020204030204" pitchFamily="34" charset="0"/>
              <a:ea typeface="EB Garamond"/>
              <a:cs typeface="Calibri" panose="020F0502020204030204" pitchFamily="34" charset="0"/>
              <a:sym typeface="EB Garamond"/>
            </a:endParaRPr>
          </a:p>
          <a:p>
            <a:pPr marL="0" lvl="5" indent="0" algn="l" rtl="0">
              <a:lnSpc>
                <a:spcPct val="100000"/>
              </a:lnSpc>
              <a:spcBef>
                <a:spcPts val="0"/>
              </a:spcBef>
              <a:spcAft>
                <a:spcPts val="0"/>
              </a:spcAft>
              <a:buClr>
                <a:schemeClr val="accent1"/>
              </a:buClr>
              <a:buSzPct val="100000"/>
              <a:buFont typeface="EB Garamond"/>
              <a:buNone/>
            </a:pPr>
            <a:endParaRPr sz="2700" dirty="0">
              <a:solidFill>
                <a:schemeClr val="accent1"/>
              </a:solidFill>
              <a:latin typeface="Calibri" panose="020F0502020204030204" pitchFamily="34" charset="0"/>
              <a:ea typeface="EB Garamond"/>
              <a:cs typeface="Calibri" panose="020F0502020204030204" pitchFamily="34" charset="0"/>
              <a:sym typeface="EB Garamond"/>
            </a:endParaRPr>
          </a:p>
          <a:p>
            <a:pPr marL="0" lvl="4" indent="0" algn="l" rtl="0">
              <a:lnSpc>
                <a:spcPct val="100000"/>
              </a:lnSpc>
              <a:spcBef>
                <a:spcPts val="0"/>
              </a:spcBef>
              <a:spcAft>
                <a:spcPts val="0"/>
              </a:spcAft>
              <a:buClr>
                <a:schemeClr val="accent1"/>
              </a:buClr>
              <a:buSzPct val="100000"/>
              <a:buFont typeface="EB Garamond"/>
              <a:buNone/>
            </a:pPr>
            <a:endParaRPr sz="2700" dirty="0">
              <a:solidFill>
                <a:schemeClr val="accent1"/>
              </a:solidFill>
              <a:latin typeface="Calibri" panose="020F0502020204030204" pitchFamily="34" charset="0"/>
              <a:ea typeface="EB Garamond"/>
              <a:cs typeface="Calibri" panose="020F0502020204030204" pitchFamily="34" charset="0"/>
              <a:sym typeface="EB Garamond"/>
            </a:endParaRPr>
          </a:p>
          <a:p>
            <a:pPr marL="0" lvl="0" indent="0" algn="l" rtl="0">
              <a:spcBef>
                <a:spcPts val="0"/>
              </a:spcBef>
              <a:spcAft>
                <a:spcPts val="0"/>
              </a:spcAft>
              <a:buNone/>
            </a:pPr>
            <a:r>
              <a:rPr lang="en" dirty="0"/>
              <a:t>	</a:t>
            </a:r>
            <a:endParaRPr dirty="0"/>
          </a:p>
        </p:txBody>
      </p:sp>
      <p:sp>
        <p:nvSpPr>
          <p:cNvPr id="6" name="TextBox 5">
            <a:extLst>
              <a:ext uri="{FF2B5EF4-FFF2-40B4-BE49-F238E27FC236}">
                <a16:creationId xmlns:a16="http://schemas.microsoft.com/office/drawing/2014/main" id="{5733463B-E50F-994E-B26E-50793BCFC09C}"/>
              </a:ext>
            </a:extLst>
          </p:cNvPr>
          <p:cNvSpPr txBox="1"/>
          <p:nvPr/>
        </p:nvSpPr>
        <p:spPr>
          <a:xfrm>
            <a:off x="155850" y="4429410"/>
            <a:ext cx="8832300" cy="861774"/>
          </a:xfrm>
          <a:prstGeom prst="rect">
            <a:avLst/>
          </a:prstGeom>
          <a:noFill/>
        </p:spPr>
        <p:txBody>
          <a:bodyPr wrap="square" rtlCol="0">
            <a:spAutoFit/>
          </a:bodyPr>
          <a:lstStyle/>
          <a:p>
            <a:r>
              <a:rPr lang="en-US" sz="1600" dirty="0" err="1"/>
              <a:t>Hornstein</a:t>
            </a:r>
            <a:r>
              <a:rPr lang="en-US" sz="1600" dirty="0"/>
              <a:t>, Gail A., Emily Robinson Putnam, and Alison </a:t>
            </a:r>
            <a:r>
              <a:rPr lang="en-US" sz="1600" dirty="0" err="1"/>
              <a:t>Branitsky</a:t>
            </a:r>
            <a:r>
              <a:rPr lang="en-US" sz="1600" dirty="0"/>
              <a:t>. “How Do Hearing Voices Peer-Support Groups Work? A Three-Phase Model of Transformation.” </a:t>
            </a:r>
            <a:r>
              <a:rPr lang="en-US" sz="1600" i="1" dirty="0"/>
              <a:t>Psychosis</a:t>
            </a:r>
            <a:r>
              <a:rPr lang="en-US" sz="1600" dirty="0"/>
              <a:t> 12, no. 1 (2020): 1–11.</a:t>
            </a:r>
          </a:p>
          <a:p>
            <a:endParaRPr lang="en-US" dirty="0"/>
          </a:p>
        </p:txBody>
      </p:sp>
      <p:pic>
        <p:nvPicPr>
          <p:cNvPr id="3" name="Picture 2" descr="People holding hands">
            <a:extLst>
              <a:ext uri="{FF2B5EF4-FFF2-40B4-BE49-F238E27FC236}">
                <a16:creationId xmlns:a16="http://schemas.microsoft.com/office/drawing/2014/main" id="{BCDCDC18-9E99-775D-8082-6801C461B88E}"/>
              </a:ext>
            </a:extLst>
          </p:cNvPr>
          <p:cNvPicPr>
            <a:picLocks noChangeAspect="1"/>
          </p:cNvPicPr>
          <p:nvPr/>
        </p:nvPicPr>
        <p:blipFill rotWithShape="1">
          <a:blip r:embed="rId3"/>
          <a:srcRect l="43962" t="38209"/>
          <a:stretch/>
        </p:blipFill>
        <p:spPr>
          <a:xfrm>
            <a:off x="-1" y="1101824"/>
            <a:ext cx="4319113" cy="31782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3"/>
          <p:cNvSpPr txBox="1">
            <a:spLocks noGrp="1"/>
          </p:cNvSpPr>
          <p:nvPr>
            <p:ph type="ctrTitle"/>
          </p:nvPr>
        </p:nvSpPr>
        <p:spPr>
          <a:xfrm>
            <a:off x="-758323" y="487110"/>
            <a:ext cx="2401025" cy="2540623"/>
          </a:xfrm>
          <a:prstGeom prst="rect">
            <a:avLst/>
          </a:prstGeom>
        </p:spPr>
        <p:txBody>
          <a:bodyPr spcFirstLastPara="1" vert="horz" lIns="91440" tIns="45720" rIns="91440" bIns="45720" rtlCol="0" anchor="b" anchorCtr="0">
            <a:normAutofit/>
          </a:bodyPr>
          <a:lstStyle/>
          <a:p>
            <a:pPr marL="0" marR="0" lvl="0" indent="0" algn="r" defTabSz="914400">
              <a:spcAft>
                <a:spcPts val="0"/>
              </a:spcAft>
            </a:pPr>
            <a:r>
              <a:rPr lang="en-US" sz="3000" b="0" i="0" u="none" strike="noStrike" kern="1200" cap="none">
                <a:latin typeface="+mj-lt"/>
                <a:ea typeface="+mj-ea"/>
                <a:cs typeface="+mj-cs"/>
                <a:sym typeface="EB Garamond"/>
              </a:rPr>
              <a:t>Hope  </a:t>
            </a:r>
            <a:endParaRPr lang="en-US" sz="3000" kern="1200" dirty="0">
              <a:latin typeface="+mj-lt"/>
              <a:ea typeface="+mj-ea"/>
              <a:cs typeface="+mj-cs"/>
            </a:endParaRPr>
          </a:p>
        </p:txBody>
      </p:sp>
      <p:sp>
        <p:nvSpPr>
          <p:cNvPr id="328" name="Google Shape;328;p43"/>
          <p:cNvSpPr/>
          <p:nvPr/>
        </p:nvSpPr>
        <p:spPr>
          <a:xfrm>
            <a:off x="2031999" y="385514"/>
            <a:ext cx="6761959" cy="4656390"/>
          </a:xfrm>
          <a:prstGeom prst="rect">
            <a:avLst/>
          </a:prstGeom>
        </p:spPr>
        <p:txBody>
          <a:bodyPr spcFirstLastPara="1" vert="horz" lIns="91440" tIns="45720" rIns="91440" bIns="45720" rtlCol="0" anchor="ctr" anchorCtr="0">
            <a:normAutofit lnSpcReduction="10000"/>
          </a:bodyPr>
          <a:lstStyle/>
          <a:p>
            <a:pPr>
              <a:lnSpc>
                <a:spcPct val="90000"/>
              </a:lnSpc>
              <a:spcAft>
                <a:spcPts val="600"/>
              </a:spcAft>
            </a:pPr>
            <a:endParaRPr lang="en-US" sz="1300" b="0" i="0" u="none" strike="noStrike" cap="none" dirty="0">
              <a:sym typeface="EB Garamond"/>
            </a:endParaRPr>
          </a:p>
          <a:p>
            <a:pPr indent="-228600">
              <a:lnSpc>
                <a:spcPct val="90000"/>
              </a:lnSpc>
              <a:spcAft>
                <a:spcPts val="600"/>
              </a:spcAft>
              <a:buFont typeface="Arial" panose="020B0604020202020204" pitchFamily="34" charset="0"/>
              <a:buChar char="•"/>
            </a:pPr>
            <a:r>
              <a:rPr lang="en-US" sz="2000" b="0" i="0" u="none" strike="noStrike" cap="none" dirty="0">
                <a:sym typeface="EB Garamond"/>
              </a:rPr>
              <a:t>“</a:t>
            </a:r>
            <a:r>
              <a:rPr lang="en-US" sz="2000" b="0" i="0" u="none" strike="noStrike" cap="none" dirty="0">
                <a:sym typeface="Arial"/>
              </a:rPr>
              <a:t>a lot of people were hesitant to initially join in</a:t>
            </a:r>
            <a:r>
              <a:rPr lang="en-US" sz="2000" b="1" i="0" u="none" strike="noStrike" cap="none" dirty="0">
                <a:sym typeface="Arial"/>
              </a:rPr>
              <a:t>. There was trepidation</a:t>
            </a:r>
            <a:r>
              <a:rPr lang="en-US" sz="2000" b="0" i="0" u="none" strike="noStrike" cap="none" dirty="0">
                <a:sym typeface="Arial"/>
              </a:rPr>
              <a:t>.…it's difficult to talk about this, to be honest…. It</a:t>
            </a:r>
            <a:r>
              <a:rPr lang="en-US" sz="2000" dirty="0"/>
              <a:t> i</a:t>
            </a:r>
            <a:r>
              <a:rPr lang="en-US" sz="2000" b="0" i="0" u="none" strike="noStrike" cap="none" dirty="0">
                <a:sym typeface="Arial"/>
              </a:rPr>
              <a:t>s strange to hear about other people talking about their situation. </a:t>
            </a:r>
            <a:r>
              <a:rPr lang="en-US" sz="2000" b="1" i="0" u="none" strike="noStrike" cap="none" dirty="0">
                <a:sym typeface="Arial"/>
              </a:rPr>
              <a:t>I’m so used to being alone and being like the leper</a:t>
            </a:r>
            <a:r>
              <a:rPr lang="en-US" sz="2000" b="1" dirty="0"/>
              <a:t>…</a:t>
            </a:r>
            <a:r>
              <a:rPr lang="en-US" sz="2000" b="1" i="0" u="none" strike="noStrike" cap="none" dirty="0">
                <a:sym typeface="Arial"/>
              </a:rPr>
              <a:t> it was ref</a:t>
            </a:r>
            <a:r>
              <a:rPr lang="en-US" sz="2000" b="1" dirty="0"/>
              <a:t>reshing,</a:t>
            </a:r>
            <a:r>
              <a:rPr lang="en-US" sz="2000" b="1" i="0" u="none" strike="noStrike" cap="none" dirty="0">
                <a:sym typeface="Arial"/>
              </a:rPr>
              <a:t> invigorating. It gave me hope</a:t>
            </a:r>
            <a:r>
              <a:rPr lang="en-US" sz="2000" b="0" i="0" u="none" strike="noStrike" cap="none" dirty="0">
                <a:sym typeface="Arial"/>
              </a:rPr>
              <a:t>. The focus is on everyone’s</a:t>
            </a:r>
            <a:r>
              <a:rPr lang="en-US" sz="2000" dirty="0"/>
              <a:t> personal </a:t>
            </a:r>
            <a:r>
              <a:rPr lang="en-US" sz="2000" b="0" i="0" u="none" strike="noStrike" cap="none" dirty="0">
                <a:sym typeface="Arial"/>
              </a:rPr>
              <a:t>journey.” </a:t>
            </a:r>
            <a:endParaRPr lang="en-US" sz="2000" dirty="0"/>
          </a:p>
          <a:p>
            <a:pPr marL="0" marR="0" lvl="0" indent="-228600">
              <a:lnSpc>
                <a:spcPct val="90000"/>
              </a:lnSpc>
              <a:spcBef>
                <a:spcPts val="0"/>
              </a:spcBef>
              <a:spcAft>
                <a:spcPts val="600"/>
              </a:spcAft>
              <a:buFont typeface="Arial" panose="020B0604020202020204" pitchFamily="34" charset="0"/>
              <a:buChar char="•"/>
            </a:pPr>
            <a:endParaRPr lang="en-US" sz="2000" b="0" i="0" u="none" strike="noStrike" cap="none" dirty="0">
              <a:sym typeface="EB Garamond"/>
            </a:endParaRPr>
          </a:p>
          <a:p>
            <a:pPr marL="0" marR="0" lvl="0" indent="-228600">
              <a:lnSpc>
                <a:spcPct val="90000"/>
              </a:lnSpc>
              <a:spcBef>
                <a:spcPts val="0"/>
              </a:spcBef>
              <a:spcAft>
                <a:spcPts val="600"/>
              </a:spcAft>
              <a:buFont typeface="Arial" panose="020B0604020202020204" pitchFamily="34" charset="0"/>
              <a:buChar char="•"/>
            </a:pPr>
            <a:r>
              <a:rPr lang="en-US" sz="2000" b="0" i="0" u="none" strike="noStrike" cap="none" dirty="0">
                <a:sym typeface="EB Garamond"/>
              </a:rPr>
              <a:t>“</a:t>
            </a:r>
            <a:r>
              <a:rPr lang="en-US" sz="2000" b="0" i="0" u="none" strike="noStrike" cap="none" dirty="0">
                <a:sym typeface="Arial"/>
              </a:rPr>
              <a:t>when you can see that </a:t>
            </a:r>
            <a:r>
              <a:rPr lang="en-US" sz="2000" b="1" i="0" u="none" strike="noStrike" cap="none" dirty="0">
                <a:sym typeface="Arial"/>
              </a:rPr>
              <a:t>it’s not just you</a:t>
            </a:r>
            <a:r>
              <a:rPr lang="en-US" sz="2000" b="0" i="0" u="none" strike="noStrike" cap="none" dirty="0">
                <a:sym typeface="Arial"/>
              </a:rPr>
              <a:t>, it’s lots of other people and </a:t>
            </a:r>
            <a:r>
              <a:rPr lang="en-US" sz="2000" b="1" i="0" u="none" strike="noStrike" cap="none" dirty="0">
                <a:sym typeface="Arial"/>
              </a:rPr>
              <a:t>people can lead successful lives</a:t>
            </a:r>
            <a:r>
              <a:rPr lang="en-US" sz="2000" b="0" i="0" u="none" strike="noStrike" cap="none" dirty="0">
                <a:sym typeface="Arial"/>
              </a:rPr>
              <a:t>, that really helps your outlook. It’s nice to finally see a light at the end of the tunnel.”</a:t>
            </a:r>
          </a:p>
          <a:p>
            <a:pPr marL="0" marR="0" lvl="0" indent="-228600">
              <a:lnSpc>
                <a:spcPct val="90000"/>
              </a:lnSpc>
              <a:spcBef>
                <a:spcPts val="0"/>
              </a:spcBef>
              <a:spcAft>
                <a:spcPts val="600"/>
              </a:spcAft>
              <a:buFont typeface="Arial" panose="020B0604020202020204" pitchFamily="34" charset="0"/>
              <a:buChar char="•"/>
            </a:pPr>
            <a:endParaRPr lang="en-US" sz="2000" dirty="0"/>
          </a:p>
          <a:p>
            <a:pPr marL="0" marR="0" lvl="0" indent="-228600">
              <a:lnSpc>
                <a:spcPct val="90000"/>
              </a:lnSpc>
              <a:spcBef>
                <a:spcPts val="0"/>
              </a:spcBef>
              <a:spcAft>
                <a:spcPts val="600"/>
              </a:spcAft>
              <a:buFont typeface="Arial" panose="020B0604020202020204" pitchFamily="34" charset="0"/>
              <a:buChar char="•"/>
            </a:pPr>
            <a:r>
              <a:rPr lang="en-US" sz="2000" i="0" u="none" strike="noStrike" cap="none" dirty="0"/>
              <a:t>“</a:t>
            </a:r>
            <a:r>
              <a:rPr lang="en-US" sz="2000" dirty="0"/>
              <a:t>Just </a:t>
            </a:r>
            <a:r>
              <a:rPr lang="en-US" sz="2000" b="1" dirty="0"/>
              <a:t>listening</a:t>
            </a:r>
            <a:r>
              <a:rPr lang="en-US" sz="2000" dirty="0"/>
              <a:t> to everybody else </a:t>
            </a:r>
            <a:r>
              <a:rPr lang="en-US" sz="2000" b="1" dirty="0"/>
              <a:t>gives me hope</a:t>
            </a:r>
            <a:r>
              <a:rPr lang="en-US" sz="2000" dirty="0"/>
              <a:t>…. If they can go through it, I can go through it. </a:t>
            </a:r>
            <a:r>
              <a:rPr lang="en-US" sz="2000" i="0" u="none" strike="noStrike" cap="none" dirty="0"/>
              <a:t>Since I’ve joined the group, </a:t>
            </a:r>
            <a:r>
              <a:rPr lang="en-US" sz="2000" b="1" i="0" u="none" strike="noStrike" cap="none" dirty="0"/>
              <a:t>I’m not hopeless.</a:t>
            </a:r>
            <a:r>
              <a:rPr lang="en-US" sz="2000" i="0" u="none" strike="noStrike" cap="none" dirty="0"/>
              <a:t>”</a:t>
            </a:r>
            <a:r>
              <a:rPr lang="en-US" sz="2000" b="0" i="0" u="none" strike="noStrike" cap="none" dirty="0">
                <a:sym typeface="Arial"/>
              </a:rPr>
              <a:t>						</a:t>
            </a:r>
            <a:r>
              <a:rPr lang="en-US" sz="1300" b="0" i="0" u="none" strike="noStrike" cap="none" dirty="0">
                <a:sym typeface="Arial"/>
              </a:rPr>
              <a:t>	</a:t>
            </a:r>
            <a:endParaRPr lang="en-US" sz="1300" dirty="0"/>
          </a:p>
          <a:p>
            <a:pPr marL="0" marR="0" lvl="0" indent="-228600">
              <a:lnSpc>
                <a:spcPct val="90000"/>
              </a:lnSpc>
              <a:spcBef>
                <a:spcPts val="0"/>
              </a:spcBef>
              <a:spcAft>
                <a:spcPts val="600"/>
              </a:spcAft>
              <a:buFont typeface="Arial" panose="020B0604020202020204" pitchFamily="34" charset="0"/>
              <a:buChar char="•"/>
            </a:pPr>
            <a:endParaRPr lang="en-US" sz="1300" b="0" i="0" u="none" strike="noStrike" cap="none" dirty="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5"/>
          <p:cNvSpPr txBox="1">
            <a:spLocks noGrp="1"/>
          </p:cNvSpPr>
          <p:nvPr>
            <p:ph type="ctrTitle"/>
          </p:nvPr>
        </p:nvSpPr>
        <p:spPr>
          <a:xfrm>
            <a:off x="-249382" y="338542"/>
            <a:ext cx="2401025" cy="2540623"/>
          </a:xfrm>
          <a:prstGeom prst="rect">
            <a:avLst/>
          </a:prstGeom>
        </p:spPr>
        <p:txBody>
          <a:bodyPr spcFirstLastPara="1" vert="horz" lIns="91440" tIns="45720" rIns="91440" bIns="45720" rtlCol="0" anchor="b" anchorCtr="0">
            <a:normAutofit/>
          </a:bodyPr>
          <a:lstStyle/>
          <a:p>
            <a:pPr marL="0" marR="0" lvl="0" indent="0" algn="r" defTabSz="914400">
              <a:spcAft>
                <a:spcPts val="0"/>
              </a:spcAft>
            </a:pPr>
            <a:r>
              <a:rPr lang="en-US" sz="3000" b="0" i="0" u="none" strike="noStrike" kern="1200" cap="none" dirty="0">
                <a:latin typeface="+mj-lt"/>
                <a:ea typeface="+mj-ea"/>
                <a:cs typeface="+mj-cs"/>
                <a:sym typeface="EB Garamond"/>
              </a:rPr>
              <a:t>Connection  </a:t>
            </a:r>
            <a:endParaRPr lang="en-US" sz="3000" kern="1200" dirty="0">
              <a:latin typeface="+mj-lt"/>
              <a:ea typeface="+mj-ea"/>
              <a:cs typeface="+mj-cs"/>
            </a:endParaRPr>
          </a:p>
        </p:txBody>
      </p:sp>
      <p:sp>
        <p:nvSpPr>
          <p:cNvPr id="342" name="Google Shape;342;p45"/>
          <p:cNvSpPr/>
          <p:nvPr/>
        </p:nvSpPr>
        <p:spPr>
          <a:xfrm>
            <a:off x="2530763" y="487110"/>
            <a:ext cx="6077527" cy="4325035"/>
          </a:xfrm>
          <a:prstGeom prst="rect">
            <a:avLst/>
          </a:prstGeom>
        </p:spPr>
        <p:txBody>
          <a:bodyPr spcFirstLastPara="1" vert="horz" lIns="91440" tIns="45720" rIns="91440" bIns="45720" rtlCol="0" anchor="ctr" anchorCtr="0">
            <a:normAutofit lnSpcReduction="10000"/>
          </a:bodyPr>
          <a:lstStyle/>
          <a:p>
            <a:pPr marR="0" lvl="0">
              <a:lnSpc>
                <a:spcPct val="90000"/>
              </a:lnSpc>
              <a:spcBef>
                <a:spcPts val="0"/>
              </a:spcBef>
              <a:spcAft>
                <a:spcPts val="600"/>
              </a:spcAft>
            </a:pPr>
            <a:r>
              <a:rPr lang="en-US" sz="1500" b="0" i="0" u="none" strike="noStrike" cap="none" dirty="0">
                <a:sym typeface="EB Garamond"/>
              </a:rPr>
              <a:t> </a:t>
            </a:r>
            <a:endParaRPr lang="en-US" sz="1500" dirty="0"/>
          </a:p>
          <a:p>
            <a:pPr marL="0" marR="0" lvl="0" indent="-228600">
              <a:lnSpc>
                <a:spcPct val="90000"/>
              </a:lnSpc>
              <a:spcBef>
                <a:spcPts val="0"/>
              </a:spcBef>
              <a:spcAft>
                <a:spcPts val="600"/>
              </a:spcAft>
              <a:buFont typeface="Arial" panose="020B0604020202020204" pitchFamily="34" charset="0"/>
              <a:buChar char="•"/>
            </a:pPr>
            <a:endParaRPr lang="en-US" sz="1500" b="0" i="0" u="none" strike="noStrike" cap="none" dirty="0">
              <a:sym typeface="Arial"/>
            </a:endParaRPr>
          </a:p>
          <a:p>
            <a:pPr marL="0" marR="0" lvl="0" indent="-228600">
              <a:lnSpc>
                <a:spcPct val="90000"/>
              </a:lnSpc>
              <a:spcBef>
                <a:spcPts val="0"/>
              </a:spcBef>
              <a:spcAft>
                <a:spcPts val="600"/>
              </a:spcAft>
              <a:buFont typeface="Arial" panose="020B0604020202020204" pitchFamily="34" charset="0"/>
              <a:buChar char="•"/>
            </a:pPr>
            <a:r>
              <a:rPr lang="en-US" sz="2000" b="0" i="0" u="none" strike="noStrike" cap="none" dirty="0">
                <a:sym typeface="Arial"/>
              </a:rPr>
              <a:t>“I like hearing other Veterans describe their experiences. I don’t feel so alone in it. For a long time, I just thought: What’s wrong with me? I thought it was just me.”</a:t>
            </a:r>
            <a:endParaRPr lang="en-US" sz="2000" dirty="0"/>
          </a:p>
          <a:p>
            <a:pPr marL="0" marR="0" lvl="0" indent="-228600">
              <a:lnSpc>
                <a:spcPct val="90000"/>
              </a:lnSpc>
              <a:spcBef>
                <a:spcPts val="0"/>
              </a:spcBef>
              <a:spcAft>
                <a:spcPts val="600"/>
              </a:spcAft>
              <a:buFont typeface="Arial" panose="020B0604020202020204" pitchFamily="34" charset="0"/>
              <a:buChar char="•"/>
            </a:pPr>
            <a:endParaRPr lang="en-US" sz="2000" b="0" i="0" u="none" strike="noStrike" cap="none" dirty="0">
              <a:sym typeface="Arial"/>
            </a:endParaRPr>
          </a:p>
          <a:p>
            <a:pPr marL="0" marR="0" lvl="0" indent="-228600">
              <a:lnSpc>
                <a:spcPct val="90000"/>
              </a:lnSpc>
              <a:spcBef>
                <a:spcPts val="0"/>
              </a:spcBef>
              <a:spcAft>
                <a:spcPts val="600"/>
              </a:spcAft>
              <a:buFont typeface="Arial" panose="020B0604020202020204" pitchFamily="34" charset="0"/>
              <a:buChar char="•"/>
            </a:pPr>
            <a:r>
              <a:rPr lang="en-US" sz="2000" b="0" i="0" u="none" strike="noStrike" cap="none" dirty="0">
                <a:sym typeface="Arial"/>
              </a:rPr>
              <a:t>“</a:t>
            </a:r>
            <a:r>
              <a:rPr lang="en-US" sz="2000" b="1" i="0" u="none" strike="noStrike" cap="none" dirty="0">
                <a:sym typeface="Arial"/>
              </a:rPr>
              <a:t>I’m not alone in my struggle</a:t>
            </a:r>
            <a:r>
              <a:rPr lang="en-US" sz="2000" b="0" i="0" u="none" strike="noStrike" cap="none" dirty="0">
                <a:sym typeface="Arial"/>
              </a:rPr>
              <a:t>…I want to hear what everybody else has to say about the same demons I deal with…</a:t>
            </a:r>
            <a:r>
              <a:rPr lang="en-US" sz="2000" b="1" i="0" u="none" strike="noStrike" cap="none" dirty="0">
                <a:sym typeface="Arial"/>
              </a:rPr>
              <a:t>I think about my brothers all week long</a:t>
            </a:r>
            <a:r>
              <a:rPr lang="en-US" sz="2000" b="0" i="0" u="none" strike="noStrike" cap="none" dirty="0">
                <a:sym typeface="Arial"/>
              </a:rPr>
              <a:t>, when I’m going through what I’m going through. ”</a:t>
            </a:r>
          </a:p>
          <a:p>
            <a:pPr marL="0" marR="0" lvl="0" indent="-228600">
              <a:lnSpc>
                <a:spcPct val="90000"/>
              </a:lnSpc>
              <a:spcBef>
                <a:spcPts val="0"/>
              </a:spcBef>
              <a:spcAft>
                <a:spcPts val="600"/>
              </a:spcAft>
              <a:buFont typeface="Arial" panose="020B0604020202020204" pitchFamily="34" charset="0"/>
              <a:buChar char="•"/>
            </a:pPr>
            <a:endParaRPr lang="en-US" sz="2000" dirty="0"/>
          </a:p>
          <a:p>
            <a:pPr lvl="0" indent="-228600">
              <a:lnSpc>
                <a:spcPct val="90000"/>
              </a:lnSpc>
              <a:spcAft>
                <a:spcPts val="600"/>
              </a:spcAft>
              <a:buFont typeface="Arial" panose="020B0604020202020204" pitchFamily="34" charset="0"/>
              <a:buChar char="•"/>
            </a:pPr>
            <a:r>
              <a:rPr lang="en-US" sz="2000" dirty="0"/>
              <a:t>“I guess I wanted to talk about it, but I never really knew I wanted to talk about it until I came to the group.”</a:t>
            </a:r>
            <a:r>
              <a:rPr lang="en-US" sz="1500" b="0" i="0" u="none" strike="noStrike" cap="none" dirty="0">
                <a:sym typeface="Arial"/>
              </a:rPr>
              <a:t>						  </a:t>
            </a:r>
            <a:endParaRPr lang="en-US" sz="1500" dirty="0"/>
          </a:p>
          <a:p>
            <a:pPr marL="0" marR="0" lvl="0" indent="-228600">
              <a:lnSpc>
                <a:spcPct val="90000"/>
              </a:lnSpc>
              <a:spcBef>
                <a:spcPts val="0"/>
              </a:spcBef>
              <a:spcAft>
                <a:spcPts val="600"/>
              </a:spcAft>
              <a:buFont typeface="Arial" panose="020B0604020202020204" pitchFamily="34" charset="0"/>
              <a:buChar char="•"/>
            </a:pPr>
            <a:endParaRPr lang="en-US" sz="1500" b="0" i="0" u="none" strike="noStrike" cap="none" dirty="0">
              <a:sym typeface="EB Garamond"/>
            </a:endParaRPr>
          </a:p>
          <a:p>
            <a:pPr marL="0" marR="0" lvl="0" indent="-228600">
              <a:lnSpc>
                <a:spcPct val="90000"/>
              </a:lnSpc>
              <a:spcBef>
                <a:spcPts val="0"/>
              </a:spcBef>
              <a:spcAft>
                <a:spcPts val="600"/>
              </a:spcAft>
              <a:buFont typeface="Arial" panose="020B0604020202020204" pitchFamily="34" charset="0"/>
              <a:buChar char="•"/>
            </a:pPr>
            <a:endParaRPr lang="en-US" sz="1500" b="0" i="0" u="none" strike="noStrike" cap="none" dirty="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4"/>
          <p:cNvSpPr txBox="1">
            <a:spLocks noGrp="1"/>
          </p:cNvSpPr>
          <p:nvPr>
            <p:ph type="ctrTitle"/>
          </p:nvPr>
        </p:nvSpPr>
        <p:spPr>
          <a:xfrm>
            <a:off x="-600363" y="227705"/>
            <a:ext cx="2401025" cy="2540623"/>
          </a:xfrm>
          <a:prstGeom prst="rect">
            <a:avLst/>
          </a:prstGeom>
        </p:spPr>
        <p:txBody>
          <a:bodyPr spcFirstLastPara="1" vert="horz" lIns="91440" tIns="45720" rIns="91440" bIns="45720" rtlCol="0" anchor="b" anchorCtr="0">
            <a:normAutofit/>
          </a:bodyPr>
          <a:lstStyle/>
          <a:p>
            <a:pPr marL="0" marR="0" lvl="0" indent="0" algn="r" defTabSz="914400">
              <a:spcAft>
                <a:spcPts val="0"/>
              </a:spcAft>
            </a:pPr>
            <a:r>
              <a:rPr lang="en-US" sz="3000" b="0" i="0" u="none" strike="noStrike" kern="1200" cap="none" dirty="0">
                <a:latin typeface="+mj-lt"/>
                <a:ea typeface="+mj-ea"/>
                <a:cs typeface="+mj-cs"/>
                <a:sym typeface="EB Garamond"/>
              </a:rPr>
              <a:t>Safety  </a:t>
            </a:r>
            <a:endParaRPr lang="en-US" sz="3000" kern="1200" dirty="0">
              <a:latin typeface="+mj-lt"/>
              <a:ea typeface="+mj-ea"/>
              <a:cs typeface="+mj-cs"/>
            </a:endParaRPr>
          </a:p>
        </p:txBody>
      </p:sp>
      <p:sp>
        <p:nvSpPr>
          <p:cNvPr id="335" name="Google Shape;335;p44"/>
          <p:cNvSpPr/>
          <p:nvPr/>
        </p:nvSpPr>
        <p:spPr>
          <a:xfrm>
            <a:off x="2576945" y="64656"/>
            <a:ext cx="6336146" cy="5078844"/>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pPr>
            <a:br>
              <a:rPr lang="en-US" sz="2000" b="0" i="0" u="none" strike="noStrike" cap="none" dirty="0">
                <a:sym typeface="EB Garamond"/>
              </a:rPr>
            </a:br>
            <a:r>
              <a:rPr lang="en-US" sz="2000" b="0" i="0" u="none" strike="noStrike" cap="none" dirty="0">
                <a:sym typeface="EB Garamond"/>
              </a:rPr>
              <a:t>“</a:t>
            </a:r>
            <a:r>
              <a:rPr lang="en-US" sz="2000" b="1" i="0" u="none" strike="noStrike" cap="none" dirty="0"/>
              <a:t>I haven’t had an experience with any medical professionals talking about the specificities of what’s happening</a:t>
            </a:r>
            <a:r>
              <a:rPr lang="en-US" sz="2000" b="0" i="0" u="none" strike="noStrike" cap="none" dirty="0">
                <a:sym typeface="Arial"/>
              </a:rPr>
              <a:t>. Usually, they just talk about these things in general terms, you’re seeing things, you’re hearing things, so we have to get you these medications. But </a:t>
            </a:r>
            <a:r>
              <a:rPr lang="en-US" sz="2000" b="1" i="0" u="none" strike="noStrike" cap="none" dirty="0">
                <a:sym typeface="Arial"/>
              </a:rPr>
              <a:t>it’s different to talk about what’s actually happening, what we’re actually seeing and hearing, and what it might mean to us</a:t>
            </a:r>
            <a:r>
              <a:rPr lang="en-US" sz="2000" b="0" i="0" u="none" strike="noStrike" cap="none" dirty="0">
                <a:sym typeface="Arial"/>
              </a:rPr>
              <a:t>. And hear about other people’s experiences. It’s just more human, to me. </a:t>
            </a:r>
            <a:r>
              <a:rPr lang="en-US" sz="2000" b="1" i="0" u="none" strike="noStrike" cap="none" dirty="0">
                <a:sym typeface="Arial"/>
              </a:rPr>
              <a:t>I feel like a part of the conversation </a:t>
            </a:r>
            <a:r>
              <a:rPr lang="en-US" sz="2000" b="0" i="0" u="none" strike="noStrike" cap="none" dirty="0">
                <a:sym typeface="Arial"/>
              </a:rPr>
              <a:t>and we’re all working through these things together and seeing what we can do. It’s different because a </a:t>
            </a:r>
            <a:r>
              <a:rPr lang="en-US" sz="2000" b="1" i="0" u="none" strike="noStrike" cap="none" dirty="0">
                <a:sym typeface="Arial"/>
              </a:rPr>
              <a:t>lot of times medical professionals can make you feel like something’s wrong with you.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7"/>
          <p:cNvSpPr txBox="1">
            <a:spLocks noGrp="1"/>
          </p:cNvSpPr>
          <p:nvPr>
            <p:ph type="ctrTitle"/>
          </p:nvPr>
        </p:nvSpPr>
        <p:spPr>
          <a:xfrm>
            <a:off x="331568" y="1003560"/>
            <a:ext cx="2401025" cy="2540623"/>
          </a:xfrm>
          <a:prstGeom prst="rect">
            <a:avLst/>
          </a:prstGeom>
        </p:spPr>
        <p:txBody>
          <a:bodyPr spcFirstLastPara="1" vert="horz" lIns="91440" tIns="45720" rIns="91440" bIns="45720" rtlCol="0" anchor="b" anchorCtr="0">
            <a:normAutofit/>
          </a:bodyPr>
          <a:lstStyle/>
          <a:p>
            <a:pPr algn="l" defTabSz="914400"/>
            <a:r>
              <a:rPr lang="en-US" sz="3200" b="0" i="0" u="none" strike="noStrike" cap="none" dirty="0">
                <a:sym typeface="EB Garamond"/>
              </a:rPr>
              <a:t>Relational Acceptance </a:t>
            </a:r>
            <a:br>
              <a:rPr lang="en-US" sz="3200" dirty="0"/>
            </a:br>
            <a:r>
              <a:rPr lang="en-US" sz="3000" b="0" i="0" u="none" strike="noStrike" kern="1200" cap="none" dirty="0">
                <a:latin typeface="+mj-lt"/>
                <a:ea typeface="+mj-ea"/>
                <a:cs typeface="+mj-cs"/>
                <a:sym typeface="EB Garamond"/>
              </a:rPr>
              <a:t>  </a:t>
            </a:r>
            <a:endParaRPr lang="en-US" sz="3000" kern="1200" dirty="0">
              <a:latin typeface="+mj-lt"/>
              <a:ea typeface="+mj-ea"/>
              <a:cs typeface="+mj-cs"/>
            </a:endParaRPr>
          </a:p>
        </p:txBody>
      </p:sp>
      <p:sp>
        <p:nvSpPr>
          <p:cNvPr id="356" name="Google Shape;356;p47"/>
          <p:cNvSpPr/>
          <p:nvPr/>
        </p:nvSpPr>
        <p:spPr>
          <a:xfrm>
            <a:off x="3607694" y="487110"/>
            <a:ext cx="4916510" cy="4159535"/>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pPr>
            <a:endParaRPr lang="en-US" sz="2000" b="0" i="0" u="none" strike="noStrike" cap="none" dirty="0">
              <a:sym typeface="EB Garamond"/>
            </a:endParaRPr>
          </a:p>
          <a:p>
            <a:pPr marL="0" marR="0" lvl="0" indent="-228600">
              <a:lnSpc>
                <a:spcPct val="90000"/>
              </a:lnSpc>
              <a:spcBef>
                <a:spcPts val="0"/>
              </a:spcBef>
              <a:spcAft>
                <a:spcPts val="600"/>
              </a:spcAft>
              <a:buFont typeface="Arial" panose="020B0604020202020204" pitchFamily="34" charset="0"/>
              <a:buChar char="•"/>
            </a:pPr>
            <a:r>
              <a:rPr lang="en-US" sz="2000" b="0" i="0" u="none" strike="noStrike" cap="none" dirty="0">
                <a:sym typeface="Arial"/>
              </a:rPr>
              <a:t>“I don't really hope for them to go away, but I just hope to be able to </a:t>
            </a:r>
            <a:r>
              <a:rPr lang="en-US" sz="2000" b="1" i="0" u="none" strike="noStrike" cap="none" dirty="0">
                <a:sym typeface="Arial"/>
              </a:rPr>
              <a:t>live with them</a:t>
            </a:r>
            <a:r>
              <a:rPr lang="en-US" sz="2000" b="0" i="0" u="none" strike="noStrike" cap="none" dirty="0">
                <a:sym typeface="Arial"/>
              </a:rPr>
              <a:t>. Like, you're not going to try to mess up my day and I’m not going to try to mess up yours.” </a:t>
            </a:r>
            <a:endParaRPr lang="en-US" sz="2000" dirty="0"/>
          </a:p>
          <a:p>
            <a:pPr marR="0" lvl="0">
              <a:lnSpc>
                <a:spcPct val="90000"/>
              </a:lnSpc>
              <a:spcBef>
                <a:spcPts val="0"/>
              </a:spcBef>
              <a:spcAft>
                <a:spcPts val="600"/>
              </a:spcAft>
            </a:pPr>
            <a:endParaRPr lang="en-US" sz="2000" dirty="0"/>
          </a:p>
          <a:p>
            <a:pPr marL="0" marR="0" lvl="0" indent="-228600">
              <a:lnSpc>
                <a:spcPct val="90000"/>
              </a:lnSpc>
              <a:spcBef>
                <a:spcPts val="0"/>
              </a:spcBef>
              <a:spcAft>
                <a:spcPts val="600"/>
              </a:spcAft>
              <a:buFont typeface="Arial" panose="020B0604020202020204" pitchFamily="34" charset="0"/>
              <a:buChar char="•"/>
            </a:pPr>
            <a:r>
              <a:rPr lang="en-US" sz="2000" dirty="0"/>
              <a:t>“Thank you for your concern.”</a:t>
            </a:r>
          </a:p>
          <a:p>
            <a:pPr marL="0" marR="0" lvl="0" indent="-228600">
              <a:lnSpc>
                <a:spcPct val="90000"/>
              </a:lnSpc>
              <a:spcBef>
                <a:spcPts val="0"/>
              </a:spcBef>
              <a:spcAft>
                <a:spcPts val="600"/>
              </a:spcAft>
              <a:buFont typeface="Arial" panose="020B0604020202020204" pitchFamily="34" charset="0"/>
              <a:buChar char="•"/>
            </a:pPr>
            <a:endParaRPr lang="en-US" sz="1500" b="0" i="0" u="none" strike="noStrike" cap="none" dirty="0">
              <a:sym typeface="EB Garamond"/>
            </a:endParaRPr>
          </a:p>
          <a:p>
            <a:pPr marL="0" marR="0" lvl="0" indent="-228600">
              <a:lnSpc>
                <a:spcPct val="90000"/>
              </a:lnSpc>
              <a:spcBef>
                <a:spcPts val="0"/>
              </a:spcBef>
              <a:spcAft>
                <a:spcPts val="600"/>
              </a:spcAft>
              <a:buFont typeface="Arial" panose="020B0604020202020204" pitchFamily="34" charset="0"/>
              <a:buChar char="•"/>
            </a:pPr>
            <a:endParaRPr lang="en-US" sz="1500" b="0" i="0" u="none" strike="noStrike" cap="none" dirty="0">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172199" y="6811"/>
            <a:ext cx="8799600" cy="2030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dirty="0">
                <a:solidFill>
                  <a:schemeClr val="tx1"/>
                </a:solidFill>
              </a:rPr>
              <a:t>Disclaimer</a:t>
            </a:r>
            <a:endParaRPr sz="4000" dirty="0">
              <a:solidFill>
                <a:schemeClr val="tx1"/>
              </a:solidFill>
            </a:endParaRPr>
          </a:p>
        </p:txBody>
      </p:sp>
      <p:sp>
        <p:nvSpPr>
          <p:cNvPr id="95" name="Google Shape;95;p14"/>
          <p:cNvSpPr txBox="1">
            <a:spLocks noGrp="1"/>
          </p:cNvSpPr>
          <p:nvPr>
            <p:ph type="body" idx="1"/>
          </p:nvPr>
        </p:nvSpPr>
        <p:spPr>
          <a:xfrm>
            <a:off x="1373922" y="2037511"/>
            <a:ext cx="6396155" cy="1281900"/>
          </a:xfrm>
          <a:prstGeom prst="rect">
            <a:avLst/>
          </a:prstGeom>
        </p:spPr>
        <p:txBody>
          <a:bodyPr spcFirstLastPara="1" wrap="square" lIns="91425" tIns="91425" rIns="91425" bIns="91425" anchor="t" anchorCtr="0">
            <a:noAutofit/>
          </a:bodyPr>
          <a:lstStyle/>
          <a:p>
            <a:pPr marL="114300" indent="0">
              <a:buNone/>
            </a:pPr>
            <a:r>
              <a:rPr lang="en-US" sz="2000" dirty="0">
                <a:solidFill>
                  <a:schemeClr val="tx1"/>
                </a:solidFill>
              </a:rPr>
              <a:t>The views and perspectives expressed here are my own, and do not represent the Department of Veterans Affairs.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8"/>
          <p:cNvSpPr txBox="1">
            <a:spLocks noGrp="1"/>
          </p:cNvSpPr>
          <p:nvPr>
            <p:ph type="ctrTitle"/>
          </p:nvPr>
        </p:nvSpPr>
        <p:spPr>
          <a:xfrm>
            <a:off x="174661" y="440141"/>
            <a:ext cx="2576405" cy="2540623"/>
          </a:xfrm>
          <a:prstGeom prst="rect">
            <a:avLst/>
          </a:prstGeom>
        </p:spPr>
        <p:txBody>
          <a:bodyPr spcFirstLastPara="1" vert="horz" lIns="91440" tIns="45720" rIns="91440" bIns="45720" rtlCol="0" anchor="b" anchorCtr="0">
            <a:normAutofit/>
          </a:bodyPr>
          <a:lstStyle/>
          <a:p>
            <a:pPr marL="0" marR="0" lvl="0" indent="0" algn="l" defTabSz="914400">
              <a:spcAft>
                <a:spcPts val="0"/>
              </a:spcAft>
            </a:pPr>
            <a:r>
              <a:rPr lang="en-US" sz="3200" b="0" i="0" u="none" strike="noStrike" cap="none" dirty="0">
                <a:sym typeface="EB Garamond"/>
              </a:rPr>
              <a:t>Self-understanding</a:t>
            </a:r>
            <a:r>
              <a:rPr lang="en-US" sz="3000" b="0" i="0" u="none" strike="noStrike" kern="1200" cap="none" dirty="0">
                <a:latin typeface="+mj-lt"/>
                <a:ea typeface="+mj-ea"/>
                <a:cs typeface="+mj-cs"/>
                <a:sym typeface="EB Garamond"/>
              </a:rPr>
              <a:t>  </a:t>
            </a:r>
            <a:endParaRPr lang="en-US" sz="3000" kern="1200" dirty="0">
              <a:latin typeface="+mj-lt"/>
              <a:ea typeface="+mj-ea"/>
              <a:cs typeface="+mj-cs"/>
            </a:endParaRPr>
          </a:p>
        </p:txBody>
      </p:sp>
      <p:sp>
        <p:nvSpPr>
          <p:cNvPr id="363" name="Google Shape;363;p48"/>
          <p:cNvSpPr/>
          <p:nvPr/>
        </p:nvSpPr>
        <p:spPr>
          <a:xfrm>
            <a:off x="2751065" y="487110"/>
            <a:ext cx="6218273" cy="4656390"/>
          </a:xfrm>
          <a:prstGeom prst="rect">
            <a:avLst/>
          </a:prstGeom>
        </p:spPr>
        <p:txBody>
          <a:bodyPr spcFirstLastPara="1" vert="horz" lIns="91440" tIns="45720" rIns="91440" bIns="45720" rtlCol="0" anchor="ctr" anchorCtr="0">
            <a:normAutofit lnSpcReduction="10000"/>
          </a:bodyPr>
          <a:lstStyle/>
          <a:p>
            <a:pPr marL="0" marR="0" lvl="0" indent="-228600">
              <a:lnSpc>
                <a:spcPct val="90000"/>
              </a:lnSpc>
              <a:spcBef>
                <a:spcPts val="0"/>
              </a:spcBef>
              <a:spcAft>
                <a:spcPts val="600"/>
              </a:spcAft>
              <a:buFont typeface="Arial" panose="020B0604020202020204" pitchFamily="34" charset="0"/>
              <a:buChar char="•"/>
            </a:pPr>
            <a:endParaRPr lang="en-US" sz="2000" dirty="0"/>
          </a:p>
          <a:p>
            <a:pPr marR="0" lvl="0">
              <a:lnSpc>
                <a:spcPct val="90000"/>
              </a:lnSpc>
              <a:spcBef>
                <a:spcPts val="0"/>
              </a:spcBef>
              <a:spcAft>
                <a:spcPts val="600"/>
              </a:spcAft>
            </a:pPr>
            <a:r>
              <a:rPr lang="en-US" sz="2000" b="0" i="0" u="none" strike="noStrike" cap="none" dirty="0">
                <a:sym typeface="Arial"/>
              </a:rPr>
              <a:t>“</a:t>
            </a:r>
            <a:r>
              <a:rPr lang="en-US" sz="2000" b="1" i="0" u="none" strike="noStrike" cap="none" dirty="0">
                <a:sym typeface="Arial"/>
              </a:rPr>
              <a:t>Maybe schizophrenia is just how our brains work for the unconscious, communicating with the conscious mind</a:t>
            </a:r>
            <a:r>
              <a:rPr lang="en-US" sz="2000" b="0" i="0" u="none" strike="noStrike" cap="none" dirty="0">
                <a:sym typeface="Arial"/>
              </a:rPr>
              <a:t>. Maybe people with schizophrenia, they dream while awake. </a:t>
            </a:r>
          </a:p>
          <a:p>
            <a:pPr marR="0" lvl="0">
              <a:lnSpc>
                <a:spcPct val="90000"/>
              </a:lnSpc>
              <a:spcBef>
                <a:spcPts val="0"/>
              </a:spcBef>
              <a:spcAft>
                <a:spcPts val="600"/>
              </a:spcAft>
            </a:pPr>
            <a:endParaRPr lang="en-US" sz="2000" b="0" i="0" u="none" strike="noStrike" cap="none" dirty="0">
              <a:sym typeface="Arial"/>
            </a:endParaRPr>
          </a:p>
          <a:p>
            <a:pPr marR="0" lvl="0">
              <a:lnSpc>
                <a:spcPct val="90000"/>
              </a:lnSpc>
              <a:spcBef>
                <a:spcPts val="0"/>
              </a:spcBef>
              <a:spcAft>
                <a:spcPts val="600"/>
              </a:spcAft>
            </a:pPr>
            <a:r>
              <a:rPr lang="en-US" sz="2000" b="0" i="0" u="none" strike="noStrike" cap="none" dirty="0">
                <a:sym typeface="Arial"/>
              </a:rPr>
              <a:t>Like with someone being born deaf, they just got to deal with it. That’s their life. That’s their reality…it could be a disability, if it gets out of hand, but </a:t>
            </a:r>
            <a:r>
              <a:rPr lang="en-US" sz="2000" b="1" i="0" u="none" strike="noStrike" cap="none" dirty="0">
                <a:sym typeface="Arial"/>
              </a:rPr>
              <a:t>it’s up to each individual to balance it and manage it</a:t>
            </a:r>
            <a:endParaRPr lang="en-US" sz="2000" b="0" i="0" u="none" strike="noStrike" cap="none" dirty="0">
              <a:sym typeface="Arial"/>
            </a:endParaRPr>
          </a:p>
          <a:p>
            <a:pPr marR="0" lvl="0">
              <a:lnSpc>
                <a:spcPct val="90000"/>
              </a:lnSpc>
              <a:spcBef>
                <a:spcPts val="0"/>
              </a:spcBef>
              <a:spcAft>
                <a:spcPts val="600"/>
              </a:spcAft>
            </a:pPr>
            <a:endParaRPr lang="en-US" sz="2000" dirty="0">
              <a:sym typeface="Arial"/>
            </a:endParaRPr>
          </a:p>
          <a:p>
            <a:pPr marR="0" lvl="0">
              <a:lnSpc>
                <a:spcPct val="90000"/>
              </a:lnSpc>
              <a:spcBef>
                <a:spcPts val="0"/>
              </a:spcBef>
              <a:spcAft>
                <a:spcPts val="600"/>
              </a:spcAft>
            </a:pPr>
            <a:r>
              <a:rPr lang="en-US" sz="2000" b="0" i="0" u="none" strike="noStrike" cap="none" dirty="0">
                <a:sym typeface="Arial"/>
              </a:rPr>
              <a:t>It’s just when you try to talk about this topic, people get like: </a:t>
            </a:r>
            <a:r>
              <a:rPr lang="en-US" sz="2000" dirty="0"/>
              <a:t>‘</a:t>
            </a:r>
            <a:r>
              <a:rPr lang="en-US" sz="2000" b="0" i="0" u="none" strike="noStrike" cap="none" dirty="0">
                <a:sym typeface="Arial"/>
              </a:rPr>
              <a:t>What? That’s not right. That’s wrong. We</a:t>
            </a:r>
            <a:r>
              <a:rPr lang="en-US" sz="2000" dirty="0"/>
              <a:t>’ve</a:t>
            </a:r>
            <a:r>
              <a:rPr lang="en-US" sz="2000" b="0" i="0" u="none" strike="noStrike" cap="none" dirty="0">
                <a:sym typeface="Arial"/>
              </a:rPr>
              <a:t> got to fix it. We need to increase the dosage, blah blah blah…</a:t>
            </a:r>
            <a:r>
              <a:rPr lang="en-US" sz="2000" dirty="0"/>
              <a:t>’ </a:t>
            </a:r>
            <a:r>
              <a:rPr lang="en-US" sz="2000" b="1" i="0" u="none" strike="noStrike" cap="none" dirty="0">
                <a:sym typeface="Arial"/>
              </a:rPr>
              <a:t>Hey, it’s not necessarily a thing that needs to be cured</a:t>
            </a:r>
            <a:r>
              <a:rPr lang="en-US" sz="2000" b="1" dirty="0"/>
              <a:t>!”</a:t>
            </a:r>
            <a:endParaRPr lang="en-US" sz="2000" dirty="0"/>
          </a:p>
          <a:p>
            <a:pPr marL="0" marR="0" lvl="0" indent="-228600">
              <a:lnSpc>
                <a:spcPct val="90000"/>
              </a:lnSpc>
              <a:spcBef>
                <a:spcPts val="0"/>
              </a:spcBef>
              <a:spcAft>
                <a:spcPts val="600"/>
              </a:spcAft>
              <a:buFont typeface="Arial" panose="020B0604020202020204" pitchFamily="34" charset="0"/>
              <a:buChar char="•"/>
            </a:pPr>
            <a:endParaRPr lang="en-US" sz="1400" b="0" i="0" u="none" strike="noStrike" cap="none" dirty="0">
              <a:sym typeface="EB Garamond"/>
            </a:endParaRPr>
          </a:p>
          <a:p>
            <a:pPr marL="0" marR="0" lvl="0" indent="-228600">
              <a:lnSpc>
                <a:spcPct val="90000"/>
              </a:lnSpc>
              <a:spcBef>
                <a:spcPts val="0"/>
              </a:spcBef>
              <a:spcAft>
                <a:spcPts val="600"/>
              </a:spcAft>
              <a:buFont typeface="Arial" panose="020B0604020202020204" pitchFamily="34" charset="0"/>
              <a:buChar char="•"/>
            </a:pPr>
            <a:endParaRPr lang="en-US" sz="1400" b="0" i="0" u="none" strike="noStrike" cap="none" dirty="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9"/>
          <p:cNvSpPr txBox="1">
            <a:spLocks noGrp="1"/>
          </p:cNvSpPr>
          <p:nvPr>
            <p:ph type="ctrTitle"/>
          </p:nvPr>
        </p:nvSpPr>
        <p:spPr>
          <a:xfrm>
            <a:off x="350041" y="440141"/>
            <a:ext cx="2401025" cy="2540623"/>
          </a:xfrm>
          <a:prstGeom prst="rect">
            <a:avLst/>
          </a:prstGeom>
        </p:spPr>
        <p:txBody>
          <a:bodyPr spcFirstLastPara="1" vert="horz" lIns="91440" tIns="45720" rIns="91440" bIns="45720" rtlCol="0" anchor="b" anchorCtr="0">
            <a:normAutofit/>
          </a:bodyPr>
          <a:lstStyle/>
          <a:p>
            <a:pPr algn="l" defTabSz="914400"/>
            <a:r>
              <a:rPr lang="en-US" sz="3200" dirty="0">
                <a:sym typeface="EB Garamond"/>
              </a:rPr>
              <a:t>Alternative</a:t>
            </a:r>
            <a:r>
              <a:rPr lang="en-US" sz="3200" b="0" i="0" u="none" strike="noStrike" cap="none" dirty="0">
                <a:sym typeface="EB Garamond"/>
              </a:rPr>
              <a:t> Frameworks</a:t>
            </a:r>
            <a:r>
              <a:rPr lang="en-US" sz="3000" b="0" i="0" u="none" strike="noStrike" kern="1200" cap="none" dirty="0">
                <a:latin typeface="+mj-lt"/>
                <a:ea typeface="+mj-ea"/>
                <a:cs typeface="+mj-cs"/>
                <a:sym typeface="EB Garamond"/>
              </a:rPr>
              <a:t>  </a:t>
            </a:r>
            <a:endParaRPr lang="en-US" sz="3000" kern="1200" dirty="0">
              <a:latin typeface="+mj-lt"/>
              <a:ea typeface="+mj-ea"/>
              <a:cs typeface="+mj-cs"/>
            </a:endParaRPr>
          </a:p>
        </p:txBody>
      </p:sp>
      <p:sp>
        <p:nvSpPr>
          <p:cNvPr id="370" name="Google Shape;370;p49"/>
          <p:cNvSpPr/>
          <p:nvPr/>
        </p:nvSpPr>
        <p:spPr>
          <a:xfrm>
            <a:off x="3598458" y="900996"/>
            <a:ext cx="4916510" cy="4159535"/>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pPr>
            <a:r>
              <a:rPr lang="en-US" sz="2000" b="0" i="0" u="none" strike="noStrike" cap="none" dirty="0">
                <a:sym typeface="Arial"/>
              </a:rPr>
              <a:t>“</a:t>
            </a:r>
            <a:r>
              <a:rPr lang="en-US" sz="2000" b="1" i="0" u="none" strike="noStrike" cap="none" dirty="0">
                <a:sym typeface="Arial"/>
              </a:rPr>
              <a:t>I had a vision that totally changed my relationship with my family for the better. </a:t>
            </a:r>
            <a:r>
              <a:rPr lang="en-US" sz="2000" b="0" i="0" u="none" strike="noStrike" cap="none" dirty="0">
                <a:sym typeface="Arial"/>
              </a:rPr>
              <a:t>It was a projection of my grandfather, telling me: ‘You know, your family loves you.’ Either it was the ghost of my grandfather, or just a mental projection, through schizophrenia. Ever since then, I’ve been closer to my parents and my family. That’s why I think maybe it’s just how </a:t>
            </a:r>
            <a:r>
              <a:rPr lang="en-US" sz="2000" b="1" i="0" u="none" strike="noStrike" cap="none" dirty="0">
                <a:sym typeface="Arial"/>
              </a:rPr>
              <a:t>my unconsciousness speaks to me, through schizophrenia</a:t>
            </a:r>
            <a:r>
              <a:rPr lang="en-US" sz="2000" b="0" i="0" u="none" strike="noStrike" cap="none" dirty="0">
                <a:sym typeface="Arial"/>
              </a:rPr>
              <a:t>.”</a:t>
            </a:r>
            <a:endParaRPr lang="en-US" sz="2000" dirty="0"/>
          </a:p>
          <a:p>
            <a:pPr marL="0" marR="0" lvl="0" indent="-228600">
              <a:lnSpc>
                <a:spcPct val="90000"/>
              </a:lnSpc>
              <a:spcBef>
                <a:spcPts val="0"/>
              </a:spcBef>
              <a:spcAft>
                <a:spcPts val="600"/>
              </a:spcAft>
              <a:buFont typeface="Arial" panose="020B0604020202020204" pitchFamily="34" charset="0"/>
              <a:buChar char="•"/>
            </a:pPr>
            <a:endParaRPr lang="en-US" sz="1500" b="0" i="0" u="none" strike="noStrike" cap="none" dirty="0">
              <a:sym typeface="Arial"/>
            </a:endParaRPr>
          </a:p>
          <a:p>
            <a:pPr marR="0" lvl="0">
              <a:lnSpc>
                <a:spcPct val="90000"/>
              </a:lnSpc>
              <a:spcBef>
                <a:spcPts val="0"/>
              </a:spcBef>
              <a:spcAft>
                <a:spcPts val="600"/>
              </a:spcAft>
            </a:pPr>
            <a:r>
              <a:rPr lang="en-US" sz="1500" b="0" i="0" u="none" strike="noStrike" cap="none" dirty="0">
                <a:sym typeface="Arial"/>
              </a:rPr>
              <a:t>				 </a:t>
            </a:r>
            <a:endParaRPr lang="en-US" sz="1500" b="0" i="0" u="none" strike="noStrike" cap="none" dirty="0">
              <a:sym typeface="EB Garamond"/>
            </a:endParaRPr>
          </a:p>
          <a:p>
            <a:pPr marL="0" marR="0" lvl="0" indent="-228600">
              <a:lnSpc>
                <a:spcPct val="90000"/>
              </a:lnSpc>
              <a:spcBef>
                <a:spcPts val="0"/>
              </a:spcBef>
              <a:spcAft>
                <a:spcPts val="600"/>
              </a:spcAft>
              <a:buFont typeface="Arial" panose="020B0604020202020204" pitchFamily="34" charset="0"/>
              <a:buChar char="•"/>
            </a:pPr>
            <a:endParaRPr lang="en-US" sz="1500" b="0" i="0" u="none" strike="noStrike" cap="none" dirty="0">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0"/>
          <p:cNvSpPr txBox="1">
            <a:spLocks noGrp="1"/>
          </p:cNvSpPr>
          <p:nvPr>
            <p:ph type="ctrTitle"/>
          </p:nvPr>
        </p:nvSpPr>
        <p:spPr>
          <a:xfrm>
            <a:off x="350041" y="440141"/>
            <a:ext cx="2401025" cy="2540623"/>
          </a:xfrm>
          <a:prstGeom prst="rect">
            <a:avLst/>
          </a:prstGeom>
        </p:spPr>
        <p:txBody>
          <a:bodyPr spcFirstLastPara="1" vert="horz" lIns="91440" tIns="45720" rIns="91440" bIns="45720" rtlCol="0" anchor="b" anchorCtr="0">
            <a:normAutofit/>
          </a:bodyPr>
          <a:lstStyle/>
          <a:p>
            <a:pPr marL="0" marR="0" lvl="0" indent="0" algn="l" defTabSz="914400">
              <a:spcAft>
                <a:spcPts val="0"/>
              </a:spcAft>
            </a:pPr>
            <a:r>
              <a:rPr lang="en-US" sz="3200" b="0" i="0" u="none" strike="noStrike" cap="none" dirty="0">
                <a:sym typeface="EB Garamond"/>
              </a:rPr>
              <a:t>Negotiating New Relationships</a:t>
            </a:r>
            <a:r>
              <a:rPr lang="en-US" sz="3000" b="0" i="0" u="none" strike="noStrike" kern="1200" cap="none" dirty="0">
                <a:latin typeface="+mj-lt"/>
                <a:ea typeface="+mj-ea"/>
                <a:cs typeface="+mj-cs"/>
                <a:sym typeface="EB Garamond"/>
              </a:rPr>
              <a:t>  </a:t>
            </a:r>
            <a:endParaRPr lang="en-US" sz="3000" kern="1200" dirty="0">
              <a:latin typeface="+mj-lt"/>
              <a:ea typeface="+mj-ea"/>
              <a:cs typeface="+mj-cs"/>
            </a:endParaRPr>
          </a:p>
        </p:txBody>
      </p:sp>
      <p:sp>
        <p:nvSpPr>
          <p:cNvPr id="377" name="Google Shape;377;p50"/>
          <p:cNvSpPr/>
          <p:nvPr/>
        </p:nvSpPr>
        <p:spPr>
          <a:xfrm>
            <a:off x="3257653" y="298396"/>
            <a:ext cx="5536306" cy="4546708"/>
          </a:xfrm>
          <a:prstGeom prst="rect">
            <a:avLst/>
          </a:prstGeom>
        </p:spPr>
        <p:txBody>
          <a:bodyPr spcFirstLastPara="1" vert="horz" lIns="91440" tIns="45720" rIns="91440" bIns="45720" rtlCol="0" anchor="ctr" anchorCtr="0">
            <a:normAutofit fontScale="92500" lnSpcReduction="10000"/>
          </a:bodyPr>
          <a:lstStyle/>
          <a:p>
            <a:pPr marR="0" lvl="0">
              <a:lnSpc>
                <a:spcPct val="90000"/>
              </a:lnSpc>
              <a:spcBef>
                <a:spcPts val="0"/>
              </a:spcBef>
              <a:spcAft>
                <a:spcPts val="600"/>
              </a:spcAft>
            </a:pPr>
            <a:endParaRPr lang="en-US" sz="2000" b="0" i="0" u="none" strike="noStrike" cap="none" dirty="0">
              <a:sym typeface="EB Garamond"/>
            </a:endParaRPr>
          </a:p>
          <a:p>
            <a:pPr lvl="0">
              <a:lnSpc>
                <a:spcPct val="90000"/>
              </a:lnSpc>
              <a:spcAft>
                <a:spcPts val="600"/>
              </a:spcAft>
            </a:pPr>
            <a:r>
              <a:rPr lang="en-US" sz="2000" b="0" i="0" u="none" strike="noStrike" cap="none" dirty="0">
                <a:sym typeface="Arial"/>
              </a:rPr>
              <a:t>“</a:t>
            </a:r>
            <a:r>
              <a:rPr lang="en-US" sz="2000" b="1" dirty="0">
                <a:sym typeface="Arial"/>
              </a:rPr>
              <a:t>I</a:t>
            </a:r>
            <a:r>
              <a:rPr lang="en-US" sz="2000" b="1" i="0" u="none" strike="noStrike" cap="none" dirty="0">
                <a:sym typeface="Arial"/>
              </a:rPr>
              <a:t>t’s been helpful in understanding why I feel things that I feel</a:t>
            </a:r>
            <a:r>
              <a:rPr lang="en-US" sz="2000" b="0" i="0" u="none" strike="noStrike" cap="none" dirty="0">
                <a:sym typeface="Arial"/>
              </a:rPr>
              <a:t>, when I see them and hear them. Why I’m having these particular visions and hearing these particular things. I never really thought about </a:t>
            </a:r>
            <a:r>
              <a:rPr lang="en-US" sz="2000" b="1" i="0" u="none" strike="noStrike" cap="none" dirty="0">
                <a:sym typeface="Arial"/>
              </a:rPr>
              <a:t>how it might tie back to the past</a:t>
            </a:r>
            <a:r>
              <a:rPr lang="en-US" sz="2000" b="0" i="0" u="none" strike="noStrike" cap="none" dirty="0">
                <a:sym typeface="Arial"/>
              </a:rPr>
              <a:t>. </a:t>
            </a:r>
            <a:r>
              <a:rPr lang="en-US" sz="2000" dirty="0"/>
              <a:t>Traumatic stuff from childhood. It’s </a:t>
            </a:r>
            <a:r>
              <a:rPr lang="en-US" sz="2000" b="0" i="0" u="none" strike="noStrike" cap="none" dirty="0">
                <a:sym typeface="Arial"/>
              </a:rPr>
              <a:t>nice to begin to think it through, you know, and see how this stuff is growing, changing</a:t>
            </a:r>
            <a:r>
              <a:rPr lang="en-US" sz="2000" dirty="0"/>
              <a:t>.”</a:t>
            </a:r>
            <a:endParaRPr lang="en-US" sz="2000" b="0" i="0" u="none" strike="noStrike" cap="none" dirty="0">
              <a:sym typeface="Arial"/>
            </a:endParaRPr>
          </a:p>
          <a:p>
            <a:pPr marL="0" marR="0" lvl="0" indent="-228600">
              <a:lnSpc>
                <a:spcPct val="90000"/>
              </a:lnSpc>
              <a:spcBef>
                <a:spcPts val="0"/>
              </a:spcBef>
              <a:spcAft>
                <a:spcPts val="600"/>
              </a:spcAft>
              <a:buFont typeface="Arial" panose="020B0604020202020204" pitchFamily="34" charset="0"/>
              <a:buChar char="•"/>
            </a:pPr>
            <a:endParaRPr lang="en-US" sz="2000" dirty="0"/>
          </a:p>
          <a:p>
            <a:pPr lvl="0">
              <a:lnSpc>
                <a:spcPct val="90000"/>
              </a:lnSpc>
              <a:spcBef>
                <a:spcPts val="0"/>
              </a:spcBef>
              <a:spcAft>
                <a:spcPts val="600"/>
              </a:spcAft>
            </a:pPr>
            <a:r>
              <a:rPr lang="en-US" sz="2000" b="1" dirty="0"/>
              <a:t>“I don’t really feel too many negative emotions towards them [the voices] anymore</a:t>
            </a:r>
            <a:r>
              <a:rPr lang="en-US" sz="2000" dirty="0"/>
              <a:t>…I’m a little less terrified of life, a little less depressed...now I understand the voices as my brain trying to make me feel better. </a:t>
            </a:r>
            <a:r>
              <a:rPr lang="en-US" sz="2000" b="1" dirty="0"/>
              <a:t>It’s been nice to experience them in different ways, you know? And learn and look at them differently</a:t>
            </a:r>
            <a:r>
              <a:rPr lang="en-US" sz="2000" dirty="0"/>
              <a:t>.”</a:t>
            </a:r>
            <a:endParaRPr lang="en-US" sz="2000" b="0" i="0" u="none" strike="noStrike" cap="none" dirty="0">
              <a:sym typeface="EB Garamond"/>
            </a:endParaRPr>
          </a:p>
          <a:p>
            <a:pPr marL="0" marR="0" lvl="0" indent="-228600">
              <a:lnSpc>
                <a:spcPct val="90000"/>
              </a:lnSpc>
              <a:spcBef>
                <a:spcPts val="0"/>
              </a:spcBef>
              <a:spcAft>
                <a:spcPts val="600"/>
              </a:spcAft>
              <a:buFont typeface="Arial" panose="020B0604020202020204" pitchFamily="34" charset="0"/>
              <a:buChar char="•"/>
            </a:pPr>
            <a:endParaRPr lang="en-US" sz="1200" b="0" i="0" u="none" strike="noStrike" cap="none" dirty="0">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a:spLocks noGrp="1"/>
          </p:cNvSpPr>
          <p:nvPr>
            <p:ph type="ctrTitle"/>
          </p:nvPr>
        </p:nvSpPr>
        <p:spPr>
          <a:xfrm>
            <a:off x="73892" y="273886"/>
            <a:ext cx="2401025" cy="2540623"/>
          </a:xfrm>
          <a:prstGeom prst="rect">
            <a:avLst/>
          </a:prstGeom>
        </p:spPr>
        <p:txBody>
          <a:bodyPr spcFirstLastPara="1" vert="horz" lIns="91440" tIns="45720" rIns="91440" bIns="45720" rtlCol="0" anchor="b" anchorCtr="0">
            <a:normAutofit/>
          </a:bodyPr>
          <a:lstStyle/>
          <a:p>
            <a:pPr marL="0" marR="0" lvl="0" indent="0" algn="r" defTabSz="914400">
              <a:spcAft>
                <a:spcPts val="0"/>
              </a:spcAft>
            </a:pPr>
            <a:r>
              <a:rPr lang="en-US" sz="3200" b="0" i="0" u="none" strike="noStrike" cap="none" dirty="0">
                <a:sym typeface="EB Garamond"/>
              </a:rPr>
              <a:t>Reframing</a:t>
            </a:r>
            <a:r>
              <a:rPr lang="en-US" sz="3000" b="0" i="0" u="none" strike="noStrike" kern="1200" cap="none" dirty="0">
                <a:latin typeface="+mj-lt"/>
                <a:ea typeface="+mj-ea"/>
                <a:cs typeface="+mj-cs"/>
                <a:sym typeface="EB Garamond"/>
              </a:rPr>
              <a:t>  </a:t>
            </a:r>
            <a:endParaRPr lang="en-US" sz="3000" kern="1200" dirty="0">
              <a:latin typeface="+mj-lt"/>
              <a:ea typeface="+mj-ea"/>
              <a:cs typeface="+mj-cs"/>
            </a:endParaRPr>
          </a:p>
        </p:txBody>
      </p:sp>
      <p:sp>
        <p:nvSpPr>
          <p:cNvPr id="384" name="Google Shape;384;p51"/>
          <p:cNvSpPr/>
          <p:nvPr/>
        </p:nvSpPr>
        <p:spPr>
          <a:xfrm>
            <a:off x="3103417" y="487110"/>
            <a:ext cx="5966691" cy="4159535"/>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pPr>
            <a:r>
              <a:rPr lang="en-US" sz="2000" b="0" i="0" u="none" strike="noStrike" cap="none" dirty="0">
                <a:sym typeface="Arial"/>
              </a:rPr>
              <a:t>“Maybe the way we have gone about it isn’t necessarily the most correct way</a:t>
            </a:r>
            <a:r>
              <a:rPr lang="en-US" sz="2000" b="1" i="0" u="none" strike="noStrike" cap="none" dirty="0">
                <a:sym typeface="Arial"/>
              </a:rPr>
              <a:t>. Because we see it purely as an illness, just like getting a staph infection. You got to treat it</a:t>
            </a:r>
            <a:r>
              <a:rPr lang="en-US" sz="2000" b="0" i="0" u="none" strike="noStrike" cap="none" dirty="0">
                <a:sym typeface="Arial"/>
              </a:rPr>
              <a:t>. But it’s not like a staph infection. Even though these things, a lot of them have roots in trauma, one thing about trauma is that it changes who you are, forever. And, you know, </a:t>
            </a:r>
            <a:r>
              <a:rPr lang="en-US" sz="2000" b="0" u="none" strike="noStrike" cap="none" dirty="0">
                <a:sym typeface="Arial"/>
              </a:rPr>
              <a:t>this</a:t>
            </a:r>
            <a:r>
              <a:rPr lang="en-US" sz="2000" b="0" i="0" u="none" strike="noStrike" cap="none" dirty="0">
                <a:sym typeface="Arial"/>
              </a:rPr>
              <a:t> is who you are. It changes who you become and it’s a part of you. Forever. You can’t just cure it…</a:t>
            </a:r>
            <a:r>
              <a:rPr lang="en-US" sz="2000" b="1" i="0" u="none" strike="noStrike" cap="none" dirty="0">
                <a:sym typeface="Arial"/>
              </a:rPr>
              <a:t>It’s not that something’s wrong with me, it’s that something happened to me. </a:t>
            </a:r>
            <a:r>
              <a:rPr lang="en-US" sz="2000" i="0" u="none" strike="noStrike" cap="none" dirty="0">
                <a:sym typeface="Arial"/>
              </a:rPr>
              <a:t>You know, the people that did the wrongdoing, they’re the ones that are wrong, it’s not that something’s wrong with me. That at least helps me a bit on my mental health.”</a:t>
            </a:r>
            <a:r>
              <a:rPr lang="en-US" sz="2000" b="1" i="0" u="none" strike="noStrike" cap="none" dirty="0">
                <a:sym typeface="Arial"/>
              </a:rPr>
              <a:t> </a:t>
            </a:r>
            <a:r>
              <a:rPr lang="en-US" sz="2000" b="0" i="0" u="none" strike="noStrike" cap="none" dirty="0">
                <a:sym typeface="Arial"/>
              </a:rPr>
              <a:t>  </a:t>
            </a:r>
            <a:endParaRPr lang="en-US" sz="2000" dirty="0"/>
          </a:p>
          <a:p>
            <a:pPr marL="0" marR="0" lvl="0" indent="-228600">
              <a:lnSpc>
                <a:spcPct val="90000"/>
              </a:lnSpc>
              <a:spcBef>
                <a:spcPts val="0"/>
              </a:spcBef>
              <a:spcAft>
                <a:spcPts val="600"/>
              </a:spcAft>
              <a:buFont typeface="Arial" panose="020B0604020202020204" pitchFamily="34" charset="0"/>
              <a:buChar char="•"/>
            </a:pPr>
            <a:endParaRPr lang="en-US" sz="1300" b="0" i="0" u="none" strike="noStrike" cap="none" dirty="0">
              <a:sym typeface="EB Garamond"/>
            </a:endParaRPr>
          </a:p>
          <a:p>
            <a:pPr marL="0" marR="0" lvl="0" indent="-228600">
              <a:lnSpc>
                <a:spcPct val="90000"/>
              </a:lnSpc>
              <a:spcBef>
                <a:spcPts val="0"/>
              </a:spcBef>
              <a:spcAft>
                <a:spcPts val="600"/>
              </a:spcAft>
              <a:buFont typeface="Arial" panose="020B0604020202020204" pitchFamily="34" charset="0"/>
              <a:buChar char="•"/>
            </a:pPr>
            <a:endParaRPr lang="en-US" sz="1300" b="0" i="0" u="none" strike="noStrike" cap="none" dirty="0">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2"/>
          <p:cNvSpPr/>
          <p:nvPr/>
        </p:nvSpPr>
        <p:spPr>
          <a:xfrm>
            <a:off x="64655" y="543868"/>
            <a:ext cx="469207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3200" b="0" i="0" u="none" strike="noStrike" cap="none" dirty="0">
                <a:latin typeface="Calibri" panose="020F0502020204030204" pitchFamily="34" charset="0"/>
                <a:ea typeface="EB Garamond"/>
                <a:cs typeface="Calibri" panose="020F0502020204030204" pitchFamily="34" charset="0"/>
                <a:sym typeface="EB Garamond"/>
              </a:rPr>
              <a:t>VVV Stories of Change</a:t>
            </a:r>
            <a:endParaRPr dirty="0"/>
          </a:p>
        </p:txBody>
      </p:sp>
      <p:sp>
        <p:nvSpPr>
          <p:cNvPr id="390" name="Google Shape;390;p52"/>
          <p:cNvSpPr/>
          <p:nvPr/>
        </p:nvSpPr>
        <p:spPr>
          <a:xfrm>
            <a:off x="203200" y="1299024"/>
            <a:ext cx="7865627" cy="39395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dirty="0">
                <a:latin typeface="Calibri" panose="020F0502020204030204" pitchFamily="34" charset="0"/>
                <a:ea typeface="EB Garamond"/>
                <a:cs typeface="Calibri" panose="020F0502020204030204" pitchFamily="34" charset="0"/>
                <a:sym typeface="EB Garamond"/>
              </a:rPr>
              <a:t>Life Projects</a:t>
            </a:r>
            <a:endParaRPr sz="2000" dirty="0"/>
          </a:p>
          <a:p>
            <a:pPr marL="0" lvl="0" indent="0" algn="l" rtl="0">
              <a:spcBef>
                <a:spcPts val="0"/>
              </a:spcBef>
              <a:spcAft>
                <a:spcPts val="0"/>
              </a:spcAft>
              <a:buNone/>
            </a:pPr>
            <a:endParaRPr sz="2000" dirty="0"/>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 sz="2000" dirty="0">
                <a:latin typeface="Calibri" panose="020F0502020204030204" pitchFamily="34" charset="0"/>
                <a:ea typeface="EB Garamond"/>
                <a:cs typeface="Calibri" panose="020F0502020204030204" pitchFamily="34" charset="0"/>
                <a:sym typeface="EB Garamond"/>
              </a:rPr>
              <a:t>Self-understanding </a:t>
            </a:r>
            <a:endParaRPr sz="2000" dirty="0">
              <a:latin typeface="Calibri" panose="020F0502020204030204" pitchFamily="34" charset="0"/>
              <a:ea typeface="EB Garamond"/>
              <a:cs typeface="Calibri" panose="020F0502020204030204" pitchFamily="34" charset="0"/>
              <a:sym typeface="EB Garamond"/>
            </a:endParaRPr>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 sz="2000" b="0" i="0" u="none" strike="noStrike" cap="none" dirty="0">
                <a:latin typeface="Calibri" panose="020F0502020204030204" pitchFamily="34" charset="0"/>
                <a:ea typeface="EB Garamond"/>
                <a:cs typeface="Calibri" panose="020F0502020204030204" pitchFamily="34" charset="0"/>
                <a:sym typeface="EB Garamond"/>
              </a:rPr>
              <a:t>Relationships</a:t>
            </a:r>
            <a:endParaRPr sz="2000" dirty="0"/>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 sz="2000" b="0" i="0" u="none" strike="noStrike" cap="none" dirty="0">
                <a:latin typeface="Calibri" panose="020F0502020204030204" pitchFamily="34" charset="0"/>
                <a:ea typeface="EB Garamond"/>
                <a:cs typeface="Calibri" panose="020F0502020204030204" pitchFamily="34" charset="0"/>
                <a:sym typeface="EB Garamond"/>
              </a:rPr>
              <a:t>Education </a:t>
            </a:r>
            <a:endParaRPr sz="2000" dirty="0"/>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 sz="2000" b="0" i="0" u="none" strike="noStrike" cap="none" dirty="0">
                <a:latin typeface="Calibri" panose="020F0502020204030204" pitchFamily="34" charset="0"/>
                <a:ea typeface="EB Garamond"/>
                <a:cs typeface="Calibri" panose="020F0502020204030204" pitchFamily="34" charset="0"/>
                <a:sym typeface="EB Garamond"/>
              </a:rPr>
              <a:t>Employment </a:t>
            </a:r>
            <a:endParaRPr sz="2000" dirty="0"/>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 sz="2000" b="0" i="0" u="none" strike="noStrike" cap="none" dirty="0">
                <a:latin typeface="Calibri" panose="020F0502020204030204" pitchFamily="34" charset="0"/>
                <a:ea typeface="EB Garamond"/>
                <a:cs typeface="Calibri" panose="020F0502020204030204" pitchFamily="34" charset="0"/>
                <a:sym typeface="EB Garamond"/>
              </a:rPr>
              <a:t>Housing  </a:t>
            </a:r>
            <a:endParaRPr sz="2000" dirty="0"/>
          </a:p>
          <a:p>
            <a:pPr marL="0" marR="0" lvl="0" indent="0" algn="l" rtl="0">
              <a:lnSpc>
                <a:spcPct val="100000"/>
              </a:lnSpc>
              <a:spcBef>
                <a:spcPts val="0"/>
              </a:spcBef>
              <a:spcAft>
                <a:spcPts val="0"/>
              </a:spcAft>
              <a:buNone/>
            </a:pP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None/>
            </a:pPr>
            <a:r>
              <a:rPr lang="en" sz="14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endParaRPr dirty="0"/>
          </a:p>
          <a:p>
            <a:pPr marL="0" marR="0" lvl="0" indent="0" algn="l" rtl="0">
              <a:lnSpc>
                <a:spcPct val="100000"/>
              </a:lnSpc>
              <a:spcBef>
                <a:spcPts val="0"/>
              </a:spcBef>
              <a:spcAft>
                <a:spcPts val="0"/>
              </a:spcAft>
              <a:buNone/>
            </a:pPr>
            <a:r>
              <a:rPr lang="en" sz="2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endParaRPr dirty="0"/>
          </a:p>
          <a:p>
            <a:pPr marL="0" marR="0" lvl="0" indent="0" algn="l" rtl="0">
              <a:lnSpc>
                <a:spcPct val="100000"/>
              </a:lnSpc>
              <a:spcBef>
                <a:spcPts val="0"/>
              </a:spcBef>
              <a:spcAft>
                <a:spcPts val="0"/>
              </a:spcAft>
              <a:buNone/>
            </a:pPr>
            <a:endParaRPr sz="2000" b="0" i="0" u="none" strike="noStrike" cap="none" dirty="0">
              <a:solidFill>
                <a:schemeClr val="accent1"/>
              </a:solidFill>
              <a:latin typeface="Calibri" panose="020F0502020204030204" pitchFamily="34" charset="0"/>
              <a:ea typeface="EB Garamond"/>
              <a:cs typeface="Calibri" panose="020F0502020204030204" pitchFamily="34" charset="0"/>
              <a:sym typeface="EB Garamond"/>
            </a:endParaRPr>
          </a:p>
          <a:p>
            <a:pPr marL="0" marR="0" lvl="0" indent="0" algn="l" rtl="0">
              <a:lnSpc>
                <a:spcPct val="100000"/>
              </a:lnSpc>
              <a:spcBef>
                <a:spcPts val="0"/>
              </a:spcBef>
              <a:spcAft>
                <a:spcPts val="0"/>
              </a:spcAft>
              <a:buNone/>
            </a:pPr>
            <a:endParaRPr sz="1400" b="0" i="0" u="none" strike="noStrike" cap="none" dirty="0">
              <a:solidFill>
                <a:srgbClr val="002060"/>
              </a:solidFill>
              <a:latin typeface="Calibri" panose="020F0502020204030204" pitchFamily="34" charset="0"/>
              <a:ea typeface="Arial"/>
              <a:cs typeface="Calibri" panose="020F0502020204030204" pitchFamily="34" charset="0"/>
              <a:sym typeface="Arial"/>
            </a:endParaRPr>
          </a:p>
        </p:txBody>
      </p:sp>
      <p:pic>
        <p:nvPicPr>
          <p:cNvPr id="3" name="Picture 2" descr="Close-up of stacked books">
            <a:extLst>
              <a:ext uri="{FF2B5EF4-FFF2-40B4-BE49-F238E27FC236}">
                <a16:creationId xmlns:a16="http://schemas.microsoft.com/office/drawing/2014/main" id="{DCF06963-E8E3-AC8E-FFEA-75BFFE79440C}"/>
              </a:ext>
            </a:extLst>
          </p:cNvPr>
          <p:cNvPicPr>
            <a:picLocks noChangeAspect="1"/>
          </p:cNvPicPr>
          <p:nvPr/>
        </p:nvPicPr>
        <p:blipFill rotWithShape="1">
          <a:blip r:embed="rId3"/>
          <a:srcRect l="52019" r="1"/>
          <a:stretch/>
        </p:blipFill>
        <p:spPr>
          <a:xfrm>
            <a:off x="4756727" y="0"/>
            <a:ext cx="4387273"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a:spLocks noGrp="1"/>
          </p:cNvSpPr>
          <p:nvPr>
            <p:ph type="ctrTitle"/>
          </p:nvPr>
        </p:nvSpPr>
        <p:spPr>
          <a:xfrm>
            <a:off x="0" y="491982"/>
            <a:ext cx="2401025" cy="2540623"/>
          </a:xfrm>
          <a:prstGeom prst="rect">
            <a:avLst/>
          </a:prstGeom>
        </p:spPr>
        <p:txBody>
          <a:bodyPr spcFirstLastPara="1" vert="horz" lIns="91440" tIns="45720" rIns="91440" bIns="45720" rtlCol="0" anchor="b" anchorCtr="0">
            <a:normAutofit/>
          </a:bodyPr>
          <a:lstStyle/>
          <a:p>
            <a:pPr marL="0" marR="0" lvl="0" indent="0" algn="l" defTabSz="914400">
              <a:spcAft>
                <a:spcPts val="0"/>
              </a:spcAft>
            </a:pPr>
            <a:br>
              <a:rPr lang="en-US" sz="3000" b="0" i="0" u="none" strike="noStrike" kern="1200" cap="none" dirty="0">
                <a:latin typeface="+mj-lt"/>
                <a:ea typeface="+mj-ea"/>
                <a:cs typeface="+mj-cs"/>
                <a:sym typeface="EB Garamond"/>
              </a:rPr>
            </a:br>
            <a:r>
              <a:rPr lang="en-US" sz="3200" b="0" i="0" u="none" strike="noStrike" cap="none" dirty="0">
                <a:sym typeface="EB Garamond"/>
              </a:rPr>
              <a:t>Facilitator Growth - Clinicians</a:t>
            </a:r>
            <a:endParaRPr lang="en-US" sz="3000" kern="1200" dirty="0">
              <a:latin typeface="+mj-lt"/>
              <a:ea typeface="+mj-ea"/>
              <a:cs typeface="+mj-cs"/>
            </a:endParaRPr>
          </a:p>
        </p:txBody>
      </p:sp>
      <p:sp>
        <p:nvSpPr>
          <p:cNvPr id="384" name="Google Shape;384;p51"/>
          <p:cNvSpPr/>
          <p:nvPr/>
        </p:nvSpPr>
        <p:spPr>
          <a:xfrm>
            <a:off x="2170545" y="491982"/>
            <a:ext cx="6733308" cy="4159535"/>
          </a:xfrm>
          <a:prstGeom prst="rect">
            <a:avLst/>
          </a:prstGeom>
        </p:spPr>
        <p:txBody>
          <a:bodyPr spcFirstLastPara="1" vert="horz" lIns="91440" tIns="45720" rIns="91440" bIns="45720" rtlCol="0" anchor="ctr" anchorCtr="0">
            <a:noAutofit/>
          </a:bodyPr>
          <a:lstStyle/>
          <a:p>
            <a:r>
              <a:rPr lang="en-US" sz="2000" dirty="0">
                <a:solidFill>
                  <a:srgbClr val="000000"/>
                </a:solidFill>
                <a:effectLst/>
                <a:ea typeface="Calibri" panose="020F0502020204030204" pitchFamily="34" charset="0"/>
                <a:cs typeface="Calibri" panose="020F0502020204030204" pitchFamily="34" charset="0"/>
              </a:rPr>
              <a:t>“This is a more process-oriented group. For me, it’s a </a:t>
            </a:r>
            <a:r>
              <a:rPr lang="en-US" sz="2000" b="1" dirty="0">
                <a:solidFill>
                  <a:srgbClr val="000000"/>
                </a:solidFill>
                <a:effectLst/>
                <a:ea typeface="Calibri" panose="020F0502020204030204" pitchFamily="34" charset="0"/>
                <a:cs typeface="Calibri" panose="020F0502020204030204" pitchFamily="34" charset="0"/>
              </a:rPr>
              <a:t>breath of fresh air</a:t>
            </a:r>
            <a:r>
              <a:rPr lang="en-US" sz="2000" dirty="0">
                <a:solidFill>
                  <a:srgbClr val="000000"/>
                </a:solidFill>
                <a:effectLst/>
                <a:ea typeface="Calibri" panose="020F0502020204030204" pitchFamily="34" charset="0"/>
                <a:cs typeface="Calibri" panose="020F0502020204030204" pitchFamily="34" charset="0"/>
              </a:rPr>
              <a:t>. In psychoeducation, I do most of the work and the talking. </a:t>
            </a:r>
            <a:r>
              <a:rPr lang="en-US" sz="2000" b="1" dirty="0">
                <a:solidFill>
                  <a:srgbClr val="000000"/>
                </a:solidFill>
                <a:effectLst/>
                <a:ea typeface="Calibri" panose="020F0502020204030204" pitchFamily="34" charset="0"/>
                <a:cs typeface="Calibri" panose="020F0502020204030204" pitchFamily="34" charset="0"/>
              </a:rPr>
              <a:t>It’s good to step back and let people talk about their experiences </a:t>
            </a:r>
            <a:r>
              <a:rPr lang="en-US" sz="2000" dirty="0">
                <a:solidFill>
                  <a:srgbClr val="000000"/>
                </a:solidFill>
                <a:effectLst/>
                <a:ea typeface="Calibri" panose="020F0502020204030204" pitchFamily="34" charset="0"/>
                <a:cs typeface="Calibri" panose="020F0502020204030204" pitchFamily="34" charset="0"/>
              </a:rPr>
              <a:t>and not jump to challenge, to explain, or to change [them].”</a:t>
            </a:r>
          </a:p>
          <a:p>
            <a:r>
              <a:rPr lang="en-US" sz="2000" dirty="0">
                <a:effectLst/>
              </a:rPr>
              <a:t>			</a:t>
            </a:r>
            <a:endParaRPr lang="en-US" sz="2000" dirty="0">
              <a:solidFill>
                <a:srgbClr val="000000"/>
              </a:solidFill>
              <a:ea typeface="Times New Roman" panose="02020603050405020304" pitchFamily="18" charset="0"/>
            </a:endParaRPr>
          </a:p>
          <a:p>
            <a:r>
              <a:rPr lang="en-US" sz="2000" dirty="0">
                <a:solidFill>
                  <a:srgbClr val="000000"/>
                </a:solidFill>
                <a:effectLst/>
                <a:ea typeface="Times New Roman" panose="02020603050405020304" pitchFamily="18" charset="0"/>
              </a:rPr>
              <a:t>“The longer I do my job, the more I learn that </a:t>
            </a:r>
            <a:r>
              <a:rPr lang="en-US" sz="2000" b="1" dirty="0">
                <a:solidFill>
                  <a:srgbClr val="000000"/>
                </a:solidFill>
                <a:effectLst/>
                <a:ea typeface="Times New Roman" panose="02020603050405020304" pitchFamily="18" charset="0"/>
              </a:rPr>
              <a:t>diagnoses are theories</a:t>
            </a:r>
            <a:r>
              <a:rPr lang="en-US" sz="2000" dirty="0">
                <a:solidFill>
                  <a:srgbClr val="000000"/>
                </a:solidFill>
                <a:effectLst/>
                <a:ea typeface="Times New Roman" panose="02020603050405020304" pitchFamily="18" charset="0"/>
              </a:rPr>
              <a:t>, and our knowledge </a:t>
            </a:r>
            <a:r>
              <a:rPr lang="en-US" sz="2000" dirty="0">
                <a:solidFill>
                  <a:srgbClr val="000000"/>
                </a:solidFill>
                <a:effectLst/>
                <a:ea typeface="Calibri" panose="020F0502020204030204" pitchFamily="34" charset="0"/>
                <a:cs typeface="Calibri" panose="020F0502020204030204" pitchFamily="34" charset="0"/>
              </a:rPr>
              <a:t>is not finished or complete.”           </a:t>
            </a:r>
          </a:p>
          <a:p>
            <a:endParaRPr lang="en-US" sz="2000" dirty="0">
              <a:solidFill>
                <a:srgbClr val="000000"/>
              </a:solidFill>
              <a:ea typeface="Calibri" panose="020F0502020204030204" pitchFamily="34" charset="0"/>
              <a:cs typeface="Calibri" panose="020F0502020204030204" pitchFamily="34" charset="0"/>
            </a:endParaRPr>
          </a:p>
          <a:p>
            <a:r>
              <a:rPr lang="en-US" sz="2000" dirty="0">
                <a:solidFill>
                  <a:srgbClr val="000000"/>
                </a:solidFill>
                <a:effectLst/>
                <a:ea typeface="Calibri" panose="020F0502020204030204" pitchFamily="34" charset="0"/>
                <a:cs typeface="Calibri" panose="020F0502020204030204" pitchFamily="34" charset="0"/>
              </a:rPr>
              <a:t>“As a clinician, I use [psychiatric] language to describe client experiences . . . But in my culture and within my family, we are all driven by something, a presence in our mind and spirit that moves us. </a:t>
            </a:r>
            <a:r>
              <a:rPr lang="en-US" sz="2000" b="1" dirty="0">
                <a:solidFill>
                  <a:srgbClr val="000000"/>
                </a:solidFill>
                <a:effectLst/>
                <a:ea typeface="Calibri" panose="020F0502020204030204" pitchFamily="34" charset="0"/>
                <a:cs typeface="Calibri" panose="020F0502020204030204" pitchFamily="34" charset="0"/>
              </a:rPr>
              <a:t>Spirits or ancestors are guiding me. I try to honor them</a:t>
            </a:r>
            <a:r>
              <a:rPr lang="en-US" sz="2000" dirty="0">
                <a:solidFill>
                  <a:srgbClr val="000000"/>
                </a:solidFill>
                <a:effectLst/>
                <a:ea typeface="Calibri" panose="020F0502020204030204" pitchFamily="34" charset="0"/>
                <a:cs typeface="Calibri" panose="020F0502020204030204" pitchFamily="34" charset="0"/>
              </a:rPr>
              <a:t>.”</a:t>
            </a:r>
            <a:r>
              <a:rPr lang="en-US" sz="2000" dirty="0">
                <a:solidFill>
                  <a:srgbClr val="000000"/>
                </a:solidFill>
                <a:cs typeface="Calibri" panose="020F0502020204030204" pitchFamily="34" charset="0"/>
              </a:rPr>
              <a:t> </a:t>
            </a:r>
            <a:endParaRPr lang="en-US" sz="2000" b="0" i="0" u="none" strike="noStrike" cap="none" dirty="0">
              <a:sym typeface="EB Garamond"/>
            </a:endParaRPr>
          </a:p>
        </p:txBody>
      </p:sp>
    </p:spTree>
    <p:extLst>
      <p:ext uri="{BB962C8B-B14F-4D97-AF65-F5344CB8AC3E}">
        <p14:creationId xmlns:p14="http://schemas.microsoft.com/office/powerpoint/2010/main" val="4009599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a:spLocks noGrp="1"/>
          </p:cNvSpPr>
          <p:nvPr>
            <p:ph type="ctrTitle"/>
          </p:nvPr>
        </p:nvSpPr>
        <p:spPr>
          <a:xfrm>
            <a:off x="0" y="496855"/>
            <a:ext cx="2401025" cy="2540623"/>
          </a:xfrm>
          <a:prstGeom prst="rect">
            <a:avLst/>
          </a:prstGeom>
        </p:spPr>
        <p:txBody>
          <a:bodyPr spcFirstLastPara="1" vert="horz" lIns="91440" tIns="45720" rIns="91440" bIns="45720" rtlCol="0" anchor="b" anchorCtr="0">
            <a:normAutofit/>
          </a:bodyPr>
          <a:lstStyle/>
          <a:p>
            <a:pPr marL="0" marR="0" lvl="0" indent="0" algn="l" defTabSz="914400">
              <a:spcAft>
                <a:spcPts val="0"/>
              </a:spcAft>
            </a:pPr>
            <a:br>
              <a:rPr lang="en-US" sz="3000" b="0" i="0" u="none" strike="noStrike" kern="1200" cap="none" dirty="0">
                <a:latin typeface="+mj-lt"/>
                <a:ea typeface="+mj-ea"/>
                <a:cs typeface="+mj-cs"/>
                <a:sym typeface="EB Garamond"/>
              </a:rPr>
            </a:br>
            <a:r>
              <a:rPr lang="en-US" sz="3200" b="0" i="0" u="none" strike="noStrike" cap="none" dirty="0">
                <a:sym typeface="EB Garamond"/>
              </a:rPr>
              <a:t>Facilitator Growth</a:t>
            </a:r>
            <a:r>
              <a:rPr lang="en-US" sz="3000" b="0" i="0" u="none" strike="noStrike" kern="1200" cap="none" dirty="0">
                <a:latin typeface="+mj-lt"/>
                <a:ea typeface="+mj-ea"/>
                <a:cs typeface="+mj-cs"/>
                <a:sym typeface="EB Garamond"/>
              </a:rPr>
              <a:t>  </a:t>
            </a:r>
            <a:endParaRPr lang="en-US" sz="3000" kern="1200" dirty="0">
              <a:latin typeface="+mj-lt"/>
              <a:ea typeface="+mj-ea"/>
              <a:cs typeface="+mj-cs"/>
            </a:endParaRPr>
          </a:p>
        </p:txBody>
      </p:sp>
      <p:sp>
        <p:nvSpPr>
          <p:cNvPr id="384" name="Google Shape;384;p51"/>
          <p:cNvSpPr/>
          <p:nvPr/>
        </p:nvSpPr>
        <p:spPr>
          <a:xfrm>
            <a:off x="2179782" y="487110"/>
            <a:ext cx="6964218" cy="4159535"/>
          </a:xfrm>
          <a:prstGeom prst="rect">
            <a:avLst/>
          </a:prstGeom>
        </p:spPr>
        <p:txBody>
          <a:bodyPr spcFirstLastPara="1" vert="horz" lIns="91440" tIns="45720" rIns="91440" bIns="45720" rtlCol="0" anchor="ctr" anchorCtr="0">
            <a:no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“I</a:t>
            </a:r>
            <a:r>
              <a:rPr lang="en-US" sz="2000" dirty="0">
                <a:effectLst/>
                <a:latin typeface="Calibri" panose="020F0502020204030204" pitchFamily="34" charset="0"/>
                <a:ea typeface="Calibri" panose="020F0502020204030204" pitchFamily="34" charset="0"/>
                <a:cs typeface="Calibri" panose="020F0502020204030204" pitchFamily="34" charset="0"/>
              </a:rPr>
              <a:t>t’s an approach that puts people on the same level, as peers. I’ve always had to assess for risk and educate and look at issue as symptoms. Just looking at these experiences as just life experiences that don’t have to go away, </a:t>
            </a:r>
            <a:r>
              <a:rPr lang="en-US" sz="2000" b="1" dirty="0">
                <a:effectLst/>
                <a:latin typeface="Calibri" panose="020F0502020204030204" pitchFamily="34" charset="0"/>
                <a:ea typeface="Calibri" panose="020F0502020204030204" pitchFamily="34" charset="0"/>
                <a:cs typeface="Calibri" panose="020F0502020204030204" pitchFamily="34" charset="0"/>
              </a:rPr>
              <a:t>just living the best life you can with the voices</a:t>
            </a:r>
            <a:r>
              <a:rPr lang="en-US" sz="2000" dirty="0">
                <a:effectLst/>
                <a:latin typeface="Calibri" panose="020F0502020204030204" pitchFamily="34" charset="0"/>
                <a:ea typeface="Calibri" panose="020F0502020204030204" pitchFamily="34" charset="0"/>
                <a:cs typeface="Calibri" panose="020F0502020204030204" pitchFamily="34" charset="0"/>
              </a:rPr>
              <a:t>. I can also share and talk as another human being. </a:t>
            </a:r>
            <a:r>
              <a:rPr lang="en-US" sz="2000" b="1" dirty="0">
                <a:effectLst/>
                <a:latin typeface="Calibri" panose="020F0502020204030204" pitchFamily="34" charset="0"/>
                <a:ea typeface="Calibri" panose="020F0502020204030204" pitchFamily="34" charset="0"/>
                <a:cs typeface="Calibri" panose="020F0502020204030204" pitchFamily="34" charset="0"/>
              </a:rPr>
              <a:t>It is very comfortable. I feel like I’m being myself</a:t>
            </a:r>
            <a:r>
              <a:rPr lang="en-US" sz="2000" dirty="0">
                <a:effectLst/>
                <a:latin typeface="Calibri" panose="020F0502020204030204" pitchFamily="34" charset="0"/>
                <a:ea typeface="Calibri" panose="020F0502020204030204" pitchFamily="34" charset="0"/>
                <a:cs typeface="Calibri" panose="020F0502020204030204" pitchFamily="34" charset="0"/>
              </a:rPr>
              <a:t>, more authentic a little bit more, and </a:t>
            </a:r>
            <a:r>
              <a:rPr lang="en-US" sz="2000" b="1" dirty="0">
                <a:effectLst/>
                <a:latin typeface="Calibri" panose="020F0502020204030204" pitchFamily="34" charset="0"/>
                <a:ea typeface="Calibri" panose="020F0502020204030204" pitchFamily="34" charset="0"/>
                <a:cs typeface="Calibri" panose="020F0502020204030204" pitchFamily="34" charset="0"/>
              </a:rPr>
              <a:t>I don’t need to have all the answers</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 Clinician</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“It helps me not judge others. I used to think people should just take their meds, but now I see that experience </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a:effectLst/>
                <a:latin typeface="Calibri" panose="020F0502020204030204" pitchFamily="34" charset="0"/>
                <a:ea typeface="Calibri" panose="020F0502020204030204" pitchFamily="34" charset="0"/>
                <a:cs typeface="Calibri" panose="020F0502020204030204" pitchFamily="34" charset="0"/>
              </a:rPr>
              <a:t>that right to live in an alternative state </a:t>
            </a:r>
            <a:r>
              <a:rPr lang="en-US" sz="2000" dirty="0">
                <a:effectLst/>
                <a:latin typeface="Calibri" panose="020F0502020204030204" pitchFamily="34" charset="0"/>
                <a:ea typeface="Calibri" panose="020F0502020204030204" pitchFamily="34" charset="0"/>
                <a:cs typeface="Calibri" panose="020F0502020204030204" pitchFamily="34" charset="0"/>
              </a:rPr>
              <a:t>– and I want to ask, </a:t>
            </a:r>
            <a:r>
              <a:rPr lang="en-US" sz="2000" b="1" dirty="0">
                <a:latin typeface="Calibri" panose="020F0502020204030204" pitchFamily="34" charset="0"/>
                <a:ea typeface="Calibri" panose="020F0502020204030204" pitchFamily="34" charset="0"/>
                <a:cs typeface="Calibri" panose="020F0502020204030204" pitchFamily="34" charset="0"/>
              </a:rPr>
              <a:t>‘H</a:t>
            </a:r>
            <a:r>
              <a:rPr lang="en-US" sz="2000" b="1" dirty="0">
                <a:effectLst/>
                <a:latin typeface="Calibri" panose="020F0502020204030204" pitchFamily="34" charset="0"/>
                <a:ea typeface="Calibri" panose="020F0502020204030204" pitchFamily="34" charset="0"/>
                <a:cs typeface="Calibri" panose="020F0502020204030204" pitchFamily="34" charset="0"/>
              </a:rPr>
              <a:t>ow can I help you live more successfully in the way that you want?’”</a:t>
            </a:r>
            <a:r>
              <a:rPr lang="en-US" sz="2000" b="1" dirty="0">
                <a:effectLst/>
              </a:rPr>
              <a:t> </a:t>
            </a:r>
            <a:r>
              <a:rPr lang="en-US" sz="2000" b="0" i="0" u="none" strike="noStrike" cap="none" dirty="0">
                <a:sym typeface="Arial"/>
              </a:rPr>
              <a:t>- </a:t>
            </a:r>
            <a:r>
              <a:rPr lang="en-US" sz="2000" dirty="0">
                <a:sym typeface="Arial"/>
              </a:rPr>
              <a:t>Peer</a:t>
            </a:r>
            <a:endParaRPr lang="en-US" sz="2000" b="0" i="0" u="none" strike="noStrike" cap="none" dirty="0">
              <a:sym typeface="Arial"/>
            </a:endParaRPr>
          </a:p>
        </p:txBody>
      </p:sp>
    </p:spTree>
    <p:extLst>
      <p:ext uri="{BB962C8B-B14F-4D97-AF65-F5344CB8AC3E}">
        <p14:creationId xmlns:p14="http://schemas.microsoft.com/office/powerpoint/2010/main" val="3330773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a:spLocks noGrp="1"/>
          </p:cNvSpPr>
          <p:nvPr>
            <p:ph type="ctrTitle"/>
          </p:nvPr>
        </p:nvSpPr>
        <p:spPr>
          <a:xfrm>
            <a:off x="0" y="496855"/>
            <a:ext cx="2401025" cy="2540623"/>
          </a:xfrm>
          <a:prstGeom prst="rect">
            <a:avLst/>
          </a:prstGeom>
        </p:spPr>
        <p:txBody>
          <a:bodyPr spcFirstLastPara="1" vert="horz" lIns="91440" tIns="45720" rIns="91440" bIns="45720" rtlCol="0" anchor="b" anchorCtr="0">
            <a:normAutofit/>
          </a:bodyPr>
          <a:lstStyle/>
          <a:p>
            <a:pPr marL="0" marR="0" lvl="0" indent="0" algn="l" defTabSz="914400">
              <a:spcAft>
                <a:spcPts val="0"/>
              </a:spcAft>
            </a:pPr>
            <a:br>
              <a:rPr lang="en-US" sz="3000" b="0" i="0" u="none" strike="noStrike" kern="1200" cap="none" dirty="0">
                <a:latin typeface="+mj-lt"/>
                <a:ea typeface="+mj-ea"/>
                <a:cs typeface="+mj-cs"/>
                <a:sym typeface="EB Garamond"/>
              </a:rPr>
            </a:br>
            <a:r>
              <a:rPr lang="en-US" sz="3200" b="0" i="0" u="none" strike="noStrike" cap="none" dirty="0">
                <a:sym typeface="EB Garamond"/>
              </a:rPr>
              <a:t>Facilitator Growth</a:t>
            </a:r>
            <a:r>
              <a:rPr lang="en-US" sz="3000" b="0" i="0" u="none" strike="noStrike" kern="1200" cap="none" dirty="0">
                <a:latin typeface="+mj-lt"/>
                <a:ea typeface="+mj-ea"/>
                <a:cs typeface="+mj-cs"/>
                <a:sym typeface="EB Garamond"/>
              </a:rPr>
              <a:t>  </a:t>
            </a:r>
            <a:endParaRPr lang="en-US" sz="3000" kern="1200" dirty="0">
              <a:latin typeface="+mj-lt"/>
              <a:ea typeface="+mj-ea"/>
              <a:cs typeface="+mj-cs"/>
            </a:endParaRPr>
          </a:p>
        </p:txBody>
      </p:sp>
      <p:sp>
        <p:nvSpPr>
          <p:cNvPr id="384" name="Google Shape;384;p51"/>
          <p:cNvSpPr/>
          <p:nvPr/>
        </p:nvSpPr>
        <p:spPr>
          <a:xfrm>
            <a:off x="2169508" y="487110"/>
            <a:ext cx="6964218" cy="4159535"/>
          </a:xfrm>
          <a:prstGeom prst="rect">
            <a:avLst/>
          </a:prstGeom>
        </p:spPr>
        <p:txBody>
          <a:bodyPr spcFirstLastPara="1" vert="horz" lIns="91440" tIns="45720" rIns="91440" bIns="45720" rtlCol="0" anchor="ctr" anchorCtr="0">
            <a:noAutofit/>
          </a:bodyPr>
          <a:lstStyle/>
          <a:p>
            <a:r>
              <a:rPr lang="en-US" sz="2000" dirty="0">
                <a:solidFill>
                  <a:srgbClr val="000000"/>
                </a:solidFill>
                <a:effectLst/>
              </a:rPr>
              <a:t>I really wish this training were mandatory for employees who interact with veterans at the VA. I have too many colleagues who seem afraid of veteran voice hearers or other so-called "psychotic" veterans.  I have always lived with this very deep-seated fear that I could one day become "schizophrenic" since it is in my immediate family and I have had some early childhood experiences hearing voices. My understanding of schizophrenia was that it was completely disabling, that you could not lead a fulfilling life, that you either were terrorized by your voices or were sedated on anti-psychotics. After meeting the voice-hearers and hearing their stories, I feel so differently about it now, less afraid of what my own unusual experiences "mean," far more skeptical of the diagnosis, and more reassured that if I ever begin to hear voices, I do not have to be so afraid for my future.</a:t>
            </a:r>
          </a:p>
          <a:p>
            <a:r>
              <a:rPr lang="en-US" sz="2000" dirty="0">
                <a:solidFill>
                  <a:srgbClr val="000000"/>
                </a:solidFill>
                <a:sym typeface="Arial"/>
              </a:rPr>
              <a:t>					- VA staff</a:t>
            </a:r>
            <a:endParaRPr lang="en-US" sz="2000" b="0" i="0" u="none" strike="noStrike" cap="none" dirty="0">
              <a:sym typeface="Arial"/>
            </a:endParaRPr>
          </a:p>
        </p:txBody>
      </p:sp>
    </p:spTree>
    <p:extLst>
      <p:ext uri="{BB962C8B-B14F-4D97-AF65-F5344CB8AC3E}">
        <p14:creationId xmlns:p14="http://schemas.microsoft.com/office/powerpoint/2010/main" val="4001650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256cddf4bb_0_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Summary Experiences </a:t>
            </a:r>
            <a:endParaRPr dirty="0"/>
          </a:p>
        </p:txBody>
      </p:sp>
      <p:sp>
        <p:nvSpPr>
          <p:cNvPr id="396" name="Google Shape;396;g1256cddf4bb_0_10"/>
          <p:cNvSpPr txBox="1">
            <a:spLocks noGrp="1"/>
          </p:cNvSpPr>
          <p:nvPr>
            <p:ph type="body" idx="1"/>
          </p:nvPr>
        </p:nvSpPr>
        <p:spPr>
          <a:prstGeom prst="rect">
            <a:avLst/>
          </a:prstGeom>
        </p:spPr>
        <p:txBody>
          <a:bodyPr spcFirstLastPara="1" wrap="square" lIns="91425" tIns="91425" rIns="91425" bIns="91425" anchor="t" anchorCtr="0">
            <a:normAutofit/>
          </a:bodyPr>
          <a:lstStyle/>
          <a:p>
            <a:r>
              <a:rPr lang="en" dirty="0"/>
              <a:t>Embraced by Veterans &amp; VA staff</a:t>
            </a:r>
            <a:endParaRPr dirty="0"/>
          </a:p>
          <a:p>
            <a:r>
              <a:rPr lang="en" dirty="0"/>
              <a:t>Encourages Veterans to define their own experiences and seek personal interpretations and holistic coping strategies</a:t>
            </a:r>
          </a:p>
          <a:p>
            <a:r>
              <a:rPr lang="en" dirty="0"/>
              <a:t>Groups can be safe, nonjudgmental spaces, foster meaningful engagement and discussion, reduce shame, distress, &amp; isolation</a:t>
            </a:r>
            <a:endParaRPr dirty="0"/>
          </a:p>
          <a:p>
            <a:r>
              <a:rPr lang="en" dirty="0"/>
              <a:t>Diverse explanatory models are common and offer opportunities:</a:t>
            </a:r>
          </a:p>
          <a:p>
            <a:pPr lvl="1"/>
            <a:r>
              <a:rPr lang="en" dirty="0"/>
              <a:t>to explore what matters for patients </a:t>
            </a:r>
          </a:p>
          <a:p>
            <a:pPr lvl="1"/>
            <a:r>
              <a:rPr lang="en-US" dirty="0"/>
              <a:t>to </a:t>
            </a:r>
            <a:r>
              <a:rPr lang="en" dirty="0"/>
              <a:t>develop helpful and interpersonally coherent narratives </a:t>
            </a:r>
            <a:endParaRPr dirty="0"/>
          </a:p>
          <a:p>
            <a:r>
              <a:rPr lang="en" dirty="0"/>
              <a:t>Valuing voices as “messengers” that embody real-world issues can provide opportunities for self-understanding &amp; growth</a:t>
            </a:r>
            <a:endParaRPr dirty="0"/>
          </a:p>
          <a:p>
            <a:pPr marL="457200" lvl="0" indent="0" algn="l" rtl="0">
              <a:spcBef>
                <a:spcPts val="0"/>
              </a:spcBef>
              <a:spcAft>
                <a:spcPts val="0"/>
              </a:spcAft>
              <a:buNone/>
            </a:pPr>
            <a:r>
              <a:rPr lang="en" dirty="0"/>
              <a:t>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0"/>
        <p:cNvGrpSpPr/>
        <p:nvPr/>
      </p:nvGrpSpPr>
      <p:grpSpPr>
        <a:xfrm>
          <a:off x="0" y="0"/>
          <a:ext cx="0" cy="0"/>
          <a:chOff x="0" y="0"/>
          <a:chExt cx="0" cy="0"/>
        </a:xfrm>
      </p:grpSpPr>
      <p:sp useBgFill="1">
        <p:nvSpPr>
          <p:cNvPr id="408" name="Rectangle 40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Google Shape;401;g121fc251654_0_2"/>
          <p:cNvSpPr txBox="1">
            <a:spLocks noGrp="1"/>
          </p:cNvSpPr>
          <p:nvPr>
            <p:ph type="title"/>
          </p:nvPr>
        </p:nvSpPr>
        <p:spPr>
          <a:xfrm>
            <a:off x="3973321" y="246888"/>
            <a:ext cx="4688333" cy="1337310"/>
          </a:xfrm>
          <a:prstGeom prst="rect">
            <a:avLst/>
          </a:prstGeom>
        </p:spPr>
        <p:txBody>
          <a:bodyPr spcFirstLastPara="1" vert="horz" lIns="91440" tIns="45720" rIns="91440" bIns="45720" rtlCol="0" anchor="b" anchorCtr="0">
            <a:normAutofit/>
          </a:bodyPr>
          <a:lstStyle/>
          <a:p>
            <a:pPr marL="0" lvl="0" indent="0" defTabSz="914400">
              <a:spcBef>
                <a:spcPct val="0"/>
              </a:spcBef>
              <a:spcAft>
                <a:spcPts val="0"/>
              </a:spcAft>
            </a:pPr>
            <a:r>
              <a:rPr lang="en-US" sz="4100"/>
              <a:t>Present &amp; Future Directions</a:t>
            </a:r>
          </a:p>
        </p:txBody>
      </p:sp>
      <p:pic>
        <p:nvPicPr>
          <p:cNvPr id="404" name="Picture 403" descr="Birds flying in formation">
            <a:extLst>
              <a:ext uri="{FF2B5EF4-FFF2-40B4-BE49-F238E27FC236}">
                <a16:creationId xmlns:a16="http://schemas.microsoft.com/office/drawing/2014/main" id="{FCB9ECE6-3C2A-0EAB-AA18-A8F23C69B023}"/>
              </a:ext>
            </a:extLst>
          </p:cNvPr>
          <p:cNvPicPr>
            <a:picLocks noChangeAspect="1"/>
          </p:cNvPicPr>
          <p:nvPr/>
        </p:nvPicPr>
        <p:blipFill rotWithShape="1">
          <a:blip r:embed="rId3"/>
          <a:srcRect l="13048" r="41283" b="1"/>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1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Google Shape;402;g121fc251654_0_2"/>
          <p:cNvSpPr txBox="1">
            <a:spLocks noGrp="1"/>
          </p:cNvSpPr>
          <p:nvPr>
            <p:ph type="body" idx="1"/>
          </p:nvPr>
        </p:nvSpPr>
        <p:spPr>
          <a:xfrm>
            <a:off x="3973321" y="2029968"/>
            <a:ext cx="4688333" cy="2612898"/>
          </a:xfrm>
          <a:prstGeom prst="rect">
            <a:avLst/>
          </a:prstGeom>
        </p:spPr>
        <p:txBody>
          <a:bodyPr spcFirstLastPara="1" vert="horz" lIns="91440" tIns="45720" rIns="91440" bIns="45720" rtlCol="0" anchorCtr="0">
            <a:noAutofit/>
          </a:bodyPr>
          <a:lstStyle/>
          <a:p>
            <a:pPr indent="-228600" defTabSz="914400">
              <a:spcAft>
                <a:spcPts val="600"/>
              </a:spcAft>
              <a:buFont typeface="Arial" panose="020B0604020202020204" pitchFamily="34" charset="0"/>
              <a:buChar char="•"/>
            </a:pPr>
            <a:r>
              <a:rPr lang="en-US" sz="1100" dirty="0"/>
              <a:t>Completed adapted September 2023</a:t>
            </a:r>
          </a:p>
          <a:p>
            <a:pPr indent="-228600" defTabSz="914400">
              <a:spcAft>
                <a:spcPts val="600"/>
              </a:spcAft>
              <a:buFont typeface="Arial" panose="020B0604020202020204" pitchFamily="34" charset="0"/>
              <a:buChar char="•"/>
            </a:pPr>
            <a:r>
              <a:rPr lang="en-US" sz="1100" dirty="0"/>
              <a:t>Increase role of experts-by-experience &amp; Veterans in development &amp; evaluation </a:t>
            </a:r>
          </a:p>
          <a:p>
            <a:pPr lvl="1" indent="-228600" defTabSz="914400">
              <a:spcAft>
                <a:spcPts val="600"/>
              </a:spcAft>
              <a:buFont typeface="Arial" panose="020B0604020202020204" pitchFamily="34" charset="0"/>
              <a:buChar char="•"/>
            </a:pPr>
            <a:r>
              <a:rPr lang="en-US" sz="1100" dirty="0"/>
              <a:t>A Veteran trainer and peer facilitator have been a part of our research team</a:t>
            </a:r>
          </a:p>
          <a:p>
            <a:pPr lvl="1" indent="-228600" defTabSz="914400">
              <a:spcAft>
                <a:spcPts val="600"/>
              </a:spcAft>
              <a:buFont typeface="Arial" panose="020B0604020202020204" pitchFamily="34" charset="0"/>
              <a:buChar char="•"/>
            </a:pPr>
            <a:r>
              <a:rPr lang="en-US" sz="1100" dirty="0"/>
              <a:t>Create sustainable Veteran Voice-hearer involvement</a:t>
            </a:r>
          </a:p>
          <a:p>
            <a:pPr lvl="1" indent="-228600" defTabSz="914400">
              <a:spcAft>
                <a:spcPts val="600"/>
              </a:spcAft>
              <a:buFont typeface="Arial" panose="020B0604020202020204" pitchFamily="34" charset="0"/>
              <a:buChar char="•"/>
            </a:pPr>
            <a:r>
              <a:rPr lang="en-US" sz="1100" dirty="0"/>
              <a:t>2 Veteran voice-hearer group facilitators</a:t>
            </a:r>
          </a:p>
          <a:p>
            <a:pPr indent="-228600" defTabSz="914400">
              <a:spcAft>
                <a:spcPts val="600"/>
              </a:spcAft>
              <a:buFont typeface="Arial" panose="020B0604020202020204" pitchFamily="34" charset="0"/>
              <a:buChar char="•"/>
            </a:pPr>
            <a:r>
              <a:rPr lang="en-US" sz="1100" dirty="0"/>
              <a:t>VA-specific facilitation manual &amp; facilitator mentorship plan</a:t>
            </a:r>
          </a:p>
          <a:p>
            <a:pPr indent="-228600" defTabSz="914400">
              <a:spcAft>
                <a:spcPts val="600"/>
              </a:spcAft>
              <a:buFont typeface="Arial" panose="020B0604020202020204" pitchFamily="34" charset="0"/>
              <a:buChar char="•"/>
            </a:pPr>
            <a:r>
              <a:rPr lang="en-US" sz="1100" dirty="0"/>
              <a:t>Pilot RCT</a:t>
            </a:r>
          </a:p>
          <a:p>
            <a:pPr indent="-228600" defTabSz="914400">
              <a:spcAft>
                <a:spcPts val="600"/>
              </a:spcAft>
              <a:buFont typeface="Arial" panose="020B0604020202020204" pitchFamily="34" charset="0"/>
              <a:buChar char="•"/>
            </a:pPr>
            <a:r>
              <a:rPr lang="en-US" sz="1100" dirty="0"/>
              <a:t>Scale-up to other VAs? </a:t>
            </a:r>
          </a:p>
          <a:p>
            <a:pPr lvl="1" indent="-228600" defTabSz="914400">
              <a:spcAft>
                <a:spcPts val="600"/>
              </a:spcAft>
              <a:buFont typeface="Arial" panose="020B0604020202020204" pitchFamily="34" charset="0"/>
              <a:buChar char="•"/>
            </a:pPr>
            <a:r>
              <a:rPr lang="en-US" sz="1100" dirty="0"/>
              <a:t>How to protect/preserve a liberatory space and not slide into usual practice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69300" y="-542175"/>
            <a:ext cx="8799600" cy="2030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dirty="0">
                <a:solidFill>
                  <a:schemeClr val="tx1"/>
                </a:solidFill>
              </a:rPr>
              <a:t>Workshop Aims</a:t>
            </a:r>
            <a:endParaRPr sz="4000" dirty="0">
              <a:solidFill>
                <a:schemeClr val="tx1"/>
              </a:solidFill>
            </a:endParaRPr>
          </a:p>
        </p:txBody>
      </p:sp>
      <p:sp>
        <p:nvSpPr>
          <p:cNvPr id="95" name="Google Shape;95;p14"/>
          <p:cNvSpPr txBox="1">
            <a:spLocks noGrp="1"/>
          </p:cNvSpPr>
          <p:nvPr>
            <p:ph type="body" idx="1"/>
          </p:nvPr>
        </p:nvSpPr>
        <p:spPr>
          <a:xfrm>
            <a:off x="0" y="1540850"/>
            <a:ext cx="9074700" cy="1281900"/>
          </a:xfrm>
          <a:prstGeom prst="rect">
            <a:avLst/>
          </a:prstGeom>
        </p:spPr>
        <p:txBody>
          <a:bodyPr spcFirstLastPara="1" wrap="square" lIns="91425" tIns="91425" rIns="91425" bIns="91425" anchor="t" anchorCtr="0">
            <a:noAutofit/>
          </a:bodyPr>
          <a:lstStyle/>
          <a:p>
            <a:pPr marL="526839" indent="-457200" algn="l">
              <a:lnSpc>
                <a:spcPct val="80000"/>
              </a:lnSpc>
              <a:spcBef>
                <a:spcPts val="1000"/>
              </a:spcBef>
              <a:buClr>
                <a:schemeClr val="tx1"/>
              </a:buClr>
              <a:buSzPts val="2503"/>
              <a:buFont typeface="Arial" panose="020B0604020202020204" pitchFamily="34" charset="0"/>
              <a:buChar char="•"/>
            </a:pPr>
            <a:r>
              <a:rPr lang="en" sz="2000" dirty="0">
                <a:solidFill>
                  <a:schemeClr val="tx1"/>
                </a:solidFill>
                <a:latin typeface="Calibri" panose="020F0502020204030204" pitchFamily="34" charset="0"/>
                <a:ea typeface="Arial"/>
                <a:cs typeface="Calibri" panose="020F0502020204030204" pitchFamily="34" charset="0"/>
                <a:sym typeface="Arial"/>
              </a:rPr>
              <a:t>Background </a:t>
            </a:r>
          </a:p>
          <a:p>
            <a:pPr marL="526839" indent="-457200" algn="l">
              <a:lnSpc>
                <a:spcPct val="80000"/>
              </a:lnSpc>
              <a:spcBef>
                <a:spcPts val="1000"/>
              </a:spcBef>
              <a:buClr>
                <a:schemeClr val="tx1"/>
              </a:buClr>
              <a:buSzPts val="2503"/>
              <a:buFont typeface="Arial" panose="020B0604020202020204" pitchFamily="34" charset="0"/>
              <a:buChar char="•"/>
            </a:pPr>
            <a:r>
              <a:rPr lang="en" sz="2000" dirty="0">
                <a:solidFill>
                  <a:schemeClr val="tx1"/>
                </a:solidFill>
                <a:latin typeface="Calibri" panose="020F0502020204030204" pitchFamily="34" charset="0"/>
                <a:ea typeface="Arial"/>
                <a:cs typeface="Calibri" panose="020F0502020204030204" pitchFamily="34" charset="0"/>
                <a:sym typeface="Arial"/>
              </a:rPr>
              <a:t>Describe the adaptation of Hearing Voices within the U.S. Veterans Affairs (VA) context as a clinical intervention.</a:t>
            </a:r>
          </a:p>
          <a:p>
            <a:pPr marL="507789" indent="-457200" algn="l">
              <a:lnSpc>
                <a:spcPct val="80000"/>
              </a:lnSpc>
              <a:spcBef>
                <a:spcPts val="1000"/>
              </a:spcBef>
              <a:buClr>
                <a:schemeClr val="tx1"/>
              </a:buClr>
              <a:buSzPts val="2803"/>
              <a:buFont typeface="Arial" panose="020B0604020202020204" pitchFamily="34" charset="0"/>
              <a:buChar char="•"/>
            </a:pPr>
            <a:r>
              <a:rPr lang="en" sz="2000" dirty="0">
                <a:solidFill>
                  <a:schemeClr val="tx1"/>
                </a:solidFill>
                <a:latin typeface="Calibri" panose="020F0502020204030204" pitchFamily="34" charset="0"/>
                <a:ea typeface="Arial"/>
                <a:cs typeface="Calibri" panose="020F0502020204030204" pitchFamily="34" charset="0"/>
                <a:sym typeface="Arial"/>
              </a:rPr>
              <a:t>Present data from preliminary pilot study on initial groups.</a:t>
            </a:r>
          </a:p>
          <a:p>
            <a:pPr marL="507789" indent="-457200" algn="l">
              <a:lnSpc>
                <a:spcPct val="80000"/>
              </a:lnSpc>
              <a:spcBef>
                <a:spcPts val="1000"/>
              </a:spcBef>
              <a:buClr>
                <a:schemeClr val="tx1"/>
              </a:buClr>
              <a:buSzPts val="2803"/>
              <a:buFont typeface="Arial" panose="020B0604020202020204" pitchFamily="34" charset="0"/>
              <a:buChar char="•"/>
            </a:pPr>
            <a:r>
              <a:rPr lang="en" sz="2000" dirty="0">
                <a:solidFill>
                  <a:schemeClr val="tx1"/>
                </a:solidFill>
                <a:latin typeface="Calibri" panose="020F0502020204030204" pitchFamily="34" charset="0"/>
                <a:ea typeface="Arial"/>
                <a:cs typeface="Calibri" panose="020F0502020204030204" pitchFamily="34" charset="0"/>
                <a:sym typeface="Arial"/>
              </a:rPr>
              <a:t>Present perspective from group participants.</a:t>
            </a:r>
          </a:p>
          <a:p>
            <a:pPr marL="507789" indent="-457200" algn="l">
              <a:lnSpc>
                <a:spcPct val="80000"/>
              </a:lnSpc>
              <a:spcBef>
                <a:spcPts val="1000"/>
              </a:spcBef>
              <a:buClr>
                <a:schemeClr val="tx1"/>
              </a:buClr>
              <a:buSzPts val="2803"/>
              <a:buFont typeface="Arial" panose="020B0604020202020204" pitchFamily="34" charset="0"/>
              <a:buChar char="•"/>
            </a:pPr>
            <a:r>
              <a:rPr lang="en" sz="2000" dirty="0">
                <a:solidFill>
                  <a:schemeClr val="tx1"/>
                </a:solidFill>
                <a:latin typeface="Calibri" panose="020F0502020204030204" pitchFamily="34" charset="0"/>
                <a:ea typeface="Arial"/>
                <a:cs typeface="Calibri" panose="020F0502020204030204" pitchFamily="34" charset="0"/>
                <a:sym typeface="Arial"/>
              </a:rPr>
              <a:t>Discuss plans for ongoing research and evaluation in collaboration with VA clinicians, peer support specialists, and voice hearers. </a:t>
            </a:r>
            <a:endParaRPr sz="2000" dirty="0">
              <a:solidFill>
                <a:schemeClr val="tx1"/>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202671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0"/>
        <p:cNvGrpSpPr/>
        <p:nvPr/>
      </p:nvGrpSpPr>
      <p:grpSpPr>
        <a:xfrm>
          <a:off x="0" y="0"/>
          <a:ext cx="0" cy="0"/>
          <a:chOff x="0" y="0"/>
          <a:chExt cx="0" cy="0"/>
        </a:xfrm>
      </p:grpSpPr>
      <p:sp useBgFill="1">
        <p:nvSpPr>
          <p:cNvPr id="408" name="Rectangle 40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Google Shape;401;g121fc251654_0_2"/>
          <p:cNvSpPr txBox="1">
            <a:spLocks noGrp="1"/>
          </p:cNvSpPr>
          <p:nvPr>
            <p:ph type="title"/>
          </p:nvPr>
        </p:nvSpPr>
        <p:spPr>
          <a:xfrm>
            <a:off x="3973321" y="246888"/>
            <a:ext cx="4688333" cy="1337310"/>
          </a:xfrm>
          <a:prstGeom prst="rect">
            <a:avLst/>
          </a:prstGeom>
        </p:spPr>
        <p:txBody>
          <a:bodyPr spcFirstLastPara="1" vert="horz" lIns="91440" tIns="45720" rIns="91440" bIns="45720" rtlCol="0" anchor="b" anchorCtr="0">
            <a:normAutofit/>
          </a:bodyPr>
          <a:lstStyle/>
          <a:p>
            <a:pPr marL="0" lvl="0" indent="0" defTabSz="914400">
              <a:spcBef>
                <a:spcPct val="0"/>
              </a:spcBef>
              <a:spcAft>
                <a:spcPts val="0"/>
              </a:spcAft>
            </a:pPr>
            <a:r>
              <a:rPr lang="en-US" sz="4100"/>
              <a:t>Present &amp; Future Directions</a:t>
            </a:r>
          </a:p>
        </p:txBody>
      </p:sp>
      <p:pic>
        <p:nvPicPr>
          <p:cNvPr id="404" name="Picture 403" descr="Birds flying in formation">
            <a:extLst>
              <a:ext uri="{FF2B5EF4-FFF2-40B4-BE49-F238E27FC236}">
                <a16:creationId xmlns:a16="http://schemas.microsoft.com/office/drawing/2014/main" id="{FCB9ECE6-3C2A-0EAB-AA18-A8F23C69B023}"/>
              </a:ext>
            </a:extLst>
          </p:cNvPr>
          <p:cNvPicPr>
            <a:picLocks noChangeAspect="1"/>
          </p:cNvPicPr>
          <p:nvPr/>
        </p:nvPicPr>
        <p:blipFill rotWithShape="1">
          <a:blip r:embed="rId3"/>
          <a:srcRect l="13048" r="41283" b="1"/>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1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Google Shape;402;g121fc251654_0_2"/>
          <p:cNvSpPr txBox="1">
            <a:spLocks noGrp="1"/>
          </p:cNvSpPr>
          <p:nvPr>
            <p:ph type="body" idx="1"/>
          </p:nvPr>
        </p:nvSpPr>
        <p:spPr>
          <a:xfrm>
            <a:off x="3973321" y="2029968"/>
            <a:ext cx="4688333" cy="2612898"/>
          </a:xfrm>
          <a:prstGeom prst="rect">
            <a:avLst/>
          </a:prstGeom>
        </p:spPr>
        <p:txBody>
          <a:bodyPr spcFirstLastPara="1" vert="horz" lIns="91440" tIns="45720" rIns="91440" bIns="45720" rtlCol="0" anchorCtr="0">
            <a:noAutofit/>
          </a:bodyPr>
          <a:lstStyle/>
          <a:p>
            <a:pPr indent="-228600" defTabSz="914400">
              <a:spcAft>
                <a:spcPts val="600"/>
              </a:spcAft>
              <a:buFont typeface="Arial" panose="020B0604020202020204" pitchFamily="34" charset="0"/>
              <a:buChar char="•"/>
            </a:pPr>
            <a:r>
              <a:rPr lang="en-US" sz="2400" dirty="0"/>
              <a:t>3-day training </a:t>
            </a:r>
          </a:p>
          <a:p>
            <a:pPr indent="-228600" defTabSz="914400">
              <a:spcAft>
                <a:spcPts val="600"/>
              </a:spcAft>
              <a:buFont typeface="Arial" panose="020B0604020202020204" pitchFamily="34" charset="0"/>
              <a:buChar char="•"/>
            </a:pPr>
            <a:r>
              <a:rPr lang="en-US" sz="2400" dirty="0"/>
              <a:t>4 weekly 90 minute “booster sessions”</a:t>
            </a:r>
          </a:p>
          <a:p>
            <a:pPr indent="-228600" defTabSz="914400">
              <a:spcAft>
                <a:spcPts val="600"/>
              </a:spcAft>
              <a:buFont typeface="Arial" panose="020B0604020202020204" pitchFamily="34" charset="0"/>
              <a:buChar char="•"/>
            </a:pPr>
            <a:r>
              <a:rPr lang="en-US" sz="2400" dirty="0"/>
              <a:t>Weekly community of practice meetings with all facilitators </a:t>
            </a:r>
          </a:p>
          <a:p>
            <a:pPr indent="-228600" defTabSz="914400">
              <a:spcAft>
                <a:spcPts val="600"/>
              </a:spcAft>
              <a:buFont typeface="Arial" panose="020B0604020202020204" pitchFamily="34" charset="0"/>
              <a:buChar char="•"/>
            </a:pPr>
            <a:r>
              <a:rPr lang="en-US" sz="2400" dirty="0"/>
              <a:t>Video record initial 12 sessions for review and feedback</a:t>
            </a:r>
          </a:p>
        </p:txBody>
      </p:sp>
    </p:spTree>
    <p:extLst>
      <p:ext uri="{BB962C8B-B14F-4D97-AF65-F5344CB8AC3E}">
        <p14:creationId xmlns:p14="http://schemas.microsoft.com/office/powerpoint/2010/main" val="2473949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buSzPts val="990"/>
            </a:pPr>
            <a:endParaRPr lang="en-US" sz="1400" kern="1200" dirty="0">
              <a:solidFill>
                <a:schemeClr val="tx1"/>
              </a:solidFill>
              <a:latin typeface="+mj-lt"/>
              <a:ea typeface="+mj-ea"/>
              <a:cs typeface="+mj-cs"/>
            </a:endParaRPr>
          </a:p>
          <a:p>
            <a:pPr marL="0" lvl="0" indent="0" algn="ctr" defTabSz="914400">
              <a:spcBef>
                <a:spcPct val="0"/>
              </a:spcBef>
              <a:spcAft>
                <a:spcPts val="0"/>
              </a:spcAft>
              <a:buSzPts val="990"/>
            </a:pPr>
            <a:endParaRPr lang="en-US" sz="1400" kern="1200" dirty="0">
              <a:solidFill>
                <a:schemeClr val="tx1"/>
              </a:solidFill>
              <a:latin typeface="+mj-lt"/>
              <a:ea typeface="+mj-ea"/>
              <a:cs typeface="+mj-cs"/>
            </a:endParaRPr>
          </a:p>
        </p:txBody>
      </p:sp>
      <p:sp>
        <p:nvSpPr>
          <p:cNvPr id="7" name="Content Placeholder 6">
            <a:extLst>
              <a:ext uri="{FF2B5EF4-FFF2-40B4-BE49-F238E27FC236}">
                <a16:creationId xmlns:a16="http://schemas.microsoft.com/office/drawing/2014/main" id="{BBEC8338-095C-8A5A-2C17-0186D5109A30}"/>
              </a:ext>
            </a:extLst>
          </p:cNvPr>
          <p:cNvSpPr>
            <a:spLocks noGrp="1"/>
          </p:cNvSpPr>
          <p:nvPr>
            <p:ph sz="half" idx="1"/>
          </p:nvPr>
        </p:nvSpPr>
        <p:spPr>
          <a:xfrm>
            <a:off x="0" y="273844"/>
            <a:ext cx="5394036" cy="5237018"/>
          </a:xfrm>
        </p:spPr>
        <p:txBody>
          <a:bodyPr>
            <a:normAutofit fontScale="25000" lnSpcReduction="20000"/>
          </a:bodyPr>
          <a:lstStyle/>
          <a:p>
            <a:pPr marL="0" lvl="0" indent="0" defTabSz="914400">
              <a:spcBef>
                <a:spcPct val="0"/>
              </a:spcBef>
              <a:spcAft>
                <a:spcPts val="0"/>
              </a:spcAft>
              <a:buSzPts val="990"/>
            </a:pPr>
            <a:endParaRPr lang="en-US" sz="5500" kern="1200" dirty="0">
              <a:solidFill>
                <a:schemeClr val="tx1"/>
              </a:solidFill>
              <a:ea typeface="+mj-ea"/>
              <a:cs typeface="+mj-cs"/>
            </a:endParaRPr>
          </a:p>
          <a:p>
            <a:pPr marL="0" lvl="0" indent="0" defTabSz="914400">
              <a:spcBef>
                <a:spcPct val="0"/>
              </a:spcBef>
              <a:spcAft>
                <a:spcPts val="0"/>
              </a:spcAft>
              <a:buSzPts val="990"/>
              <a:buNone/>
            </a:pP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Special acknowledgements: </a:t>
            </a:r>
            <a:b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 sz="5600" dirty="0">
                <a:solidFill>
                  <a:schemeClr val="tx1"/>
                </a:solidFill>
                <a:latin typeface="Verdana" panose="020B0604030504040204" pitchFamily="34" charset="0"/>
                <a:ea typeface="Verdana" panose="020B0604030504040204" pitchFamily="34" charset="0"/>
                <a:cs typeface="Verdana" panose="020B0604030504040204" pitchFamily="34" charset="0"/>
              </a:rPr>
              <a:t>Veterans participating in VVV groups</a:t>
            </a:r>
            <a:br>
              <a:rPr lang="en" sz="5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 sz="5600" dirty="0">
                <a:solidFill>
                  <a:schemeClr val="tx1"/>
                </a:solidFill>
                <a:latin typeface="Verdana" panose="020B0604030504040204" pitchFamily="34" charset="0"/>
                <a:ea typeface="Verdana" panose="020B0604030504040204" pitchFamily="34" charset="0"/>
                <a:cs typeface="Verdana" panose="020B0604030504040204" pitchFamily="34" charset="0"/>
              </a:rPr>
              <a:t>Veterans, VA peers and clinicians on the VVV Facilitation Team</a:t>
            </a:r>
            <a:br>
              <a:rPr lang="en" sz="560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 sz="56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defTabSz="914400">
              <a:spcBef>
                <a:spcPct val="0"/>
              </a:spcBef>
              <a:spcAft>
                <a:spcPts val="0"/>
              </a:spcAft>
              <a:buSzPts val="990"/>
              <a:buNone/>
            </a:pP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Nev Jones, Susanna Friedlander, Wildflower Alliance, HVN-USA, Cindy Mary </a:t>
            </a:r>
            <a:r>
              <a:rPr lang="en-US" sz="5600" kern="1200" dirty="0" err="1">
                <a:solidFill>
                  <a:schemeClr val="tx1"/>
                </a:solidFill>
                <a:latin typeface="Verdana" panose="020B0604030504040204" pitchFamily="34" charset="0"/>
                <a:ea typeface="Verdana" panose="020B0604030504040204" pitchFamily="34" charset="0"/>
                <a:cs typeface="Verdana" panose="020B0604030504040204" pitchFamily="34" charset="0"/>
              </a:rPr>
              <a:t>Hadge</a:t>
            </a: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Tim </a:t>
            </a:r>
            <a:r>
              <a:rPr lang="en-US" sz="5600" kern="1200" dirty="0" err="1">
                <a:solidFill>
                  <a:schemeClr val="tx1"/>
                </a:solidFill>
                <a:latin typeface="Verdana" panose="020B0604030504040204" pitchFamily="34" charset="0"/>
                <a:ea typeface="Verdana" panose="020B0604030504040204" pitchFamily="34" charset="0"/>
                <a:cs typeface="Verdana" panose="020B0604030504040204" pitchFamily="34" charset="0"/>
              </a:rPr>
              <a:t>Laprade</a:t>
            </a: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Sera </a:t>
            </a:r>
            <a:r>
              <a:rPr lang="en-US" sz="5600" kern="1200" dirty="0" err="1">
                <a:solidFill>
                  <a:schemeClr val="tx1"/>
                </a:solidFill>
                <a:latin typeface="Verdana" panose="020B0604030504040204" pitchFamily="34" charset="0"/>
                <a:ea typeface="Verdana" panose="020B0604030504040204" pitchFamily="34" charset="0"/>
                <a:cs typeface="Verdana" panose="020B0604030504040204" pitchFamily="34" charset="0"/>
              </a:rPr>
              <a:t>Davidow</a:t>
            </a: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Caroline Mazel-Carleton, Mariam </a:t>
            </a:r>
            <a:r>
              <a:rPr lang="en-US" sz="5600" kern="1200" dirty="0" err="1">
                <a:solidFill>
                  <a:schemeClr val="tx1"/>
                </a:solidFill>
                <a:latin typeface="Verdana" panose="020B0604030504040204" pitchFamily="34" charset="0"/>
                <a:ea typeface="Verdana" panose="020B0604030504040204" pitchFamily="34" charset="0"/>
                <a:cs typeface="Verdana" panose="020B0604030504040204" pitchFamily="34" charset="0"/>
              </a:rPr>
              <a:t>Nazinyan</a:t>
            </a: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Ron Calderon, Michael Zito, Robert Kern. </a:t>
            </a:r>
            <a:br>
              <a:rPr lang="en" sz="560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defTabSz="914400">
              <a:spcBef>
                <a:spcPct val="0"/>
              </a:spcBef>
              <a:spcAft>
                <a:spcPts val="0"/>
              </a:spcAft>
              <a:buSzPts val="990"/>
              <a:buNone/>
            </a:pPr>
            <a:endPar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defTabSz="914400">
              <a:spcBef>
                <a:spcPct val="0"/>
              </a:spcBef>
              <a:spcAft>
                <a:spcPts val="0"/>
              </a:spcAft>
              <a:buSzPts val="990"/>
              <a:buNone/>
            </a:pPr>
            <a:endParaRPr lang="en-US" sz="5600" dirty="0">
              <a:latin typeface="Verdana" panose="020B0604030504040204" pitchFamily="34" charset="0"/>
              <a:ea typeface="Verdana" panose="020B0604030504040204" pitchFamily="34" charset="0"/>
              <a:cs typeface="Verdana" panose="020B0604030504040204" pitchFamily="34" charset="0"/>
            </a:endParaRPr>
          </a:p>
          <a:p>
            <a:pPr marL="0" lvl="0" indent="0" defTabSz="914400">
              <a:spcBef>
                <a:spcPct val="0"/>
              </a:spcBef>
              <a:spcAft>
                <a:spcPts val="0"/>
              </a:spcAft>
              <a:buSzPts val="990"/>
              <a:buNone/>
            </a:pPr>
            <a:endPar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defTabSz="914400">
              <a:spcBef>
                <a:spcPct val="0"/>
              </a:spcBef>
              <a:spcAft>
                <a:spcPts val="0"/>
              </a:spcAft>
              <a:buSzPts val="990"/>
              <a:buNone/>
            </a:pPr>
            <a:endParaRPr lang="en-US" sz="5600" dirty="0">
              <a:latin typeface="Verdana" panose="020B0604030504040204" pitchFamily="34" charset="0"/>
              <a:ea typeface="Verdana" panose="020B0604030504040204" pitchFamily="34" charset="0"/>
              <a:cs typeface="Verdana" panose="020B0604030504040204" pitchFamily="34" charset="0"/>
            </a:endParaRPr>
          </a:p>
          <a:p>
            <a:pPr marL="0" lvl="0" indent="0" defTabSz="914400">
              <a:spcBef>
                <a:spcPct val="0"/>
              </a:spcBef>
              <a:spcAft>
                <a:spcPts val="0"/>
              </a:spcAft>
              <a:buSzPts val="990"/>
              <a:buNone/>
            </a:pPr>
            <a:endPar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defTabSz="914400">
              <a:spcBef>
                <a:spcPct val="0"/>
              </a:spcBef>
              <a:spcAft>
                <a:spcPts val="0"/>
              </a:spcAft>
              <a:buSzPts val="990"/>
              <a:buNone/>
            </a:pPr>
            <a:endParaRPr lang="en-US" sz="5600" dirty="0">
              <a:latin typeface="Verdana" panose="020B0604030504040204" pitchFamily="34" charset="0"/>
              <a:ea typeface="Verdana" panose="020B0604030504040204" pitchFamily="34" charset="0"/>
              <a:cs typeface="Verdana" panose="020B0604030504040204" pitchFamily="34" charset="0"/>
            </a:endParaRPr>
          </a:p>
          <a:p>
            <a:pPr marL="0" lvl="0" indent="0" defTabSz="914400">
              <a:spcBef>
                <a:spcPct val="0"/>
              </a:spcBef>
              <a:spcAft>
                <a:spcPts val="0"/>
              </a:spcAft>
              <a:buSzPts val="990"/>
              <a:buNone/>
            </a:pP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Funding from:</a:t>
            </a:r>
          </a:p>
          <a:p>
            <a:pPr defTabSz="914400">
              <a:spcBef>
                <a:spcPct val="0"/>
              </a:spcBef>
              <a:buSzPts val="990"/>
            </a:pP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VA RR&amp;D </a:t>
            </a:r>
            <a:r>
              <a:rPr lang="en-US" sz="5600" kern="1200" dirty="0" err="1">
                <a:solidFill>
                  <a:schemeClr val="tx1"/>
                </a:solidFill>
                <a:latin typeface="Verdana" panose="020B0604030504040204" pitchFamily="34" charset="0"/>
                <a:ea typeface="Verdana" panose="020B0604030504040204" pitchFamily="34" charset="0"/>
                <a:cs typeface="Verdana" panose="020B0604030504040204" pitchFamily="34" charset="0"/>
              </a:rPr>
              <a:t>SPIRe</a:t>
            </a: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Award</a:t>
            </a:r>
          </a:p>
          <a:p>
            <a:pPr defTabSz="914400">
              <a:spcBef>
                <a:spcPct val="0"/>
              </a:spcBef>
              <a:buSzPts val="990"/>
            </a:pP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AHRQ-PCORI Stakeholder-Partnered Implementation Research and Innovation Translation K12 Award </a:t>
            </a:r>
            <a:endParaRPr lang="en-US" sz="5600" dirty="0">
              <a:latin typeface="Verdana" panose="020B0604030504040204" pitchFamily="34" charset="0"/>
              <a:ea typeface="Verdana" panose="020B0604030504040204" pitchFamily="34" charset="0"/>
              <a:cs typeface="Verdana" panose="020B0604030504040204" pitchFamily="34" charset="0"/>
            </a:endParaRPr>
          </a:p>
          <a:p>
            <a:pPr defTabSz="914400">
              <a:spcBef>
                <a:spcPct val="0"/>
              </a:spcBef>
              <a:buSzPts val="990"/>
            </a:pP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Pilot grants from the VA Research Enhancement Award Program on Enhancing Community Integration for Homeless Veterans </a:t>
            </a:r>
          </a:p>
          <a:p>
            <a:pPr defTabSz="914400">
              <a:spcBef>
                <a:spcPct val="0"/>
              </a:spcBef>
              <a:buSzPts val="990"/>
            </a:pP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Pilot </a:t>
            </a:r>
            <a:r>
              <a:rPr lang="en-US" sz="5600" dirty="0">
                <a:latin typeface="Verdana" panose="020B0604030504040204" pitchFamily="34" charset="0"/>
                <a:ea typeface="Verdana" panose="020B0604030504040204" pitchFamily="34" charset="0"/>
                <a:cs typeface="Verdana" panose="020B0604030504040204" pitchFamily="34" charset="0"/>
              </a:rPr>
              <a:t>grant from t</a:t>
            </a: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he VA/UCLA Center of Excellence on Veteran Resilience and Recovery</a:t>
            </a:r>
          </a:p>
          <a:p>
            <a:pPr marL="0" indent="0" defTabSz="914400">
              <a:spcBef>
                <a:spcPct val="0"/>
              </a:spcBef>
              <a:buSzPts val="990"/>
              <a:buNone/>
            </a:pPr>
            <a:endParaRPr lang="en-US" sz="5600" dirty="0">
              <a:latin typeface="Verdana" panose="020B0604030504040204" pitchFamily="34" charset="0"/>
              <a:ea typeface="Verdana" panose="020B0604030504040204" pitchFamily="34" charset="0"/>
              <a:cs typeface="Verdana" panose="020B0604030504040204" pitchFamily="34" charset="0"/>
            </a:endParaRPr>
          </a:p>
          <a:p>
            <a:pPr marL="0" indent="0" defTabSz="914400">
              <a:spcBef>
                <a:spcPct val="0"/>
              </a:spcBef>
              <a:buSzPts val="990"/>
              <a:buNone/>
            </a:pPr>
            <a:endPar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defTabSz="914400">
              <a:spcBef>
                <a:spcPct val="0"/>
              </a:spcBef>
              <a:buSzPts val="990"/>
              <a:buNone/>
            </a:pPr>
            <a:endParaRPr lang="en-US" sz="5600" dirty="0">
              <a:latin typeface="Verdana" panose="020B0604030504040204" pitchFamily="34" charset="0"/>
              <a:ea typeface="Verdana" panose="020B0604030504040204" pitchFamily="34" charset="0"/>
              <a:cs typeface="Verdana" panose="020B0604030504040204" pitchFamily="34" charset="0"/>
            </a:endParaRPr>
          </a:p>
          <a:p>
            <a:pPr marL="0" indent="0" defTabSz="914400">
              <a:spcBef>
                <a:spcPct val="0"/>
              </a:spcBef>
              <a:buSzPts val="990"/>
              <a:buNone/>
            </a:pPr>
            <a:r>
              <a:rPr lang="en-US" sz="5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Contact ikalofonos@mednet.ucla.edu for more information about Veteran Voices &amp; Visions.</a:t>
            </a:r>
            <a:endParaRPr lang="en-US" sz="56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Content Placeholder 9" descr="A group of people posing for a photo&#10;&#10;Description automatically generated">
            <a:extLst>
              <a:ext uri="{FF2B5EF4-FFF2-40B4-BE49-F238E27FC236}">
                <a16:creationId xmlns:a16="http://schemas.microsoft.com/office/drawing/2014/main" id="{C243474C-BF3E-7740-398A-074EC59BCDD8}"/>
              </a:ext>
            </a:extLst>
          </p:cNvPr>
          <p:cNvPicPr>
            <a:picLocks noGrp="1" noChangeAspect="1"/>
          </p:cNvPicPr>
          <p:nvPr>
            <p:ph sz="half" idx="2"/>
          </p:nvPr>
        </p:nvPicPr>
        <p:blipFill>
          <a:blip r:embed="rId3"/>
          <a:stretch>
            <a:fillRect/>
          </a:stretch>
        </p:blipFill>
        <p:spPr>
          <a:xfrm>
            <a:off x="5257800" y="1385322"/>
            <a:ext cx="3886200" cy="2524125"/>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9"/>
          <p:cNvSpPr txBox="1">
            <a:spLocks noGrp="1"/>
          </p:cNvSpPr>
          <p:nvPr>
            <p:ph type="title"/>
          </p:nvPr>
        </p:nvSpPr>
        <p:spPr>
          <a:xfrm>
            <a:off x="1563789" y="1899204"/>
            <a:ext cx="74199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solidFill>
                  <a:schemeClr val="tx1"/>
                </a:solidFill>
              </a:rPr>
              <a:t>Questions?</a:t>
            </a:r>
            <a:endParaRPr sz="9600"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6AE4-86E4-1AB7-8308-5A347FE77804}"/>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1E535FB5-C1BE-5836-6CC7-3AA488A3364D}"/>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52205A4-77B6-91B1-6F61-96DA7B26923C}"/>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597812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f6a780b509_1_5"/>
          <p:cNvSpPr txBox="1">
            <a:spLocks noGrp="1"/>
          </p:cNvSpPr>
          <p:nvPr>
            <p:ph type="title"/>
          </p:nvPr>
        </p:nvSpPr>
        <p:spPr>
          <a:prstGeom prst="rect">
            <a:avLst/>
          </a:prstGeom>
          <a:noFill/>
          <a:ln>
            <a:noFill/>
          </a:ln>
        </p:spPr>
        <p:txBody>
          <a:bodyPr spcFirstLastPara="1" vert="horz" wrap="square" lIns="91425" tIns="91425" rIns="91425" bIns="91425" rtlCol="0" anchor="t" anchorCtr="0">
            <a:normAutofit/>
          </a:bodyPr>
          <a:lstStyle/>
          <a:p>
            <a:pPr algn="l">
              <a:buSzPts val="3333"/>
            </a:pPr>
            <a:r>
              <a:rPr lang="en" dirty="0"/>
              <a:t>Background</a:t>
            </a:r>
            <a:endParaRPr dirty="0"/>
          </a:p>
        </p:txBody>
      </p:sp>
      <p:sp>
        <p:nvSpPr>
          <p:cNvPr id="140" name="Google Shape;140;gf6a780b509_1_5"/>
          <p:cNvSpPr txBox="1">
            <a:spLocks noGrp="1"/>
          </p:cNvSpPr>
          <p:nvPr>
            <p:ph type="subTitle" idx="1"/>
          </p:nvPr>
        </p:nvSpPr>
        <p:spPr>
          <a:xfrm>
            <a:off x="265500" y="2769001"/>
            <a:ext cx="4374106" cy="1269300"/>
          </a:xfrm>
          <a:prstGeom prst="rect">
            <a:avLst/>
          </a:prstGeom>
        </p:spPr>
        <p:txBody>
          <a:bodyPr spcFirstLastPara="1" vert="horz" wrap="square" lIns="91425" tIns="91425" rIns="91425" bIns="91425" rtlCol="0" anchor="t" anchorCtr="0">
            <a:normAutofit/>
          </a:bodyPr>
          <a:lstStyle/>
          <a:p>
            <a:pPr marL="0" indent="0" algn="l">
              <a:spcBef>
                <a:spcPts val="1500"/>
              </a:spcBef>
              <a:buSzPct val="94736"/>
            </a:pPr>
            <a:r>
              <a:rPr lang="en-US" sz="1900" dirty="0"/>
              <a:t>From Medical Anthropology to Psychiatry </a:t>
            </a:r>
          </a:p>
          <a:p>
            <a:pPr indent="-325747" algn="l">
              <a:spcBef>
                <a:spcPts val="1500"/>
              </a:spcBef>
              <a:buSzPct val="94736"/>
              <a:buChar char="-"/>
            </a:pPr>
            <a:endParaRPr lang="en-US" sz="1316" dirty="0"/>
          </a:p>
          <a:p>
            <a:pPr marL="457189" indent="-361941" algn="l">
              <a:buChar char="-"/>
            </a:pPr>
            <a:endParaRPr dirty="0"/>
          </a:p>
        </p:txBody>
      </p:sp>
      <p:sp>
        <p:nvSpPr>
          <p:cNvPr id="137" name="Google Shape;137;gf6a780b509_1_5"/>
          <p:cNvSpPr txBox="1">
            <a:spLocks noGrp="1"/>
          </p:cNvSpPr>
          <p:nvPr>
            <p:ph type="body" idx="2"/>
          </p:nvPr>
        </p:nvSpPr>
        <p:spPr>
          <a:prstGeom prst="rect">
            <a:avLst/>
          </a:prstGeom>
          <a:noFill/>
          <a:ln>
            <a:noFill/>
          </a:ln>
        </p:spPr>
        <p:txBody>
          <a:bodyPr spcFirstLastPara="1" vert="horz" wrap="square" lIns="91425" tIns="91425" rIns="91425" bIns="91425" rtlCol="0" anchor="t" anchorCtr="0">
            <a:normAutofit/>
          </a:bodyPr>
          <a:lstStyle/>
          <a:p>
            <a:pPr marL="0" indent="0">
              <a:spcBef>
                <a:spcPts val="1500"/>
              </a:spcBef>
              <a:buNone/>
            </a:pPr>
            <a:endParaRPr sz="1900"/>
          </a:p>
          <a:p>
            <a:pPr marL="914378" indent="0">
              <a:spcBef>
                <a:spcPts val="1500"/>
              </a:spcBef>
              <a:buNone/>
            </a:pPr>
            <a:endParaRPr sz="1900"/>
          </a:p>
          <a:p>
            <a:pPr indent="0">
              <a:spcBef>
                <a:spcPts val="1500"/>
              </a:spcBef>
              <a:buNone/>
            </a:pPr>
            <a:endParaRPr/>
          </a:p>
        </p:txBody>
      </p:sp>
      <p:pic>
        <p:nvPicPr>
          <p:cNvPr id="138" name="Google Shape;138;gf6a780b509_1_5"/>
          <p:cNvPicPr preferRelativeResize="0"/>
          <p:nvPr/>
        </p:nvPicPr>
        <p:blipFill rotWithShape="1">
          <a:blip r:embed="rId3">
            <a:alphaModFix/>
          </a:blip>
          <a:srcRect/>
          <a:stretch/>
        </p:blipFill>
        <p:spPr>
          <a:xfrm>
            <a:off x="5309938" y="260026"/>
            <a:ext cx="3288630" cy="4506500"/>
          </a:xfrm>
          <a:prstGeom prst="rect">
            <a:avLst/>
          </a:prstGeom>
          <a:noFill/>
          <a:ln>
            <a:noFill/>
          </a:ln>
        </p:spPr>
      </p:pic>
      <p:sp>
        <p:nvSpPr>
          <p:cNvPr id="139" name="Google Shape;139;gf6a780b509_1_5"/>
          <p:cNvSpPr txBox="1"/>
          <p:nvPr/>
        </p:nvSpPr>
        <p:spPr>
          <a:xfrm>
            <a:off x="5013400" y="4766526"/>
            <a:ext cx="4255500" cy="338524"/>
          </a:xfrm>
          <a:prstGeom prst="rect">
            <a:avLst/>
          </a:prstGeom>
          <a:noFill/>
          <a:ln>
            <a:noFill/>
          </a:ln>
        </p:spPr>
        <p:txBody>
          <a:bodyPr spcFirstLastPara="1" wrap="square" lIns="91425" tIns="91425" rIns="91425" bIns="91425" anchor="t" anchorCtr="0">
            <a:spAutoFit/>
          </a:bodyPr>
          <a:lstStyle/>
          <a:p>
            <a:pPr>
              <a:buClr>
                <a:srgbClr val="000000"/>
              </a:buClr>
              <a:buSzPts val="1000"/>
            </a:pPr>
            <a:r>
              <a:rPr lang="en" sz="1000" dirty="0">
                <a:latin typeface="Roboto"/>
                <a:ea typeface="Roboto"/>
                <a:cs typeface="Roboto"/>
                <a:sym typeface="Roboto"/>
              </a:rPr>
              <a:t>https://</a:t>
            </a:r>
            <a:r>
              <a:rPr lang="en" sz="1000" dirty="0" err="1">
                <a:latin typeface="Roboto"/>
                <a:ea typeface="Roboto"/>
                <a:cs typeface="Roboto"/>
                <a:sym typeface="Roboto"/>
              </a:rPr>
              <a:t>www.ucpress.edu</a:t>
            </a:r>
            <a:r>
              <a:rPr lang="en" sz="1000" dirty="0">
                <a:latin typeface="Roboto"/>
                <a:ea typeface="Roboto"/>
                <a:cs typeface="Roboto"/>
                <a:sym typeface="Roboto"/>
              </a:rPr>
              <a:t>/book/9780520289406/all-</a:t>
            </a:r>
            <a:r>
              <a:rPr lang="en" sz="1000" dirty="0" err="1">
                <a:latin typeface="Roboto"/>
                <a:ea typeface="Roboto"/>
                <a:cs typeface="Roboto"/>
                <a:sym typeface="Roboto"/>
              </a:rPr>
              <a:t>i</a:t>
            </a:r>
            <a:r>
              <a:rPr lang="en" sz="1000" dirty="0">
                <a:latin typeface="Roboto"/>
                <a:ea typeface="Roboto"/>
                <a:cs typeface="Roboto"/>
                <a:sym typeface="Roboto"/>
              </a:rPr>
              <a:t>-eat-is-medicine</a:t>
            </a:r>
            <a:endParaRPr sz="1000" dirty="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222100" y="-483475"/>
            <a:ext cx="4045200" cy="1564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VA Services</a:t>
            </a:r>
            <a:endParaRPr dirty="0"/>
          </a:p>
        </p:txBody>
      </p:sp>
      <p:sp>
        <p:nvSpPr>
          <p:cNvPr id="101" name="Google Shape;101;p15"/>
          <p:cNvSpPr txBox="1"/>
          <p:nvPr/>
        </p:nvSpPr>
        <p:spPr>
          <a:xfrm>
            <a:off x="4267300" y="298775"/>
            <a:ext cx="4867563" cy="4185731"/>
          </a:xfrm>
          <a:prstGeom prst="rect">
            <a:avLst/>
          </a:prstGeom>
          <a:noFill/>
          <a:ln>
            <a:noFill/>
          </a:ln>
        </p:spPr>
        <p:txBody>
          <a:bodyPr spcFirstLastPara="1" wrap="square" lIns="91425" tIns="91425" rIns="91425" bIns="91425" anchor="t" anchorCtr="0">
            <a:spAutoFit/>
          </a:bodyPr>
          <a:lstStyle/>
          <a:p>
            <a:pPr marL="476250" lvl="0" indent="-342900" algn="l" rtl="0">
              <a:spcBef>
                <a:spcPts val="0"/>
              </a:spcBef>
              <a:spcAft>
                <a:spcPts val="0"/>
              </a:spcAft>
              <a:buClr>
                <a:schemeClr val="tx1"/>
              </a:buClr>
              <a:buSzPts val="1500"/>
              <a:buFont typeface="Arial" panose="020B0604020202020204" pitchFamily="34" charset="0"/>
              <a:buChar char="•"/>
            </a:pPr>
            <a:r>
              <a:rPr lang="en" sz="2000" dirty="0"/>
              <a:t>VAGLAHS serves Veterans residing throughout five counties: Los Angeles, Ventura, Kern, Santa Barbara, and San Luis Obispo. There are 1.4 million Veterans in the VAGLAHS service area.</a:t>
            </a:r>
            <a:endParaRPr sz="2000" dirty="0"/>
          </a:p>
          <a:p>
            <a:pPr marL="800100" lvl="0" indent="-342900" algn="l" rtl="0">
              <a:spcBef>
                <a:spcPts val="0"/>
              </a:spcBef>
              <a:spcAft>
                <a:spcPts val="0"/>
              </a:spcAft>
              <a:buClr>
                <a:schemeClr val="tx1"/>
              </a:buClr>
              <a:buFont typeface="Arial" panose="020B0604020202020204" pitchFamily="34" charset="0"/>
              <a:buChar char="•"/>
            </a:pPr>
            <a:endParaRPr sz="2000" dirty="0"/>
          </a:p>
          <a:p>
            <a:pPr marL="476250" lvl="0" indent="-342900" algn="l" rtl="0">
              <a:spcBef>
                <a:spcPts val="0"/>
              </a:spcBef>
              <a:spcAft>
                <a:spcPts val="0"/>
              </a:spcAft>
              <a:buClr>
                <a:schemeClr val="tx1"/>
              </a:buClr>
              <a:buSzPts val="1500"/>
              <a:buFont typeface="Arial" panose="020B0604020202020204" pitchFamily="34" charset="0"/>
              <a:buChar char="•"/>
            </a:pPr>
            <a:r>
              <a:rPr lang="en" sz="2000" dirty="0"/>
              <a:t>West LA VAMC</a:t>
            </a:r>
            <a:endParaRPr sz="2000" dirty="0"/>
          </a:p>
          <a:p>
            <a:pPr marL="933450" lvl="1" indent="-342900" algn="l" rtl="0">
              <a:spcBef>
                <a:spcPts val="0"/>
              </a:spcBef>
              <a:spcAft>
                <a:spcPts val="0"/>
              </a:spcAft>
              <a:buClr>
                <a:schemeClr val="tx1"/>
              </a:buClr>
              <a:buSzPts val="1500"/>
              <a:buFont typeface="Arial" panose="020B0604020202020204" pitchFamily="34" charset="0"/>
              <a:buChar char="•"/>
            </a:pPr>
            <a:r>
              <a:rPr lang="en" sz="2000" dirty="0"/>
              <a:t>Patient Aligned Care Teams</a:t>
            </a:r>
            <a:endParaRPr sz="2000" dirty="0"/>
          </a:p>
          <a:p>
            <a:pPr marL="933450" lvl="1" indent="-342900" algn="l" rtl="0">
              <a:spcBef>
                <a:spcPts val="0"/>
              </a:spcBef>
              <a:spcAft>
                <a:spcPts val="0"/>
              </a:spcAft>
              <a:buClr>
                <a:schemeClr val="tx1"/>
              </a:buClr>
              <a:buSzPts val="1500"/>
              <a:buFont typeface="Arial" panose="020B0604020202020204" pitchFamily="34" charset="0"/>
              <a:buChar char="•"/>
            </a:pPr>
            <a:r>
              <a:rPr lang="en" sz="2000" dirty="0"/>
              <a:t>Intensive Case Management</a:t>
            </a:r>
            <a:endParaRPr sz="2000" dirty="0"/>
          </a:p>
          <a:p>
            <a:pPr marL="933450" lvl="1" indent="-342900" algn="l" rtl="0">
              <a:spcBef>
                <a:spcPts val="0"/>
              </a:spcBef>
              <a:spcAft>
                <a:spcPts val="0"/>
              </a:spcAft>
              <a:buClr>
                <a:schemeClr val="tx1"/>
              </a:buClr>
              <a:buSzPts val="1500"/>
              <a:buFont typeface="Arial" panose="020B0604020202020204" pitchFamily="34" charset="0"/>
              <a:buChar char="•"/>
            </a:pPr>
            <a:r>
              <a:rPr lang="en" sz="2000" dirty="0"/>
              <a:t>Psychosocial Rehabilitative services</a:t>
            </a:r>
            <a:endParaRPr sz="2000" dirty="0"/>
          </a:p>
          <a:p>
            <a:pPr marL="933450" lvl="1" indent="-342900" algn="l" rtl="0">
              <a:spcBef>
                <a:spcPts val="0"/>
              </a:spcBef>
              <a:spcAft>
                <a:spcPts val="0"/>
              </a:spcAft>
              <a:buClr>
                <a:schemeClr val="tx1"/>
              </a:buClr>
              <a:buSzPts val="1500"/>
              <a:buFont typeface="Arial" panose="020B0604020202020204" pitchFamily="34" charset="0"/>
              <a:buChar char="•"/>
            </a:pPr>
            <a:r>
              <a:rPr lang="en" sz="2000" dirty="0"/>
              <a:t>Medication Clinic</a:t>
            </a:r>
            <a:endParaRPr sz="2000" dirty="0"/>
          </a:p>
          <a:p>
            <a:pPr marL="933450" lvl="1" indent="-342900" algn="l" rtl="0">
              <a:spcBef>
                <a:spcPts val="0"/>
              </a:spcBef>
              <a:spcAft>
                <a:spcPts val="0"/>
              </a:spcAft>
              <a:buClr>
                <a:schemeClr val="tx1"/>
              </a:buClr>
              <a:buSzPts val="1500"/>
              <a:buFont typeface="Arial" panose="020B0604020202020204" pitchFamily="34" charset="0"/>
              <a:buChar char="•"/>
            </a:pPr>
            <a:r>
              <a:rPr lang="en" sz="2000" dirty="0"/>
              <a:t>Cognitive Behavioral Therapy for Psychosis </a:t>
            </a:r>
            <a:endParaRPr sz="2000" dirty="0"/>
          </a:p>
        </p:txBody>
      </p:sp>
      <p:sp>
        <p:nvSpPr>
          <p:cNvPr id="5" name="Freeform 4">
            <a:extLst>
              <a:ext uri="{FF2B5EF4-FFF2-40B4-BE49-F238E27FC236}">
                <a16:creationId xmlns:a16="http://schemas.microsoft.com/office/drawing/2014/main" id="{1B2E2262-ACE1-58B7-50ED-0730A14056E9}"/>
              </a:ext>
            </a:extLst>
          </p:cNvPr>
          <p:cNvSpPr/>
          <p:nvPr/>
        </p:nvSpPr>
        <p:spPr>
          <a:xfrm>
            <a:off x="1802256" y="3492346"/>
            <a:ext cx="1171950" cy="764131"/>
          </a:xfrm>
          <a:custGeom>
            <a:avLst/>
            <a:gdLst>
              <a:gd name="connsiteX0" fmla="*/ 469 w 884888"/>
              <a:gd name="connsiteY0" fmla="*/ 22617 h 667194"/>
              <a:gd name="connsiteX1" fmla="*/ 37944 w 884888"/>
              <a:gd name="connsiteY1" fmla="*/ 30112 h 667194"/>
              <a:gd name="connsiteX2" fmla="*/ 60429 w 884888"/>
              <a:gd name="connsiteY2" fmla="*/ 37607 h 667194"/>
              <a:gd name="connsiteX3" fmla="*/ 495144 w 884888"/>
              <a:gd name="connsiteY3" fmla="*/ 22617 h 667194"/>
              <a:gd name="connsiteX4" fmla="*/ 772462 w 884888"/>
              <a:gd name="connsiteY4" fmla="*/ 7627 h 667194"/>
              <a:gd name="connsiteX5" fmla="*/ 839918 w 884888"/>
              <a:gd name="connsiteY5" fmla="*/ 7627 h 667194"/>
              <a:gd name="connsiteX6" fmla="*/ 854908 w 884888"/>
              <a:gd name="connsiteY6" fmla="*/ 30112 h 667194"/>
              <a:gd name="connsiteX7" fmla="*/ 869898 w 884888"/>
              <a:gd name="connsiteY7" fmla="*/ 75083 h 667194"/>
              <a:gd name="connsiteX8" fmla="*/ 877393 w 884888"/>
              <a:gd name="connsiteY8" fmla="*/ 97568 h 667194"/>
              <a:gd name="connsiteX9" fmla="*/ 884888 w 884888"/>
              <a:gd name="connsiteY9" fmla="*/ 120053 h 667194"/>
              <a:gd name="connsiteX10" fmla="*/ 877393 w 884888"/>
              <a:gd name="connsiteY10" fmla="*/ 209994 h 667194"/>
              <a:gd name="connsiteX11" fmla="*/ 862403 w 884888"/>
              <a:gd name="connsiteY11" fmla="*/ 299935 h 667194"/>
              <a:gd name="connsiteX12" fmla="*/ 869898 w 884888"/>
              <a:gd name="connsiteY12" fmla="*/ 352401 h 667194"/>
              <a:gd name="connsiteX13" fmla="*/ 877393 w 884888"/>
              <a:gd name="connsiteY13" fmla="*/ 382381 h 667194"/>
              <a:gd name="connsiteX14" fmla="*/ 884888 w 884888"/>
              <a:gd name="connsiteY14" fmla="*/ 457332 h 667194"/>
              <a:gd name="connsiteX15" fmla="*/ 862403 w 884888"/>
              <a:gd name="connsiteY15" fmla="*/ 592243 h 667194"/>
              <a:gd name="connsiteX16" fmla="*/ 854908 w 884888"/>
              <a:gd name="connsiteY16" fmla="*/ 637214 h 667194"/>
              <a:gd name="connsiteX17" fmla="*/ 847413 w 884888"/>
              <a:gd name="connsiteY17" fmla="*/ 659699 h 667194"/>
              <a:gd name="connsiteX18" fmla="*/ 824928 w 884888"/>
              <a:gd name="connsiteY18" fmla="*/ 667194 h 667194"/>
              <a:gd name="connsiteX19" fmla="*/ 712501 w 884888"/>
              <a:gd name="connsiteY19" fmla="*/ 652204 h 667194"/>
              <a:gd name="connsiteX20" fmla="*/ 675026 w 884888"/>
              <a:gd name="connsiteY20" fmla="*/ 644709 h 667194"/>
              <a:gd name="connsiteX21" fmla="*/ 630056 w 884888"/>
              <a:gd name="connsiteY21" fmla="*/ 629719 h 667194"/>
              <a:gd name="connsiteX22" fmla="*/ 607570 w 884888"/>
              <a:gd name="connsiteY22" fmla="*/ 584748 h 667194"/>
              <a:gd name="connsiteX23" fmla="*/ 585085 w 884888"/>
              <a:gd name="connsiteY23" fmla="*/ 577253 h 667194"/>
              <a:gd name="connsiteX24" fmla="*/ 562600 w 884888"/>
              <a:gd name="connsiteY24" fmla="*/ 562263 h 667194"/>
              <a:gd name="connsiteX25" fmla="*/ 510134 w 884888"/>
              <a:gd name="connsiteY25" fmla="*/ 547273 h 667194"/>
              <a:gd name="connsiteX26" fmla="*/ 457669 w 884888"/>
              <a:gd name="connsiteY26" fmla="*/ 524788 h 667194"/>
              <a:gd name="connsiteX27" fmla="*/ 427688 w 884888"/>
              <a:gd name="connsiteY27" fmla="*/ 517292 h 667194"/>
              <a:gd name="connsiteX28" fmla="*/ 360233 w 884888"/>
              <a:gd name="connsiteY28" fmla="*/ 494807 h 667194"/>
              <a:gd name="connsiteX29" fmla="*/ 337747 w 884888"/>
              <a:gd name="connsiteY29" fmla="*/ 487312 h 667194"/>
              <a:gd name="connsiteX30" fmla="*/ 292777 w 884888"/>
              <a:gd name="connsiteY30" fmla="*/ 457332 h 667194"/>
              <a:gd name="connsiteX31" fmla="*/ 270292 w 884888"/>
              <a:gd name="connsiteY31" fmla="*/ 442342 h 667194"/>
              <a:gd name="connsiteX32" fmla="*/ 232816 w 884888"/>
              <a:gd name="connsiteY32" fmla="*/ 404866 h 667194"/>
              <a:gd name="connsiteX33" fmla="*/ 217826 w 884888"/>
              <a:gd name="connsiteY33" fmla="*/ 382381 h 667194"/>
              <a:gd name="connsiteX34" fmla="*/ 195341 w 884888"/>
              <a:gd name="connsiteY34" fmla="*/ 367391 h 667194"/>
              <a:gd name="connsiteX35" fmla="*/ 157865 w 884888"/>
              <a:gd name="connsiteY35" fmla="*/ 329915 h 667194"/>
              <a:gd name="connsiteX36" fmla="*/ 127885 w 884888"/>
              <a:gd name="connsiteY36" fmla="*/ 292440 h 667194"/>
              <a:gd name="connsiteX37" fmla="*/ 90410 w 884888"/>
              <a:gd name="connsiteY37" fmla="*/ 247470 h 667194"/>
              <a:gd name="connsiteX38" fmla="*/ 45439 w 884888"/>
              <a:gd name="connsiteY38" fmla="*/ 217489 h 667194"/>
              <a:gd name="connsiteX39" fmla="*/ 30449 w 884888"/>
              <a:gd name="connsiteY39" fmla="*/ 195004 h 667194"/>
              <a:gd name="connsiteX40" fmla="*/ 7964 w 884888"/>
              <a:gd name="connsiteY40" fmla="*/ 187509 h 667194"/>
              <a:gd name="connsiteX41" fmla="*/ 469 w 884888"/>
              <a:gd name="connsiteY41" fmla="*/ 157529 h 667194"/>
              <a:gd name="connsiteX42" fmla="*/ 15459 w 884888"/>
              <a:gd name="connsiteY42" fmla="*/ 90073 h 667194"/>
              <a:gd name="connsiteX43" fmla="*/ 469 w 884888"/>
              <a:gd name="connsiteY43" fmla="*/ 22617 h 66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4888" h="667194">
                <a:moveTo>
                  <a:pt x="469" y="22617"/>
                </a:moveTo>
                <a:cubicBezTo>
                  <a:pt x="4217" y="12623"/>
                  <a:pt x="25585" y="27022"/>
                  <a:pt x="37944" y="30112"/>
                </a:cubicBezTo>
                <a:cubicBezTo>
                  <a:pt x="45609" y="32028"/>
                  <a:pt x="52529" y="37607"/>
                  <a:pt x="60429" y="37607"/>
                </a:cubicBezTo>
                <a:cubicBezTo>
                  <a:pt x="114512" y="37607"/>
                  <a:pt x="419154" y="26294"/>
                  <a:pt x="495144" y="22617"/>
                </a:cubicBezTo>
                <a:lnTo>
                  <a:pt x="772462" y="7627"/>
                </a:lnTo>
                <a:cubicBezTo>
                  <a:pt x="794865" y="3147"/>
                  <a:pt x="817934" y="-7029"/>
                  <a:pt x="839918" y="7627"/>
                </a:cubicBezTo>
                <a:cubicBezTo>
                  <a:pt x="847413" y="12624"/>
                  <a:pt x="851250" y="21880"/>
                  <a:pt x="854908" y="30112"/>
                </a:cubicBezTo>
                <a:cubicBezTo>
                  <a:pt x="861325" y="44551"/>
                  <a:pt x="864901" y="60093"/>
                  <a:pt x="869898" y="75083"/>
                </a:cubicBezTo>
                <a:lnTo>
                  <a:pt x="877393" y="97568"/>
                </a:lnTo>
                <a:lnTo>
                  <a:pt x="884888" y="120053"/>
                </a:lnTo>
                <a:cubicBezTo>
                  <a:pt x="882390" y="150033"/>
                  <a:pt x="880542" y="180075"/>
                  <a:pt x="877393" y="209994"/>
                </a:cubicBezTo>
                <a:cubicBezTo>
                  <a:pt x="873261" y="249248"/>
                  <a:pt x="869638" y="263758"/>
                  <a:pt x="862403" y="299935"/>
                </a:cubicBezTo>
                <a:cubicBezTo>
                  <a:pt x="864901" y="317424"/>
                  <a:pt x="866738" y="335020"/>
                  <a:pt x="869898" y="352401"/>
                </a:cubicBezTo>
                <a:cubicBezTo>
                  <a:pt x="871741" y="362536"/>
                  <a:pt x="875936" y="372184"/>
                  <a:pt x="877393" y="382381"/>
                </a:cubicBezTo>
                <a:cubicBezTo>
                  <a:pt x="880944" y="407237"/>
                  <a:pt x="882390" y="432348"/>
                  <a:pt x="884888" y="457332"/>
                </a:cubicBezTo>
                <a:cubicBezTo>
                  <a:pt x="866745" y="602475"/>
                  <a:pt x="890815" y="421770"/>
                  <a:pt x="862403" y="592243"/>
                </a:cubicBezTo>
                <a:cubicBezTo>
                  <a:pt x="859905" y="607233"/>
                  <a:pt x="858205" y="622379"/>
                  <a:pt x="854908" y="637214"/>
                </a:cubicBezTo>
                <a:cubicBezTo>
                  <a:pt x="853194" y="644926"/>
                  <a:pt x="852999" y="654113"/>
                  <a:pt x="847413" y="659699"/>
                </a:cubicBezTo>
                <a:cubicBezTo>
                  <a:pt x="841827" y="665285"/>
                  <a:pt x="832423" y="664696"/>
                  <a:pt x="824928" y="667194"/>
                </a:cubicBezTo>
                <a:cubicBezTo>
                  <a:pt x="794613" y="663405"/>
                  <a:pt x="743531" y="657376"/>
                  <a:pt x="712501" y="652204"/>
                </a:cubicBezTo>
                <a:cubicBezTo>
                  <a:pt x="699935" y="650110"/>
                  <a:pt x="687316" y="648061"/>
                  <a:pt x="675026" y="644709"/>
                </a:cubicBezTo>
                <a:cubicBezTo>
                  <a:pt x="659782" y="640552"/>
                  <a:pt x="630056" y="629719"/>
                  <a:pt x="630056" y="629719"/>
                </a:cubicBezTo>
                <a:cubicBezTo>
                  <a:pt x="625118" y="614907"/>
                  <a:pt x="620778" y="595314"/>
                  <a:pt x="607570" y="584748"/>
                </a:cubicBezTo>
                <a:cubicBezTo>
                  <a:pt x="601401" y="579813"/>
                  <a:pt x="592151" y="580786"/>
                  <a:pt x="585085" y="577253"/>
                </a:cubicBezTo>
                <a:cubicBezTo>
                  <a:pt x="577028" y="573225"/>
                  <a:pt x="570657" y="566291"/>
                  <a:pt x="562600" y="562263"/>
                </a:cubicBezTo>
                <a:cubicBezTo>
                  <a:pt x="550619" y="556272"/>
                  <a:pt x="521342" y="550475"/>
                  <a:pt x="510134" y="547273"/>
                </a:cubicBezTo>
                <a:cubicBezTo>
                  <a:pt x="458029" y="532386"/>
                  <a:pt x="521614" y="548768"/>
                  <a:pt x="457669" y="524788"/>
                </a:cubicBezTo>
                <a:cubicBezTo>
                  <a:pt x="448024" y="521171"/>
                  <a:pt x="437555" y="520252"/>
                  <a:pt x="427688" y="517292"/>
                </a:cubicBezTo>
                <a:cubicBezTo>
                  <a:pt x="427683" y="517290"/>
                  <a:pt x="371478" y="498555"/>
                  <a:pt x="360233" y="494807"/>
                </a:cubicBezTo>
                <a:lnTo>
                  <a:pt x="337747" y="487312"/>
                </a:lnTo>
                <a:lnTo>
                  <a:pt x="292777" y="457332"/>
                </a:lnTo>
                <a:cubicBezTo>
                  <a:pt x="285282" y="452335"/>
                  <a:pt x="276662" y="448712"/>
                  <a:pt x="270292" y="442342"/>
                </a:cubicBezTo>
                <a:cubicBezTo>
                  <a:pt x="257800" y="429850"/>
                  <a:pt x="242616" y="419565"/>
                  <a:pt x="232816" y="404866"/>
                </a:cubicBezTo>
                <a:cubicBezTo>
                  <a:pt x="227819" y="397371"/>
                  <a:pt x="224196" y="388751"/>
                  <a:pt x="217826" y="382381"/>
                </a:cubicBezTo>
                <a:cubicBezTo>
                  <a:pt x="211456" y="376011"/>
                  <a:pt x="202120" y="373323"/>
                  <a:pt x="195341" y="367391"/>
                </a:cubicBezTo>
                <a:cubicBezTo>
                  <a:pt x="182046" y="355758"/>
                  <a:pt x="157865" y="329915"/>
                  <a:pt x="157865" y="329915"/>
                </a:cubicBezTo>
                <a:cubicBezTo>
                  <a:pt x="143274" y="286141"/>
                  <a:pt x="161787" y="326342"/>
                  <a:pt x="127885" y="292440"/>
                </a:cubicBezTo>
                <a:cubicBezTo>
                  <a:pt x="84580" y="249135"/>
                  <a:pt x="145664" y="290446"/>
                  <a:pt x="90410" y="247470"/>
                </a:cubicBezTo>
                <a:cubicBezTo>
                  <a:pt x="76189" y="236409"/>
                  <a:pt x="45439" y="217489"/>
                  <a:pt x="45439" y="217489"/>
                </a:cubicBezTo>
                <a:cubicBezTo>
                  <a:pt x="40442" y="209994"/>
                  <a:pt x="37483" y="200631"/>
                  <a:pt x="30449" y="195004"/>
                </a:cubicBezTo>
                <a:cubicBezTo>
                  <a:pt x="24280" y="190069"/>
                  <a:pt x="12899" y="193678"/>
                  <a:pt x="7964" y="187509"/>
                </a:cubicBezTo>
                <a:cubicBezTo>
                  <a:pt x="1529" y="179465"/>
                  <a:pt x="2967" y="167522"/>
                  <a:pt x="469" y="157529"/>
                </a:cubicBezTo>
                <a:cubicBezTo>
                  <a:pt x="4641" y="140839"/>
                  <a:pt x="13873" y="105930"/>
                  <a:pt x="15459" y="90073"/>
                </a:cubicBezTo>
                <a:cubicBezTo>
                  <a:pt x="16702" y="77643"/>
                  <a:pt x="-3279" y="32611"/>
                  <a:pt x="469" y="22617"/>
                </a:cubicBezTo>
                <a:close/>
              </a:path>
            </a:pathLst>
          </a:custGeom>
          <a:noFill/>
          <a:ln w="762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EA6ED5EE-B0A1-C055-E4F4-8772C317BD05}"/>
              </a:ext>
            </a:extLst>
          </p:cNvPr>
          <p:cNvPicPr>
            <a:picLocks noChangeAspect="1"/>
          </p:cNvPicPr>
          <p:nvPr/>
        </p:nvPicPr>
        <p:blipFill>
          <a:blip r:embed="rId3"/>
          <a:stretch>
            <a:fillRect/>
          </a:stretch>
        </p:blipFill>
        <p:spPr>
          <a:xfrm>
            <a:off x="670024" y="887023"/>
            <a:ext cx="3597276" cy="40624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261300" y="2697375"/>
            <a:ext cx="4310700" cy="1564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SzPts val="990"/>
              <a:buNone/>
            </a:pPr>
            <a:endParaRPr sz="280"/>
          </a:p>
          <a:p>
            <a:pPr marL="0" lvl="0" indent="0" algn="r" rtl="0">
              <a:spcBef>
                <a:spcPts val="0"/>
              </a:spcBef>
              <a:spcAft>
                <a:spcPts val="0"/>
              </a:spcAft>
              <a:buSzPts val="990"/>
              <a:buNone/>
            </a:pPr>
            <a:r>
              <a:rPr lang="en" sz="1310"/>
              <a:t>Photo of the West LA VA Campus; Jared Greenberg, MD </a:t>
            </a:r>
            <a:endParaRPr sz="1310"/>
          </a:p>
        </p:txBody>
      </p:sp>
      <p:sp>
        <p:nvSpPr>
          <p:cNvPr id="108" name="Google Shape;108;p16"/>
          <p:cNvSpPr txBox="1">
            <a:spLocks noGrp="1"/>
          </p:cNvSpPr>
          <p:nvPr>
            <p:ph type="body" idx="2"/>
          </p:nvPr>
        </p:nvSpPr>
        <p:spPr>
          <a:xfrm>
            <a:off x="4640100" y="1"/>
            <a:ext cx="4503900" cy="5061526"/>
          </a:xfrm>
          <a:prstGeom prst="rect">
            <a:avLst/>
          </a:prstGeom>
        </p:spPr>
        <p:txBody>
          <a:bodyPr spcFirstLastPara="1" wrap="square" lIns="91425" tIns="91425" rIns="91425" bIns="91425" anchor="ctr" anchorCtr="0">
            <a:normAutofit/>
          </a:bodyPr>
          <a:lstStyle/>
          <a:p>
            <a:pPr marL="0" lvl="0" indent="0" algn="l" rtl="0">
              <a:lnSpc>
                <a:spcPct val="100000"/>
              </a:lnSpc>
              <a:spcBef>
                <a:spcPts val="0"/>
              </a:spcBef>
              <a:spcAft>
                <a:spcPts val="0"/>
              </a:spcAft>
              <a:buNone/>
            </a:pPr>
            <a:endParaRPr sz="2000" dirty="0">
              <a:solidFill>
                <a:schemeClr val="tx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None/>
            </a:pPr>
            <a:r>
              <a:rPr lang="en" sz="2800" dirty="0">
                <a:solidFill>
                  <a:schemeClr val="tx1"/>
                </a:solidFill>
                <a:latin typeface="+mj-lt"/>
                <a:ea typeface="Arial"/>
                <a:cs typeface="Calibri" panose="020F0502020204030204" pitchFamily="34" charset="0"/>
                <a:sym typeface="Arial"/>
              </a:rPr>
              <a:t>Why bring HV to the VA? </a:t>
            </a:r>
            <a:endParaRPr sz="2800" dirty="0">
              <a:solidFill>
                <a:schemeClr val="tx1"/>
              </a:solidFill>
              <a:latin typeface="+mj-lt"/>
              <a:ea typeface="Arial"/>
              <a:cs typeface="Calibri" panose="020F0502020204030204" pitchFamily="34" charset="0"/>
              <a:sym typeface="Arial"/>
            </a:endParaRPr>
          </a:p>
          <a:p>
            <a:pPr marL="457200" lvl="0" indent="-329863" algn="l" rtl="0">
              <a:lnSpc>
                <a:spcPct val="115000"/>
              </a:lnSpc>
              <a:spcBef>
                <a:spcPts val="0"/>
              </a:spcBef>
              <a:spcAft>
                <a:spcPts val="0"/>
              </a:spcAft>
              <a:buClr>
                <a:schemeClr val="tx1"/>
              </a:buClr>
              <a:buSzPct val="100000"/>
              <a:buFont typeface="Arial"/>
              <a:buChar char="●"/>
            </a:pPr>
            <a:r>
              <a:rPr lang="en" sz="2000" dirty="0">
                <a:solidFill>
                  <a:schemeClr val="tx1"/>
                </a:solidFill>
                <a:latin typeface="Calibri" panose="020F0502020204030204" pitchFamily="34" charset="0"/>
                <a:ea typeface="Arial"/>
                <a:cs typeface="Calibri" panose="020F0502020204030204" pitchFamily="34" charset="0"/>
                <a:sym typeface="Arial"/>
              </a:rPr>
              <a:t>Largest national healthcare system in the U.S. </a:t>
            </a:r>
            <a:endParaRPr sz="2000" dirty="0">
              <a:solidFill>
                <a:schemeClr val="tx1"/>
              </a:solidFill>
              <a:latin typeface="Calibri" panose="020F0502020204030204" pitchFamily="34" charset="0"/>
              <a:ea typeface="Arial"/>
              <a:cs typeface="Calibri" panose="020F0502020204030204" pitchFamily="34" charset="0"/>
              <a:sym typeface="Arial"/>
            </a:endParaRPr>
          </a:p>
          <a:p>
            <a:pPr marL="457200" lvl="0" indent="-329863" algn="l" rtl="0">
              <a:lnSpc>
                <a:spcPct val="115000"/>
              </a:lnSpc>
              <a:spcBef>
                <a:spcPts val="0"/>
              </a:spcBef>
              <a:spcAft>
                <a:spcPts val="0"/>
              </a:spcAft>
              <a:buClr>
                <a:schemeClr val="tx1"/>
              </a:buClr>
              <a:buSzPct val="100000"/>
              <a:buFont typeface="Arial"/>
              <a:buChar char="●"/>
            </a:pPr>
            <a:r>
              <a:rPr lang="en" sz="2000" dirty="0">
                <a:solidFill>
                  <a:schemeClr val="tx1"/>
                </a:solidFill>
                <a:latin typeface="Calibri" panose="020F0502020204030204" pitchFamily="34" charset="0"/>
                <a:ea typeface="Arial"/>
                <a:cs typeface="Calibri" panose="020F0502020204030204" pitchFamily="34" charset="0"/>
                <a:sym typeface="Arial"/>
              </a:rPr>
              <a:t>Expansion of tele-mental health services during COVID-19</a:t>
            </a:r>
            <a:endParaRPr sz="2000" dirty="0">
              <a:solidFill>
                <a:schemeClr val="tx1"/>
              </a:solidFill>
              <a:latin typeface="Calibri" panose="020F0502020204030204" pitchFamily="34" charset="0"/>
              <a:ea typeface="Arial"/>
              <a:cs typeface="Calibri" panose="020F0502020204030204" pitchFamily="34" charset="0"/>
              <a:sym typeface="Arial"/>
            </a:endParaRPr>
          </a:p>
          <a:p>
            <a:pPr marL="457200" lvl="0" indent="-329863" algn="l" rtl="0">
              <a:lnSpc>
                <a:spcPct val="115000"/>
              </a:lnSpc>
              <a:spcBef>
                <a:spcPts val="0"/>
              </a:spcBef>
              <a:spcAft>
                <a:spcPts val="0"/>
              </a:spcAft>
              <a:buClr>
                <a:schemeClr val="tx1"/>
              </a:buClr>
              <a:buSzPct val="100000"/>
              <a:buFont typeface="Arial"/>
              <a:buChar char="●"/>
            </a:pPr>
            <a:r>
              <a:rPr lang="en" sz="2000" dirty="0">
                <a:solidFill>
                  <a:schemeClr val="tx1"/>
                </a:solidFill>
                <a:latin typeface="Calibri" panose="020F0502020204030204" pitchFamily="34" charset="0"/>
                <a:ea typeface="Arial"/>
                <a:cs typeface="Calibri" panose="020F0502020204030204" pitchFamily="34" charset="0"/>
                <a:sym typeface="Arial"/>
              </a:rPr>
              <a:t>Robust employment of Veteran peer support specialists</a:t>
            </a:r>
            <a:endParaRPr sz="2000" dirty="0">
              <a:solidFill>
                <a:schemeClr val="tx1"/>
              </a:solidFill>
              <a:latin typeface="Calibri" panose="020F0502020204030204" pitchFamily="34" charset="0"/>
              <a:ea typeface="Arial"/>
              <a:cs typeface="Calibri" panose="020F0502020204030204" pitchFamily="34" charset="0"/>
              <a:sym typeface="Arial"/>
            </a:endParaRPr>
          </a:p>
          <a:p>
            <a:pPr marL="457200" lvl="0" indent="-329863" algn="l" rtl="0">
              <a:lnSpc>
                <a:spcPct val="115000"/>
              </a:lnSpc>
              <a:spcBef>
                <a:spcPts val="0"/>
              </a:spcBef>
              <a:spcAft>
                <a:spcPts val="0"/>
              </a:spcAft>
              <a:buClr>
                <a:schemeClr val="tx1"/>
              </a:buClr>
              <a:buSzPct val="100000"/>
              <a:buFont typeface="Arial"/>
              <a:buChar char="●"/>
            </a:pPr>
            <a:r>
              <a:rPr lang="en" sz="2000" dirty="0">
                <a:solidFill>
                  <a:schemeClr val="tx1"/>
                </a:solidFill>
                <a:latin typeface="Calibri" panose="020F0502020204030204" pitchFamily="34" charset="0"/>
                <a:ea typeface="Arial"/>
                <a:cs typeface="Calibri" panose="020F0502020204030204" pitchFamily="34" charset="0"/>
                <a:sym typeface="Arial"/>
              </a:rPr>
              <a:t>Veterans are accustomed to research alongside clinical treatment</a:t>
            </a:r>
            <a:endParaRPr sz="2000" dirty="0">
              <a:solidFill>
                <a:schemeClr val="tx1"/>
              </a:solidFill>
              <a:latin typeface="Calibri" panose="020F0502020204030204" pitchFamily="34" charset="0"/>
              <a:ea typeface="Arial"/>
              <a:cs typeface="Calibri" panose="020F0502020204030204" pitchFamily="34" charset="0"/>
              <a:sym typeface="Arial"/>
            </a:endParaRPr>
          </a:p>
          <a:p>
            <a:pPr marL="457200" lvl="0" indent="-329863" algn="l" rtl="0">
              <a:lnSpc>
                <a:spcPct val="115000"/>
              </a:lnSpc>
              <a:spcBef>
                <a:spcPts val="0"/>
              </a:spcBef>
              <a:spcAft>
                <a:spcPts val="0"/>
              </a:spcAft>
              <a:buClr>
                <a:schemeClr val="tx1"/>
              </a:buClr>
              <a:buSzPct val="100000"/>
              <a:buFont typeface="Arial"/>
              <a:buChar char="●"/>
            </a:pPr>
            <a:r>
              <a:rPr lang="en" sz="2000" dirty="0">
                <a:solidFill>
                  <a:schemeClr val="tx1"/>
                </a:solidFill>
                <a:latin typeface="Calibri" panose="020F0502020204030204" pitchFamily="34" charset="0"/>
                <a:ea typeface="Arial"/>
                <a:cs typeface="Calibri" panose="020F0502020204030204" pitchFamily="34" charset="0"/>
                <a:sym typeface="Arial"/>
              </a:rPr>
              <a:t>Unique camaraderie among Veterans</a:t>
            </a:r>
          </a:p>
          <a:p>
            <a:pPr marL="457200" lvl="0" indent="-329863" algn="l" rtl="0">
              <a:lnSpc>
                <a:spcPct val="115000"/>
              </a:lnSpc>
              <a:spcBef>
                <a:spcPts val="0"/>
              </a:spcBef>
              <a:spcAft>
                <a:spcPts val="0"/>
              </a:spcAft>
              <a:buClr>
                <a:schemeClr val="tx1"/>
              </a:buClr>
              <a:buSzPct val="100000"/>
              <a:buFont typeface="Arial"/>
              <a:buChar char="●"/>
            </a:pPr>
            <a:r>
              <a:rPr lang="en" sz="2000" dirty="0">
                <a:solidFill>
                  <a:schemeClr val="tx1"/>
                </a:solidFill>
                <a:latin typeface="Calibri" panose="020F0502020204030204" pitchFamily="34" charset="0"/>
                <a:ea typeface="Arial"/>
                <a:cs typeface="Calibri" panose="020F0502020204030204" pitchFamily="34" charset="0"/>
                <a:sym typeface="Arial"/>
              </a:rPr>
              <a:t>Psychosocial Rehabilitation &amp; Groups offered</a:t>
            </a:r>
            <a:endParaRPr sz="2000" dirty="0">
              <a:solidFill>
                <a:schemeClr val="tx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1000"/>
              </a:spcAft>
              <a:buNone/>
            </a:pPr>
            <a:endParaRPr sz="2000" dirty="0"/>
          </a:p>
        </p:txBody>
      </p:sp>
      <p:pic>
        <p:nvPicPr>
          <p:cNvPr id="109" name="Google Shape;109;p16"/>
          <p:cNvPicPr preferRelativeResize="0"/>
          <p:nvPr/>
        </p:nvPicPr>
        <p:blipFill>
          <a:blip r:embed="rId3">
            <a:alphaModFix/>
          </a:blip>
          <a:stretch>
            <a:fillRect/>
          </a:stretch>
        </p:blipFill>
        <p:spPr>
          <a:xfrm>
            <a:off x="0" y="514928"/>
            <a:ext cx="4572001" cy="3429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16"/>
          <p:cNvSpPr txBox="1">
            <a:spLocks noGrp="1"/>
          </p:cNvSpPr>
          <p:nvPr>
            <p:ph type="body" idx="2"/>
          </p:nvPr>
        </p:nvSpPr>
        <p:spPr>
          <a:xfrm>
            <a:off x="4640100" y="226650"/>
            <a:ext cx="4503900" cy="4083900"/>
          </a:xfrm>
          <a:prstGeom prst="rect">
            <a:avLst/>
          </a:prstGeom>
        </p:spPr>
        <p:txBody>
          <a:bodyPr spcFirstLastPara="1" wrap="square" lIns="91425" tIns="91425" rIns="91425" bIns="91425" anchor="ctr" anchorCtr="0">
            <a:normAutofit/>
          </a:bodyPr>
          <a:lstStyle/>
          <a:p>
            <a:pPr marL="0" lvl="0" indent="0" algn="l" rtl="0">
              <a:lnSpc>
                <a:spcPct val="100000"/>
              </a:lnSpc>
              <a:spcBef>
                <a:spcPts val="0"/>
              </a:spcBef>
              <a:spcAft>
                <a:spcPts val="0"/>
              </a:spcAft>
              <a:buNone/>
            </a:pPr>
            <a:endParaRPr sz="3912" dirty="0">
              <a:solidFill>
                <a:schemeClr val="tx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None/>
            </a:pPr>
            <a:r>
              <a:rPr lang="en" sz="2800" dirty="0">
                <a:solidFill>
                  <a:schemeClr val="tx1"/>
                </a:solidFill>
                <a:latin typeface="+mj-lt"/>
                <a:ea typeface="Arial"/>
                <a:cs typeface="Calibri" panose="020F0502020204030204" pitchFamily="34" charset="0"/>
                <a:sym typeface="Arial"/>
              </a:rPr>
              <a:t>Challenges</a:t>
            </a:r>
            <a:endParaRPr sz="2800" dirty="0">
              <a:solidFill>
                <a:schemeClr val="tx1"/>
              </a:solidFill>
              <a:latin typeface="+mj-lt"/>
              <a:ea typeface="Arial"/>
              <a:cs typeface="Calibri" panose="020F0502020204030204" pitchFamily="34" charset="0"/>
              <a:sym typeface="Arial"/>
            </a:endParaRPr>
          </a:p>
          <a:p>
            <a:pPr marL="413087" indent="-285750">
              <a:lnSpc>
                <a:spcPct val="115000"/>
              </a:lnSpc>
              <a:buClr>
                <a:schemeClr val="tx1"/>
              </a:buClr>
              <a:buSzPct val="100000"/>
            </a:pPr>
            <a:r>
              <a:rPr lang="en-US" sz="1800" dirty="0">
                <a:solidFill>
                  <a:schemeClr val="tx1"/>
                </a:solidFill>
                <a:latin typeface="Calibri" panose="020F0502020204030204" pitchFamily="34" charset="0"/>
                <a:ea typeface="Arial"/>
                <a:cs typeface="Calibri" panose="020F0502020204030204" pitchFamily="34" charset="0"/>
                <a:sym typeface="Arial"/>
              </a:rPr>
              <a:t>Biomedical orientation</a:t>
            </a:r>
            <a:endParaRPr sz="1800" dirty="0">
              <a:solidFill>
                <a:schemeClr val="tx1"/>
              </a:solidFill>
              <a:latin typeface="Calibri" panose="020F0502020204030204" pitchFamily="34" charset="0"/>
              <a:ea typeface="Arial"/>
              <a:cs typeface="Calibri" panose="020F0502020204030204" pitchFamily="34" charset="0"/>
              <a:sym typeface="Arial"/>
            </a:endParaRPr>
          </a:p>
          <a:p>
            <a:pPr marL="413087" indent="-285750">
              <a:lnSpc>
                <a:spcPct val="115000"/>
              </a:lnSpc>
              <a:buClr>
                <a:schemeClr val="tx1"/>
              </a:buClr>
              <a:buSzPct val="100000"/>
            </a:pPr>
            <a:r>
              <a:rPr lang="en" sz="1800" dirty="0">
                <a:solidFill>
                  <a:schemeClr val="tx1"/>
                </a:solidFill>
                <a:latin typeface="Calibri" panose="020F0502020204030204" pitchFamily="34" charset="0"/>
                <a:ea typeface="Arial"/>
                <a:cs typeface="Calibri" panose="020F0502020204030204" pitchFamily="34" charset="0"/>
                <a:sym typeface="Arial"/>
              </a:rPr>
              <a:t>Marginalized Peer position </a:t>
            </a:r>
          </a:p>
          <a:p>
            <a:pPr marL="413087" indent="-285750">
              <a:lnSpc>
                <a:spcPct val="115000"/>
              </a:lnSpc>
              <a:buClr>
                <a:schemeClr val="tx1"/>
              </a:buClr>
              <a:buSzPct val="100000"/>
            </a:pPr>
            <a:r>
              <a:rPr lang="en-US" sz="1800" dirty="0">
                <a:solidFill>
                  <a:schemeClr val="tx1"/>
                </a:solidFill>
                <a:latin typeface="Calibri" panose="020F0502020204030204" pitchFamily="34" charset="0"/>
                <a:ea typeface="Arial"/>
                <a:cs typeface="Calibri" panose="020F0502020204030204" pitchFamily="34" charset="0"/>
                <a:sym typeface="Arial"/>
              </a:rPr>
              <a:t>Voice Hearer = patient, not leader</a:t>
            </a:r>
          </a:p>
          <a:p>
            <a:pPr marL="413087" indent="-285750">
              <a:lnSpc>
                <a:spcPct val="115000"/>
              </a:lnSpc>
              <a:buClr>
                <a:schemeClr val="tx1"/>
              </a:buClr>
              <a:buSzPct val="100000"/>
            </a:pPr>
            <a:r>
              <a:rPr lang="en-US" sz="1800" dirty="0">
                <a:solidFill>
                  <a:schemeClr val="tx1"/>
                </a:solidFill>
                <a:latin typeface="Calibri" panose="020F0502020204030204" pitchFamily="34" charset="0"/>
                <a:ea typeface="Arial"/>
                <a:cs typeface="Calibri" panose="020F0502020204030204" pitchFamily="34" charset="0"/>
                <a:sym typeface="Arial"/>
              </a:rPr>
              <a:t>Evidence-Based Practice orientation</a:t>
            </a:r>
            <a:endParaRPr sz="1800" dirty="0">
              <a:solidFill>
                <a:schemeClr val="tx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1000"/>
              </a:spcAft>
              <a:buNone/>
            </a:pPr>
            <a:endParaRPr dirty="0">
              <a:solidFill>
                <a:schemeClr val="tx1"/>
              </a:solidFill>
            </a:endParaRPr>
          </a:p>
        </p:txBody>
      </p:sp>
      <p:pic>
        <p:nvPicPr>
          <p:cNvPr id="5" name="Picture 4" descr="Stethoscope on flat surface">
            <a:extLst>
              <a:ext uri="{FF2B5EF4-FFF2-40B4-BE49-F238E27FC236}">
                <a16:creationId xmlns:a16="http://schemas.microsoft.com/office/drawing/2014/main" id="{A0F64369-F19B-2880-1206-8EB3B54E2F14}"/>
              </a:ext>
            </a:extLst>
          </p:cNvPr>
          <p:cNvPicPr>
            <a:picLocks noChangeAspect="1"/>
          </p:cNvPicPr>
          <p:nvPr/>
        </p:nvPicPr>
        <p:blipFill rotWithShape="1">
          <a:blip r:embed="rId3"/>
          <a:srcRect r="44732"/>
          <a:stretch/>
        </p:blipFill>
        <p:spPr>
          <a:xfrm>
            <a:off x="12409" y="0"/>
            <a:ext cx="4264025" cy="5143500"/>
          </a:xfrm>
          <a:prstGeom prst="rect">
            <a:avLst/>
          </a:prstGeom>
        </p:spPr>
      </p:pic>
    </p:spTree>
    <p:extLst>
      <p:ext uri="{BB962C8B-B14F-4D97-AF65-F5344CB8AC3E}">
        <p14:creationId xmlns:p14="http://schemas.microsoft.com/office/powerpoint/2010/main" val="100530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p:txBody>
          <a:bodyPr>
            <a:normAutofit/>
          </a:bodyPr>
          <a:lstStyle/>
          <a:p>
            <a:r>
              <a:rPr lang="en-US" dirty="0"/>
              <a:t>Timeline</a:t>
            </a:r>
          </a:p>
        </p:txBody>
      </p:sp>
      <p:graphicFrame>
        <p:nvGraphicFramePr>
          <p:cNvPr id="14" name="Content Placeholder 6" descr="timeline SmartArt Graphic">
            <a:extLst>
              <a:ext uri="{FF2B5EF4-FFF2-40B4-BE49-F238E27FC236}">
                <a16:creationId xmlns:a16="http://schemas.microsoft.com/office/drawing/2014/main" id="{CEC6DA80-0404-4CED-A682-9D41A16B341E}"/>
              </a:ext>
            </a:extLst>
          </p:cNvPr>
          <p:cNvGraphicFramePr>
            <a:graphicFrameLocks noGrp="1"/>
          </p:cNvGraphicFramePr>
          <p:nvPr>
            <p:ph idx="1"/>
            <p:extLst>
              <p:ext uri="{D42A27DB-BD31-4B8C-83A1-F6EECF244321}">
                <p14:modId xmlns:p14="http://schemas.microsoft.com/office/powerpoint/2010/main" val="3655178119"/>
              </p:ext>
            </p:extLst>
          </p:nvPr>
        </p:nvGraphicFramePr>
        <p:xfrm>
          <a:off x="1085849" y="994410"/>
          <a:ext cx="7561761" cy="3368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450"/>
              </a:spcAft>
            </a:pPr>
            <a:fld id="{D8DA9DAA-006C-4F4B-980E-E3DF019B24E2}" type="slidenum">
              <a:rPr lang="en-US" b="1" cap="all" spc="75">
                <a:solidFill>
                  <a:schemeClr val="accent2"/>
                </a:solidFill>
              </a:rPr>
              <a:pPr>
                <a:spcAft>
                  <a:spcPts val="450"/>
                </a:spcAft>
              </a:pPr>
              <a:t>8</a:t>
            </a:fld>
            <a:endParaRPr lang="en-US" b="1" cap="all" spc="75">
              <a:solidFill>
                <a:schemeClr val="accent2"/>
              </a:solidFill>
            </a:endParaRPr>
          </a:p>
        </p:txBody>
      </p:sp>
    </p:spTree>
    <p:extLst>
      <p:ext uri="{BB962C8B-B14F-4D97-AF65-F5344CB8AC3E}">
        <p14:creationId xmlns:p14="http://schemas.microsoft.com/office/powerpoint/2010/main" val="3159288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2"/>
          <p:cNvSpPr txBox="1">
            <a:spLocks noGrp="1"/>
          </p:cNvSpPr>
          <p:nvPr>
            <p:ph type="title"/>
          </p:nvPr>
        </p:nvSpPr>
        <p:spPr>
          <a:xfrm>
            <a:off x="3429000" y="574627"/>
            <a:ext cx="57150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n" sz="2400" dirty="0"/>
              <a:t>Veteran Voices &amp; Visions P</a:t>
            </a:r>
            <a:r>
              <a:rPr lang="en-US" sz="2400" dirty="0" err="1"/>
              <a:t>ilot</a:t>
            </a:r>
            <a:r>
              <a:rPr lang="en-US" sz="2400" dirty="0"/>
              <a:t> </a:t>
            </a:r>
            <a:r>
              <a:rPr lang="en" sz="2400" dirty="0"/>
              <a:t>Study, 2021</a:t>
            </a:r>
            <a:endParaRPr sz="2400" dirty="0"/>
          </a:p>
        </p:txBody>
      </p:sp>
      <p:sp>
        <p:nvSpPr>
          <p:cNvPr id="280" name="Google Shape;280;p12"/>
          <p:cNvSpPr txBox="1">
            <a:spLocks noGrp="1"/>
          </p:cNvSpPr>
          <p:nvPr>
            <p:ph type="body" idx="1"/>
          </p:nvPr>
        </p:nvSpPr>
        <p:spPr>
          <a:xfrm>
            <a:off x="2578088" y="1229873"/>
            <a:ext cx="6273827" cy="3339000"/>
          </a:xfrm>
          <a:prstGeom prst="rect">
            <a:avLst/>
          </a:prstGeom>
          <a:noFill/>
          <a:ln>
            <a:noFill/>
          </a:ln>
        </p:spPr>
        <p:txBody>
          <a:bodyPr spcFirstLastPara="1" wrap="square" lIns="91425" tIns="91425" rIns="91425" bIns="91425" anchor="t" anchorCtr="0">
            <a:normAutofit fontScale="92500" lnSpcReduction="10000"/>
          </a:bodyPr>
          <a:lstStyle/>
          <a:p>
            <a:pPr marL="1200150" lvl="0" indent="-251459" algn="l" rtl="0">
              <a:lnSpc>
                <a:spcPct val="115000"/>
              </a:lnSpc>
              <a:spcBef>
                <a:spcPts val="0"/>
              </a:spcBef>
              <a:spcAft>
                <a:spcPts val="0"/>
              </a:spcAft>
              <a:buSzPct val="100000"/>
              <a:buChar char="●"/>
            </a:pPr>
            <a:r>
              <a:rPr lang="en" dirty="0"/>
              <a:t>5 VVV groups w/29 Veteran participants</a:t>
            </a:r>
          </a:p>
          <a:p>
            <a:pPr marL="1657350" lvl="1" indent="-251459">
              <a:buSzPct val="100000"/>
              <a:buChar char="●"/>
            </a:pPr>
            <a:r>
              <a:rPr lang="en" dirty="0"/>
              <a:t>Co-facilitated by a Mental Health Clinician &amp; Peer</a:t>
            </a:r>
          </a:p>
          <a:p>
            <a:pPr marL="1405891" lvl="1" indent="0">
              <a:buSzPct val="100000"/>
              <a:buNone/>
            </a:pPr>
            <a:endParaRPr dirty="0"/>
          </a:p>
          <a:p>
            <a:pPr marL="1200150" indent="-251459">
              <a:buSzPct val="100000"/>
            </a:pPr>
            <a:r>
              <a:rPr lang="en-US" dirty="0"/>
              <a:t>Groups ran for at least 16 weeks  </a:t>
            </a:r>
          </a:p>
          <a:p>
            <a:pPr marL="1657350" lvl="1" indent="-251459">
              <a:buSzPct val="100000"/>
            </a:pPr>
            <a:r>
              <a:rPr lang="en-US" dirty="0"/>
              <a:t>Most have continued for ~ 2 years</a:t>
            </a:r>
          </a:p>
          <a:p>
            <a:pPr marL="1657350" lvl="1" indent="-251459">
              <a:buSzPct val="100000"/>
            </a:pPr>
            <a:r>
              <a:rPr lang="en-US" dirty="0"/>
              <a:t>Virtual</a:t>
            </a:r>
          </a:p>
          <a:p>
            <a:pPr marL="1657350" lvl="1" indent="-251459">
              <a:buSzPct val="100000"/>
            </a:pPr>
            <a:r>
              <a:rPr lang="en-US" dirty="0"/>
              <a:t>Outpatient &amp; voluntary</a:t>
            </a:r>
          </a:p>
          <a:p>
            <a:pPr marL="1657350" lvl="1" indent="-251459">
              <a:buSzPct val="100000"/>
            </a:pPr>
            <a:r>
              <a:rPr lang="en-US" dirty="0"/>
              <a:t>Max of 6 group members</a:t>
            </a:r>
          </a:p>
          <a:p>
            <a:pPr marL="1405891" lvl="1" indent="0">
              <a:buSzPct val="100000"/>
              <a:buNone/>
            </a:pPr>
            <a:endParaRPr lang="en-US" dirty="0"/>
          </a:p>
          <a:p>
            <a:pPr marL="1200150" indent="-251459">
              <a:buSzPct val="100000"/>
            </a:pPr>
            <a:r>
              <a:rPr lang="en" dirty="0"/>
              <a:t>Pre &amp; post intervention assessments conducted</a:t>
            </a:r>
          </a:p>
          <a:p>
            <a:pPr marL="1657350" lvl="1" indent="-251459">
              <a:buSzPct val="100000"/>
            </a:pPr>
            <a:r>
              <a:rPr lang="en" dirty="0"/>
              <a:t>Qualitative interviews on how Veterans understand their experiences and the groups</a:t>
            </a:r>
          </a:p>
          <a:p>
            <a:pPr marL="1657350" lvl="1" indent="-251459">
              <a:buSzPct val="100000"/>
            </a:pPr>
            <a:r>
              <a:rPr lang="en" dirty="0"/>
              <a:t>Standardized surveys</a:t>
            </a:r>
            <a:endParaRPr dirty="0"/>
          </a:p>
          <a:p>
            <a:pPr marL="914400" lvl="0" indent="457200" algn="l" rtl="0">
              <a:lnSpc>
                <a:spcPct val="115000"/>
              </a:lnSpc>
              <a:spcBef>
                <a:spcPts val="0"/>
              </a:spcBef>
              <a:spcAft>
                <a:spcPts val="0"/>
              </a:spcAft>
              <a:buSzPct val="100000"/>
              <a:buNone/>
            </a:pPr>
            <a:r>
              <a:rPr lang="en" dirty="0">
                <a:solidFill>
                  <a:schemeClr val="accent1"/>
                </a:solidFill>
              </a:rPr>
              <a:t> </a:t>
            </a:r>
            <a:endParaRPr dirty="0"/>
          </a:p>
          <a:p>
            <a:pPr marL="457200" lvl="0" indent="-228600" algn="l" rtl="0">
              <a:lnSpc>
                <a:spcPct val="115000"/>
              </a:lnSpc>
              <a:spcBef>
                <a:spcPts val="0"/>
              </a:spcBef>
              <a:spcAft>
                <a:spcPts val="0"/>
              </a:spcAft>
              <a:buSzPct val="100000"/>
              <a:buNone/>
            </a:pPr>
            <a:endParaRPr dirty="0"/>
          </a:p>
        </p:txBody>
      </p:sp>
      <p:pic>
        <p:nvPicPr>
          <p:cNvPr id="7" name="Picture 6" descr="Cozy home office desk">
            <a:extLst>
              <a:ext uri="{FF2B5EF4-FFF2-40B4-BE49-F238E27FC236}">
                <a16:creationId xmlns:a16="http://schemas.microsoft.com/office/drawing/2014/main" id="{52FAC776-A9EE-9BD6-1365-08BD9F1F0A36}"/>
              </a:ext>
            </a:extLst>
          </p:cNvPr>
          <p:cNvPicPr>
            <a:picLocks noChangeAspect="1"/>
          </p:cNvPicPr>
          <p:nvPr/>
        </p:nvPicPr>
        <p:blipFill>
          <a:blip r:embed="rId3"/>
          <a:stretch>
            <a:fillRect/>
          </a:stretch>
        </p:blipFill>
        <p:spPr>
          <a:xfrm>
            <a:off x="0" y="0"/>
            <a:ext cx="3429000" cy="5143500"/>
          </a:xfrm>
          <a:prstGeom prst="rect">
            <a:avLst/>
          </a:prstGeom>
        </p:spPr>
      </p:pic>
      <p:pic>
        <p:nvPicPr>
          <p:cNvPr id="4" name="Picture 3">
            <a:extLst>
              <a:ext uri="{FF2B5EF4-FFF2-40B4-BE49-F238E27FC236}">
                <a16:creationId xmlns:a16="http://schemas.microsoft.com/office/drawing/2014/main" id="{24E86512-A8EE-E9EE-7BC6-34D2A5C3104B}"/>
              </a:ext>
            </a:extLst>
          </p:cNvPr>
          <p:cNvPicPr>
            <a:picLocks noChangeAspect="1"/>
          </p:cNvPicPr>
          <p:nvPr/>
        </p:nvPicPr>
        <p:blipFill>
          <a:blip r:embed="rId4"/>
          <a:stretch>
            <a:fillRect/>
          </a:stretch>
        </p:blipFill>
        <p:spPr>
          <a:xfrm>
            <a:off x="0" y="3667874"/>
            <a:ext cx="1475626" cy="14756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6144</TotalTime>
  <Words>3932</Words>
  <Application>Microsoft Macintosh PowerPoint</Application>
  <PresentationFormat>On-screen Show (16:9)</PresentationFormat>
  <Paragraphs>300</Paragraphs>
  <Slides>33</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Calibri</vt:lpstr>
      <vt:lpstr>Roboto</vt:lpstr>
      <vt:lpstr>STIX</vt:lpstr>
      <vt:lpstr>Verdana</vt:lpstr>
      <vt:lpstr>EB Garamond</vt:lpstr>
      <vt:lpstr>Calibri Light</vt:lpstr>
      <vt:lpstr>Garamond</vt:lpstr>
      <vt:lpstr>Arial</vt:lpstr>
      <vt:lpstr>Office Theme</vt:lpstr>
      <vt:lpstr>Veteran Voices &amp; Visions: Adapting the Hearing Voices Approach to the Veteran Affairs, Greater Los Angeles Healthcare System </vt:lpstr>
      <vt:lpstr>Disclaimer</vt:lpstr>
      <vt:lpstr>Workshop Aims</vt:lpstr>
      <vt:lpstr>Background</vt:lpstr>
      <vt:lpstr>VA Services</vt:lpstr>
      <vt:lpstr> Photo of the West LA VA Campus; Jared Greenberg, MD </vt:lpstr>
      <vt:lpstr>PowerPoint Presentation</vt:lpstr>
      <vt:lpstr>Timeline</vt:lpstr>
      <vt:lpstr>Veteran Voices &amp; Visions Pilot Study, 2021</vt:lpstr>
      <vt:lpstr>Veteran Participants</vt:lpstr>
      <vt:lpstr>Preintervention Interview</vt:lpstr>
      <vt:lpstr>Preintervention Interview, Cont.</vt:lpstr>
      <vt:lpstr>VVV groups reduce distress due to voices as measured by the Psychotic Symptom Rating Scale (PSYRATS) Voices Subscale</vt:lpstr>
      <vt:lpstr>VVV groups reduce “omnipotence” and “malevolence” &amp; increase “beneficence” attributed to voices on the Beliefs about Voices Questionnaire (BAVQ) – BMO composite score</vt:lpstr>
      <vt:lpstr>Veteran Experiences of VVV Groups  </vt:lpstr>
      <vt:lpstr>Hope  </vt:lpstr>
      <vt:lpstr>Connection  </vt:lpstr>
      <vt:lpstr>Safety  </vt:lpstr>
      <vt:lpstr>Relational Acceptance    </vt:lpstr>
      <vt:lpstr>Self-understanding  </vt:lpstr>
      <vt:lpstr>Alternative Frameworks  </vt:lpstr>
      <vt:lpstr>Negotiating New Relationships  </vt:lpstr>
      <vt:lpstr>Reframing  </vt:lpstr>
      <vt:lpstr>PowerPoint Presentation</vt:lpstr>
      <vt:lpstr> Facilitator Growth - Clinicians</vt:lpstr>
      <vt:lpstr> Facilitator Growth  </vt:lpstr>
      <vt:lpstr> Facilitator Growth  </vt:lpstr>
      <vt:lpstr>Summary Experiences </vt:lpstr>
      <vt:lpstr>Present &amp; Future Directions</vt:lpstr>
      <vt:lpstr>Present &amp; Future Directions</vt:lpstr>
      <vt:lpstr> </vt:lpstr>
      <vt:lpstr>Questions?</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 Voices &amp; Visions:     Adapting the Hearing Voices Approach to the     Veteran Affairs, Greater Los Angeles Healthcare System </dc:title>
  <cp:lastModifiedBy>Kalofonos, Ippolytos A.</cp:lastModifiedBy>
  <cp:revision>13</cp:revision>
  <dcterms:modified xsi:type="dcterms:W3CDTF">2023-10-20T18:42:46Z</dcterms:modified>
</cp:coreProperties>
</file>