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648" r:id="rId2"/>
  </p:sldMasterIdLst>
  <p:sldIdLst>
    <p:sldId id="270" r:id="rId3"/>
    <p:sldId id="268" r:id="rId4"/>
    <p:sldId id="338" r:id="rId5"/>
    <p:sldId id="339" r:id="rId6"/>
    <p:sldId id="341" r:id="rId7"/>
    <p:sldId id="342" r:id="rId8"/>
    <p:sldId id="343" r:id="rId9"/>
    <p:sldId id="277" r:id="rId10"/>
    <p:sldId id="345" r:id="rId11"/>
    <p:sldId id="344" r:id="rId12"/>
    <p:sldId id="259" r:id="rId13"/>
    <p:sldId id="306" r:id="rId14"/>
    <p:sldId id="303" r:id="rId15"/>
    <p:sldId id="278" r:id="rId16"/>
    <p:sldId id="280" r:id="rId17"/>
    <p:sldId id="307" r:id="rId18"/>
    <p:sldId id="295" r:id="rId19"/>
    <p:sldId id="349" r:id="rId20"/>
    <p:sldId id="350" r:id="rId21"/>
    <p:sldId id="276" r:id="rId22"/>
    <p:sldId id="326" r:id="rId23"/>
    <p:sldId id="281" r:id="rId24"/>
    <p:sldId id="283" r:id="rId25"/>
    <p:sldId id="284" r:id="rId26"/>
    <p:sldId id="289" r:id="rId27"/>
    <p:sldId id="347" r:id="rId28"/>
    <p:sldId id="308" r:id="rId29"/>
    <p:sldId id="309" r:id="rId30"/>
    <p:sldId id="262" r:id="rId31"/>
    <p:sldId id="310" r:id="rId32"/>
    <p:sldId id="311" r:id="rId33"/>
    <p:sldId id="324" r:id="rId34"/>
    <p:sldId id="327" r:id="rId35"/>
    <p:sldId id="269" r:id="rId36"/>
    <p:sldId id="334" r:id="rId37"/>
    <p:sldId id="335" r:id="rId38"/>
    <p:sldId id="337" r:id="rId39"/>
    <p:sldId id="348" r:id="rId40"/>
    <p:sldId id="271" r:id="rId41"/>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1738"/>
    <a:srgbClr val="B10FAD"/>
    <a:srgbClr val="214E73"/>
    <a:srgbClr val="03B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108" d="100"/>
          <a:sy n="108" d="100"/>
        </p:scale>
        <p:origin x="630" y="10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dirty="0"/>
              <a:t>Funding distribution</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Brain, biology, cognition</c:v>
                </c:pt>
              </c:strCache>
            </c:strRef>
          </c:tx>
          <c:spPr>
            <a:solidFill>
              <a:schemeClr val="accent1"/>
            </a:solidFill>
            <a:ln>
              <a:noFill/>
            </a:ln>
            <a:effectLst/>
          </c:spPr>
          <c:invertIfNegative val="0"/>
          <c:cat>
            <c:strRef>
              <c:f>Sheet1!$A$2:$A$5</c:f>
              <c:strCache>
                <c:ptCount val="3"/>
                <c:pt idx="0">
                  <c:v>UK (2007-2011)</c:v>
                </c:pt>
                <c:pt idx="1">
                  <c:v>US (2017-2019)</c:v>
                </c:pt>
                <c:pt idx="2">
                  <c:v>Australia (2013-2017)</c:v>
                </c:pt>
              </c:strCache>
            </c:strRef>
          </c:cat>
          <c:val>
            <c:numRef>
              <c:f>Sheet1!$B$2:$B$5</c:f>
              <c:numCache>
                <c:formatCode>General</c:formatCode>
                <c:ptCount val="4"/>
                <c:pt idx="0">
                  <c:v>71</c:v>
                </c:pt>
                <c:pt idx="1">
                  <c:v>55.3</c:v>
                </c:pt>
                <c:pt idx="2">
                  <c:v>41</c:v>
                </c:pt>
              </c:numCache>
            </c:numRef>
          </c:val>
          <c:extLst>
            <c:ext xmlns:c16="http://schemas.microsoft.com/office/drawing/2014/chart" uri="{C3380CC4-5D6E-409C-BE32-E72D297353CC}">
              <c16:uniqueId val="{00000000-5D7D-4C44-8B18-3CA2291D64B3}"/>
            </c:ext>
          </c:extLst>
        </c:ser>
        <c:ser>
          <c:idx val="1"/>
          <c:order val="1"/>
          <c:tx>
            <c:strRef>
              <c:f>Sheet1!$C$1</c:f>
              <c:strCache>
                <c:ptCount val="1"/>
                <c:pt idx="0">
                  <c:v>Treatment</c:v>
                </c:pt>
              </c:strCache>
            </c:strRef>
          </c:tx>
          <c:spPr>
            <a:solidFill>
              <a:schemeClr val="accent2"/>
            </a:solidFill>
            <a:ln>
              <a:noFill/>
            </a:ln>
            <a:effectLst/>
          </c:spPr>
          <c:invertIfNegative val="0"/>
          <c:cat>
            <c:strRef>
              <c:f>Sheet1!$A$2:$A$5</c:f>
              <c:strCache>
                <c:ptCount val="3"/>
                <c:pt idx="0">
                  <c:v>UK (2007-2011)</c:v>
                </c:pt>
                <c:pt idx="1">
                  <c:v>US (2017-2019)</c:v>
                </c:pt>
                <c:pt idx="2">
                  <c:v>Australia (2013-2017)</c:v>
                </c:pt>
              </c:strCache>
            </c:strRef>
          </c:cat>
          <c:val>
            <c:numRef>
              <c:f>Sheet1!$C$2:$C$5</c:f>
              <c:numCache>
                <c:formatCode>General</c:formatCode>
                <c:ptCount val="4"/>
                <c:pt idx="0">
                  <c:v>18</c:v>
                </c:pt>
                <c:pt idx="1">
                  <c:v>22.9</c:v>
                </c:pt>
                <c:pt idx="2">
                  <c:v>20</c:v>
                </c:pt>
              </c:numCache>
            </c:numRef>
          </c:val>
          <c:extLst>
            <c:ext xmlns:c16="http://schemas.microsoft.com/office/drawing/2014/chart" uri="{C3380CC4-5D6E-409C-BE32-E72D297353CC}">
              <c16:uniqueId val="{00000001-5D7D-4C44-8B18-3CA2291D64B3}"/>
            </c:ext>
          </c:extLst>
        </c:ser>
        <c:ser>
          <c:idx val="2"/>
          <c:order val="2"/>
          <c:tx>
            <c:strRef>
              <c:f>Sheet1!$D$1</c:f>
              <c:strCache>
                <c:ptCount val="1"/>
                <c:pt idx="0">
                  <c:v>Services</c:v>
                </c:pt>
              </c:strCache>
            </c:strRef>
          </c:tx>
          <c:spPr>
            <a:solidFill>
              <a:schemeClr val="accent3"/>
            </a:solidFill>
            <a:ln>
              <a:noFill/>
            </a:ln>
            <a:effectLst/>
          </c:spPr>
          <c:invertIfNegative val="0"/>
          <c:cat>
            <c:strRef>
              <c:f>Sheet1!$A$2:$A$5</c:f>
              <c:strCache>
                <c:ptCount val="3"/>
                <c:pt idx="0">
                  <c:v>UK (2007-2011)</c:v>
                </c:pt>
                <c:pt idx="1">
                  <c:v>US (2017-2019)</c:v>
                </c:pt>
                <c:pt idx="2">
                  <c:v>Australia (2013-2017)</c:v>
                </c:pt>
              </c:strCache>
            </c:strRef>
          </c:cat>
          <c:val>
            <c:numRef>
              <c:f>Sheet1!$D$2:$D$5</c:f>
              <c:numCache>
                <c:formatCode>General</c:formatCode>
                <c:ptCount val="4"/>
                <c:pt idx="0">
                  <c:v>5</c:v>
                </c:pt>
                <c:pt idx="1">
                  <c:v>5</c:v>
                </c:pt>
                <c:pt idx="2">
                  <c:v>7</c:v>
                </c:pt>
              </c:numCache>
            </c:numRef>
          </c:val>
          <c:extLst>
            <c:ext xmlns:c16="http://schemas.microsoft.com/office/drawing/2014/chart" uri="{C3380CC4-5D6E-409C-BE32-E72D297353CC}">
              <c16:uniqueId val="{00000002-5D7D-4C44-8B18-3CA2291D64B3}"/>
            </c:ext>
          </c:extLst>
        </c:ser>
        <c:ser>
          <c:idx val="3"/>
          <c:order val="3"/>
          <c:tx>
            <c:strRef>
              <c:f>Sheet1!$E$1</c:f>
              <c:strCache>
                <c:ptCount val="1"/>
                <c:pt idx="0">
                  <c:v>Social issues</c:v>
                </c:pt>
              </c:strCache>
            </c:strRef>
          </c:tx>
          <c:spPr>
            <a:solidFill>
              <a:schemeClr val="accent4"/>
            </a:solidFill>
            <a:ln>
              <a:noFill/>
            </a:ln>
            <a:effectLst/>
          </c:spPr>
          <c:invertIfNegative val="0"/>
          <c:cat>
            <c:strRef>
              <c:f>Sheet1!$A$2:$A$5</c:f>
              <c:strCache>
                <c:ptCount val="3"/>
                <c:pt idx="0">
                  <c:v>UK (2007-2011)</c:v>
                </c:pt>
                <c:pt idx="1">
                  <c:v>US (2017-2019)</c:v>
                </c:pt>
                <c:pt idx="2">
                  <c:v>Australia (2013-2017)</c:v>
                </c:pt>
              </c:strCache>
            </c:strRef>
          </c:cat>
          <c:val>
            <c:numRef>
              <c:f>Sheet1!$E$2:$E$5</c:f>
              <c:numCache>
                <c:formatCode>General</c:formatCode>
                <c:ptCount val="4"/>
                <c:pt idx="0">
                  <c:v>1</c:v>
                </c:pt>
                <c:pt idx="1">
                  <c:v>2.5</c:v>
                </c:pt>
                <c:pt idx="2">
                  <c:v>7</c:v>
                </c:pt>
              </c:numCache>
            </c:numRef>
          </c:val>
          <c:extLst>
            <c:ext xmlns:c16="http://schemas.microsoft.com/office/drawing/2014/chart" uri="{C3380CC4-5D6E-409C-BE32-E72D297353CC}">
              <c16:uniqueId val="{00000003-5D7D-4C44-8B18-3CA2291D64B3}"/>
            </c:ext>
          </c:extLst>
        </c:ser>
        <c:dLbls>
          <c:showLegendKey val="0"/>
          <c:showVal val="0"/>
          <c:showCatName val="0"/>
          <c:showSerName val="0"/>
          <c:showPercent val="0"/>
          <c:showBubbleSize val="0"/>
        </c:dLbls>
        <c:gapWidth val="150"/>
        <c:overlap val="100"/>
        <c:axId val="930515439"/>
        <c:axId val="50035472"/>
      </c:barChart>
      <c:catAx>
        <c:axId val="93051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035472"/>
        <c:crosses val="autoZero"/>
        <c:auto val="1"/>
        <c:lblAlgn val="ctr"/>
        <c:lblOffset val="100"/>
        <c:noMultiLvlLbl val="0"/>
      </c:catAx>
      <c:valAx>
        <c:axId val="50035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515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655FA-A0EC-4225-A196-288FC486394B}"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GB"/>
        </a:p>
      </dgm:t>
    </dgm:pt>
    <dgm:pt modelId="{0C4941C1-BFF7-41DE-918C-A6B4DA6FAD6E}">
      <dgm:prSet phldrT="[Text]" custT="1"/>
      <dgm:spPr/>
      <dgm:t>
        <a:bodyPr/>
        <a:lstStyle/>
        <a:p>
          <a:r>
            <a:rPr lang="en-GB" sz="2000" dirty="0"/>
            <a:t>Co-founder of CAPTAP</a:t>
          </a:r>
        </a:p>
      </dgm:t>
    </dgm:pt>
    <dgm:pt modelId="{ABA77002-F51B-41A0-8D44-0AE26D28D63E}" type="parTrans" cxnId="{85666E78-C339-41FB-80F4-3527DCAA7960}">
      <dgm:prSet/>
      <dgm:spPr/>
      <dgm:t>
        <a:bodyPr/>
        <a:lstStyle/>
        <a:p>
          <a:endParaRPr lang="en-GB"/>
        </a:p>
      </dgm:t>
    </dgm:pt>
    <dgm:pt modelId="{60F21A2D-D118-46AE-8FC3-B5238FA032EC}" type="sibTrans" cxnId="{85666E78-C339-41FB-80F4-3527DCAA7960}">
      <dgm:prSet/>
      <dgm:spPr>
        <a:solidFill>
          <a:srgbClr val="7030A0"/>
        </a:solidFill>
      </dgm:spPr>
      <dgm:t>
        <a:bodyPr/>
        <a:lstStyle/>
        <a:p>
          <a:r>
            <a:rPr lang="en-GB" dirty="0"/>
            <a:t>Leverhulme Research Fellow – University of Stirling</a:t>
          </a:r>
        </a:p>
      </dgm:t>
    </dgm:pt>
    <dgm:pt modelId="{88D0B86C-1B4F-4127-AB4C-AF5C022DE423}">
      <dgm:prSet phldrT="[Text]" custT="1"/>
      <dgm:spPr/>
      <dgm:t>
        <a:bodyPr/>
        <a:lstStyle/>
        <a:p>
          <a:r>
            <a:rPr lang="en-GB" sz="1800" dirty="0"/>
            <a:t>Co-I VAHMN intimate partner violence</a:t>
          </a:r>
          <a:r>
            <a:rPr lang="en-GB" sz="1700" dirty="0"/>
            <a:t>.</a:t>
          </a:r>
        </a:p>
      </dgm:t>
    </dgm:pt>
    <dgm:pt modelId="{3BA16C45-97C1-4764-A59A-87F7246EEA2B}" type="parTrans" cxnId="{F4E156FC-F267-4E85-B53C-675EF62FF4B2}">
      <dgm:prSet/>
      <dgm:spPr/>
      <dgm:t>
        <a:bodyPr/>
        <a:lstStyle/>
        <a:p>
          <a:endParaRPr lang="en-GB"/>
        </a:p>
      </dgm:t>
    </dgm:pt>
    <dgm:pt modelId="{8CA227C4-DF7D-4A37-81F3-B321E4A26ED0}" type="sibTrans" cxnId="{F4E156FC-F267-4E85-B53C-675EF62FF4B2}">
      <dgm:prSet/>
      <dgm:spPr/>
      <dgm:t>
        <a:bodyPr/>
        <a:lstStyle/>
        <a:p>
          <a:r>
            <a:rPr lang="en-GB" dirty="0"/>
            <a:t>Advisor for the Donaldson Trust Scotland</a:t>
          </a:r>
        </a:p>
      </dgm:t>
    </dgm:pt>
    <dgm:pt modelId="{7004209E-8E7B-4B78-9610-BC1E5018581E}">
      <dgm:prSet phldrT="[Text]" phldr="1"/>
      <dgm:spPr/>
      <dgm:t>
        <a:bodyPr/>
        <a:lstStyle/>
        <a:p>
          <a:endParaRPr lang="en-GB"/>
        </a:p>
      </dgm:t>
    </dgm:pt>
    <dgm:pt modelId="{956A2814-2BF8-46D4-AFBD-4C0795C86499}" type="parTrans" cxnId="{FC8C3D3E-5606-49FE-92D9-BA5B8B9FEFDC}">
      <dgm:prSet/>
      <dgm:spPr/>
      <dgm:t>
        <a:bodyPr/>
        <a:lstStyle/>
        <a:p>
          <a:endParaRPr lang="en-GB"/>
        </a:p>
      </dgm:t>
    </dgm:pt>
    <dgm:pt modelId="{29F02E31-0352-4A9F-B717-2DDE64359F15}" type="sibTrans" cxnId="{FC8C3D3E-5606-49FE-92D9-BA5B8B9FEFDC}">
      <dgm:prSet/>
      <dgm:spPr/>
      <dgm:t>
        <a:bodyPr/>
        <a:lstStyle/>
        <a:p>
          <a:endParaRPr lang="en-GB"/>
        </a:p>
      </dgm:t>
    </dgm:pt>
    <dgm:pt modelId="{555E1EE2-C833-4AB2-A23B-0E2B69664C21}">
      <dgm:prSet phldrT="[Text]" custT="1"/>
      <dgm:spPr/>
      <dgm:t>
        <a:bodyPr/>
        <a:lstStyle/>
        <a:p>
          <a:r>
            <a:rPr lang="en-GB" sz="1800" dirty="0"/>
            <a:t>Board member  </a:t>
          </a:r>
          <a:r>
            <a:rPr lang="en-GB" sz="1600" dirty="0"/>
            <a:t>Information</a:t>
          </a:r>
          <a:r>
            <a:rPr lang="en-GB" sz="1800" dirty="0"/>
            <a:t> Autism</a:t>
          </a:r>
        </a:p>
      </dgm:t>
    </dgm:pt>
    <dgm:pt modelId="{0662A455-7688-4F58-8D1E-B5E5B1424202}" type="parTrans" cxnId="{6A512428-FE12-4401-8DE9-29BD312FCB4D}">
      <dgm:prSet/>
      <dgm:spPr/>
      <dgm:t>
        <a:bodyPr/>
        <a:lstStyle/>
        <a:p>
          <a:endParaRPr lang="en-GB"/>
        </a:p>
      </dgm:t>
    </dgm:pt>
    <dgm:pt modelId="{FC8E123A-957D-4B9A-9094-CBD002B6EE11}" type="sibTrans" cxnId="{6A512428-FE12-4401-8DE9-29BD312FCB4D}">
      <dgm:prSet/>
      <dgm:spPr/>
      <dgm:t>
        <a:bodyPr/>
        <a:lstStyle/>
        <a:p>
          <a:r>
            <a:rPr lang="en-GB" dirty="0"/>
            <a:t>Editorial Board for Autism </a:t>
          </a:r>
        </a:p>
      </dgm:t>
    </dgm:pt>
    <dgm:pt modelId="{4DA91D9C-8EC0-4858-9864-FC78D32308BB}">
      <dgm:prSet phldrT="[Text]" custT="1"/>
      <dgm:spPr>
        <a:solidFill>
          <a:srgbClr val="C00000"/>
        </a:solidFill>
        <a:ln>
          <a:solidFill>
            <a:srgbClr val="A11738"/>
          </a:solidFill>
        </a:ln>
      </dgm:spPr>
      <dgm:t>
        <a:bodyPr/>
        <a:lstStyle/>
        <a:p>
          <a:r>
            <a:rPr lang="en-GB" sz="1800" dirty="0"/>
            <a:t>Associate Editor for Autism in Adulthood</a:t>
          </a:r>
        </a:p>
      </dgm:t>
    </dgm:pt>
    <dgm:pt modelId="{3941643F-18CE-414E-A6C3-38FADCF827FE}" type="parTrans" cxnId="{AD600BAA-6DF2-4C89-9C89-06540F1517E3}">
      <dgm:prSet/>
      <dgm:spPr/>
      <dgm:t>
        <a:bodyPr/>
        <a:lstStyle/>
        <a:p>
          <a:endParaRPr lang="en-GB"/>
        </a:p>
      </dgm:t>
    </dgm:pt>
    <dgm:pt modelId="{394CF8FD-026E-490F-90E3-CA80615CA06B}" type="sibTrans" cxnId="{AD600BAA-6DF2-4C89-9C89-06540F1517E3}">
      <dgm:prSet custT="1"/>
      <dgm:spPr/>
      <dgm:t>
        <a:bodyPr/>
        <a:lstStyle/>
        <a:p>
          <a:r>
            <a:rPr lang="en-GB" sz="2400" dirty="0"/>
            <a:t>Co-I for STARTS</a:t>
          </a:r>
        </a:p>
      </dgm:t>
    </dgm:pt>
    <dgm:pt modelId="{07BB3383-67FA-4026-8D33-6B0B14F88650}" type="pres">
      <dgm:prSet presAssocID="{C81655FA-A0EC-4225-A196-288FC486394B}" presName="Name0" presStyleCnt="0">
        <dgm:presLayoutVars>
          <dgm:chMax/>
          <dgm:chPref/>
          <dgm:dir/>
          <dgm:animLvl val="lvl"/>
        </dgm:presLayoutVars>
      </dgm:prSet>
      <dgm:spPr/>
    </dgm:pt>
    <dgm:pt modelId="{D3148E88-8FFA-4699-894F-0F056A41805E}" type="pres">
      <dgm:prSet presAssocID="{0C4941C1-BFF7-41DE-918C-A6B4DA6FAD6E}" presName="composite" presStyleCnt="0"/>
      <dgm:spPr/>
    </dgm:pt>
    <dgm:pt modelId="{74D6E027-5328-40A4-92BC-6EAFE00DBAC4}" type="pres">
      <dgm:prSet presAssocID="{0C4941C1-BFF7-41DE-918C-A6B4DA6FAD6E}" presName="Parent1" presStyleLbl="node1" presStyleIdx="0" presStyleCnt="8">
        <dgm:presLayoutVars>
          <dgm:chMax val="1"/>
          <dgm:chPref val="1"/>
          <dgm:bulletEnabled val="1"/>
        </dgm:presLayoutVars>
      </dgm:prSet>
      <dgm:spPr/>
    </dgm:pt>
    <dgm:pt modelId="{CB00267E-19FC-4E46-87E7-4D971A025B07}" type="pres">
      <dgm:prSet presAssocID="{0C4941C1-BFF7-41DE-918C-A6B4DA6FAD6E}" presName="Childtext1" presStyleLbl="revTx" presStyleIdx="0" presStyleCnt="4">
        <dgm:presLayoutVars>
          <dgm:chMax val="0"/>
          <dgm:chPref val="0"/>
          <dgm:bulletEnabled val="1"/>
        </dgm:presLayoutVars>
      </dgm:prSet>
      <dgm:spPr/>
    </dgm:pt>
    <dgm:pt modelId="{525A31C3-B35C-40A0-999D-D2551EE44755}" type="pres">
      <dgm:prSet presAssocID="{0C4941C1-BFF7-41DE-918C-A6B4DA6FAD6E}" presName="BalanceSpacing" presStyleCnt="0"/>
      <dgm:spPr/>
    </dgm:pt>
    <dgm:pt modelId="{E74EDA4C-3B97-4A12-835A-F60D287FF8C0}" type="pres">
      <dgm:prSet presAssocID="{0C4941C1-BFF7-41DE-918C-A6B4DA6FAD6E}" presName="BalanceSpacing1" presStyleCnt="0"/>
      <dgm:spPr/>
    </dgm:pt>
    <dgm:pt modelId="{7A1F2FDB-97B1-4E30-B1B6-E298ACC08B1C}" type="pres">
      <dgm:prSet presAssocID="{60F21A2D-D118-46AE-8FC3-B5238FA032EC}" presName="Accent1Text" presStyleLbl="node1" presStyleIdx="1" presStyleCnt="8" custLinFactNeighborY="0"/>
      <dgm:spPr/>
    </dgm:pt>
    <dgm:pt modelId="{C17B6378-EC21-410A-B738-30A41C280D26}" type="pres">
      <dgm:prSet presAssocID="{60F21A2D-D118-46AE-8FC3-B5238FA032EC}" presName="spaceBetweenRectangles" presStyleCnt="0"/>
      <dgm:spPr/>
    </dgm:pt>
    <dgm:pt modelId="{914A51EC-9C53-4D4B-B9DD-EE0C9192D952}" type="pres">
      <dgm:prSet presAssocID="{88D0B86C-1B4F-4127-AB4C-AF5C022DE423}" presName="composite" presStyleCnt="0"/>
      <dgm:spPr/>
    </dgm:pt>
    <dgm:pt modelId="{1C551468-B321-4060-9932-0C42A8B26BBB}" type="pres">
      <dgm:prSet presAssocID="{88D0B86C-1B4F-4127-AB4C-AF5C022DE423}" presName="Parent1" presStyleLbl="node1" presStyleIdx="2" presStyleCnt="8" custLinFactNeighborY="0">
        <dgm:presLayoutVars>
          <dgm:chMax val="1"/>
          <dgm:chPref val="1"/>
          <dgm:bulletEnabled val="1"/>
        </dgm:presLayoutVars>
      </dgm:prSet>
      <dgm:spPr/>
    </dgm:pt>
    <dgm:pt modelId="{CFBA8BA4-3EB1-41C0-8DFF-44A0DCA75191}" type="pres">
      <dgm:prSet presAssocID="{88D0B86C-1B4F-4127-AB4C-AF5C022DE423}" presName="Childtext1" presStyleLbl="revTx" presStyleIdx="1" presStyleCnt="4">
        <dgm:presLayoutVars>
          <dgm:chMax val="0"/>
          <dgm:chPref val="0"/>
          <dgm:bulletEnabled val="1"/>
        </dgm:presLayoutVars>
      </dgm:prSet>
      <dgm:spPr/>
    </dgm:pt>
    <dgm:pt modelId="{0D494161-5988-4D2B-A849-B00BA823DCBD}" type="pres">
      <dgm:prSet presAssocID="{88D0B86C-1B4F-4127-AB4C-AF5C022DE423}" presName="BalanceSpacing" presStyleCnt="0"/>
      <dgm:spPr/>
    </dgm:pt>
    <dgm:pt modelId="{C5F7103A-D96A-4CC0-90E6-AF5DF9CE4506}" type="pres">
      <dgm:prSet presAssocID="{88D0B86C-1B4F-4127-AB4C-AF5C022DE423}" presName="BalanceSpacing1" presStyleCnt="0"/>
      <dgm:spPr/>
    </dgm:pt>
    <dgm:pt modelId="{08AE436B-8170-41C6-BBFF-E65E0EA07DAC}" type="pres">
      <dgm:prSet presAssocID="{8CA227C4-DF7D-4A37-81F3-B321E4A26ED0}" presName="Accent1Text" presStyleLbl="node1" presStyleIdx="3" presStyleCnt="8" custLinFactNeighborX="-3007" custLinFactNeighborY="0"/>
      <dgm:spPr/>
    </dgm:pt>
    <dgm:pt modelId="{7B9A5504-201E-4E76-B5A2-DC92E2CE657F}" type="pres">
      <dgm:prSet presAssocID="{8CA227C4-DF7D-4A37-81F3-B321E4A26ED0}" presName="spaceBetweenRectangles" presStyleCnt="0"/>
      <dgm:spPr/>
    </dgm:pt>
    <dgm:pt modelId="{1E43E620-5BFC-488C-AF6F-229CD85090FE}" type="pres">
      <dgm:prSet presAssocID="{555E1EE2-C833-4AB2-A23B-0E2B69664C21}" presName="composite" presStyleCnt="0"/>
      <dgm:spPr/>
    </dgm:pt>
    <dgm:pt modelId="{0E4968F4-25FE-4680-AB47-662BBB5A89CE}" type="pres">
      <dgm:prSet presAssocID="{555E1EE2-C833-4AB2-A23B-0E2B69664C21}" presName="Parent1" presStyleLbl="node1" presStyleIdx="4" presStyleCnt="8" custScaleX="94322">
        <dgm:presLayoutVars>
          <dgm:chMax val="1"/>
          <dgm:chPref val="1"/>
          <dgm:bulletEnabled val="1"/>
        </dgm:presLayoutVars>
      </dgm:prSet>
      <dgm:spPr/>
    </dgm:pt>
    <dgm:pt modelId="{9C95B75E-D8E6-49F6-83D5-5E90F7860818}" type="pres">
      <dgm:prSet presAssocID="{555E1EE2-C833-4AB2-A23B-0E2B69664C21}" presName="Childtext1" presStyleLbl="revTx" presStyleIdx="2" presStyleCnt="4" custLinFactX="-200000" custLinFactY="-14070" custLinFactNeighborX="-213729" custLinFactNeighborY="-100000">
        <dgm:presLayoutVars>
          <dgm:chMax val="0"/>
          <dgm:chPref val="0"/>
          <dgm:bulletEnabled val="1"/>
        </dgm:presLayoutVars>
      </dgm:prSet>
      <dgm:spPr/>
    </dgm:pt>
    <dgm:pt modelId="{35EFFD0A-F3F5-4D1B-8AD8-33B0E3B8CF50}" type="pres">
      <dgm:prSet presAssocID="{555E1EE2-C833-4AB2-A23B-0E2B69664C21}" presName="BalanceSpacing" presStyleCnt="0"/>
      <dgm:spPr/>
    </dgm:pt>
    <dgm:pt modelId="{1DCCE9BF-BE93-4565-9F81-3DE8E08582C2}" type="pres">
      <dgm:prSet presAssocID="{555E1EE2-C833-4AB2-A23B-0E2B69664C21}" presName="BalanceSpacing1" presStyleCnt="0"/>
      <dgm:spPr/>
    </dgm:pt>
    <dgm:pt modelId="{FCDB1D4E-2813-4B6B-8B05-76736D946203}" type="pres">
      <dgm:prSet presAssocID="{FC8E123A-957D-4B9A-9094-CBD002B6EE11}" presName="Accent1Text" presStyleLbl="node1" presStyleIdx="5" presStyleCnt="8"/>
      <dgm:spPr/>
    </dgm:pt>
    <dgm:pt modelId="{7F897476-59ED-487A-BC5C-319565BF0907}" type="pres">
      <dgm:prSet presAssocID="{FC8E123A-957D-4B9A-9094-CBD002B6EE11}" presName="spaceBetweenRectangles" presStyleCnt="0"/>
      <dgm:spPr/>
    </dgm:pt>
    <dgm:pt modelId="{A55F1013-429F-4F68-B60F-D381461B1370}" type="pres">
      <dgm:prSet presAssocID="{4DA91D9C-8EC0-4858-9864-FC78D32308BB}" presName="composite" presStyleCnt="0"/>
      <dgm:spPr/>
    </dgm:pt>
    <dgm:pt modelId="{08518F88-252D-4932-9EDF-914031238E3F}" type="pres">
      <dgm:prSet presAssocID="{4DA91D9C-8EC0-4858-9864-FC78D32308BB}" presName="Parent1" presStyleLbl="node1" presStyleIdx="6" presStyleCnt="8" custLinFactX="-6977" custLinFactY="-70906" custLinFactNeighborX="-100000" custLinFactNeighborY="-100000">
        <dgm:presLayoutVars>
          <dgm:chMax val="1"/>
          <dgm:chPref val="1"/>
          <dgm:bulletEnabled val="1"/>
        </dgm:presLayoutVars>
      </dgm:prSet>
      <dgm:spPr/>
    </dgm:pt>
    <dgm:pt modelId="{2590C41D-E8A3-438C-893D-5205AC0941CB}" type="pres">
      <dgm:prSet presAssocID="{4DA91D9C-8EC0-4858-9864-FC78D32308BB}" presName="Childtext1" presStyleLbl="revTx" presStyleIdx="3" presStyleCnt="4">
        <dgm:presLayoutVars>
          <dgm:chMax val="0"/>
          <dgm:chPref val="0"/>
          <dgm:bulletEnabled val="1"/>
        </dgm:presLayoutVars>
      </dgm:prSet>
      <dgm:spPr/>
    </dgm:pt>
    <dgm:pt modelId="{EFB954CB-E34A-4003-9686-545BD1BA431E}" type="pres">
      <dgm:prSet presAssocID="{4DA91D9C-8EC0-4858-9864-FC78D32308BB}" presName="BalanceSpacing" presStyleCnt="0"/>
      <dgm:spPr/>
    </dgm:pt>
    <dgm:pt modelId="{0548EDEC-3C6F-40CB-B463-53379130948A}" type="pres">
      <dgm:prSet presAssocID="{4DA91D9C-8EC0-4858-9864-FC78D32308BB}" presName="BalanceSpacing1" presStyleCnt="0"/>
      <dgm:spPr/>
    </dgm:pt>
    <dgm:pt modelId="{970279DE-F573-4231-8F3F-DE75EC82A274}" type="pres">
      <dgm:prSet presAssocID="{394CF8FD-026E-490F-90E3-CA80615CA06B}" presName="Accent1Text" presStyleLbl="node1" presStyleIdx="7" presStyleCnt="8" custLinFactNeighborX="50741" custLinFactNeighborY="-88403"/>
      <dgm:spPr/>
    </dgm:pt>
  </dgm:ptLst>
  <dgm:cxnLst>
    <dgm:cxn modelId="{50183718-5DB0-41F2-ADC9-549100F47980}" type="presOf" srcId="{555E1EE2-C833-4AB2-A23B-0E2B69664C21}" destId="{0E4968F4-25FE-4680-AB47-662BBB5A89CE}" srcOrd="0" destOrd="0" presId="urn:microsoft.com/office/officeart/2008/layout/AlternatingHexagons"/>
    <dgm:cxn modelId="{9E6FB819-1A3C-491B-B9AF-80D42C41565C}" type="presOf" srcId="{C81655FA-A0EC-4225-A196-288FC486394B}" destId="{07BB3383-67FA-4026-8D33-6B0B14F88650}" srcOrd="0" destOrd="0" presId="urn:microsoft.com/office/officeart/2008/layout/AlternatingHexagons"/>
    <dgm:cxn modelId="{6A512428-FE12-4401-8DE9-29BD312FCB4D}" srcId="{C81655FA-A0EC-4225-A196-288FC486394B}" destId="{555E1EE2-C833-4AB2-A23B-0E2B69664C21}" srcOrd="2" destOrd="0" parTransId="{0662A455-7688-4F58-8D1E-B5E5B1424202}" sibTransId="{FC8E123A-957D-4B9A-9094-CBD002B6EE11}"/>
    <dgm:cxn modelId="{FC8C3D3E-5606-49FE-92D9-BA5B8B9FEFDC}" srcId="{88D0B86C-1B4F-4127-AB4C-AF5C022DE423}" destId="{7004209E-8E7B-4B78-9610-BC1E5018581E}" srcOrd="0" destOrd="0" parTransId="{956A2814-2BF8-46D4-AFBD-4C0795C86499}" sibTransId="{29F02E31-0352-4A9F-B717-2DDE64359F15}"/>
    <dgm:cxn modelId="{81F7DD54-881F-4786-9124-DC04EB0B71C1}" type="presOf" srcId="{60F21A2D-D118-46AE-8FC3-B5238FA032EC}" destId="{7A1F2FDB-97B1-4E30-B1B6-E298ACC08B1C}" srcOrd="0" destOrd="0" presId="urn:microsoft.com/office/officeart/2008/layout/AlternatingHexagons"/>
    <dgm:cxn modelId="{85666E78-C339-41FB-80F4-3527DCAA7960}" srcId="{C81655FA-A0EC-4225-A196-288FC486394B}" destId="{0C4941C1-BFF7-41DE-918C-A6B4DA6FAD6E}" srcOrd="0" destOrd="0" parTransId="{ABA77002-F51B-41A0-8D44-0AE26D28D63E}" sibTransId="{60F21A2D-D118-46AE-8FC3-B5238FA032EC}"/>
    <dgm:cxn modelId="{251AC785-8EDD-42F1-8E45-9FCD9DC38168}" type="presOf" srcId="{4DA91D9C-8EC0-4858-9864-FC78D32308BB}" destId="{08518F88-252D-4932-9EDF-914031238E3F}" srcOrd="0" destOrd="0" presId="urn:microsoft.com/office/officeart/2008/layout/AlternatingHexagons"/>
    <dgm:cxn modelId="{DDE21E8B-AFC5-40E6-BE73-6E76F3A623BD}" type="presOf" srcId="{8CA227C4-DF7D-4A37-81F3-B321E4A26ED0}" destId="{08AE436B-8170-41C6-BBFF-E65E0EA07DAC}" srcOrd="0" destOrd="0" presId="urn:microsoft.com/office/officeart/2008/layout/AlternatingHexagons"/>
    <dgm:cxn modelId="{0C51099A-CDC0-47AD-A431-42A1036CCB1F}" type="presOf" srcId="{0C4941C1-BFF7-41DE-918C-A6B4DA6FAD6E}" destId="{74D6E027-5328-40A4-92BC-6EAFE00DBAC4}" srcOrd="0" destOrd="0" presId="urn:microsoft.com/office/officeart/2008/layout/AlternatingHexagons"/>
    <dgm:cxn modelId="{AD600BAA-6DF2-4C89-9C89-06540F1517E3}" srcId="{C81655FA-A0EC-4225-A196-288FC486394B}" destId="{4DA91D9C-8EC0-4858-9864-FC78D32308BB}" srcOrd="3" destOrd="0" parTransId="{3941643F-18CE-414E-A6C3-38FADCF827FE}" sibTransId="{394CF8FD-026E-490F-90E3-CA80615CA06B}"/>
    <dgm:cxn modelId="{FA7089AE-A0B5-4E92-9FD5-A6E12E84B42A}" type="presOf" srcId="{88D0B86C-1B4F-4127-AB4C-AF5C022DE423}" destId="{1C551468-B321-4060-9932-0C42A8B26BBB}" srcOrd="0" destOrd="0" presId="urn:microsoft.com/office/officeart/2008/layout/AlternatingHexagons"/>
    <dgm:cxn modelId="{C8B4C4CD-7C9E-4999-8BED-1CB4BAD629EC}" type="presOf" srcId="{FC8E123A-957D-4B9A-9094-CBD002B6EE11}" destId="{FCDB1D4E-2813-4B6B-8B05-76736D946203}" srcOrd="0" destOrd="0" presId="urn:microsoft.com/office/officeart/2008/layout/AlternatingHexagons"/>
    <dgm:cxn modelId="{426AA4D5-F9B2-4AE7-8F64-7619D0CA5726}" type="presOf" srcId="{7004209E-8E7B-4B78-9610-BC1E5018581E}" destId="{CFBA8BA4-3EB1-41C0-8DFF-44A0DCA75191}" srcOrd="0" destOrd="0" presId="urn:microsoft.com/office/officeart/2008/layout/AlternatingHexagons"/>
    <dgm:cxn modelId="{C62587E1-FD1A-40E0-91C8-577DFE88C805}" type="presOf" srcId="{394CF8FD-026E-490F-90E3-CA80615CA06B}" destId="{970279DE-F573-4231-8F3F-DE75EC82A274}" srcOrd="0" destOrd="0" presId="urn:microsoft.com/office/officeart/2008/layout/AlternatingHexagons"/>
    <dgm:cxn modelId="{F4E156FC-F267-4E85-B53C-675EF62FF4B2}" srcId="{C81655FA-A0EC-4225-A196-288FC486394B}" destId="{88D0B86C-1B4F-4127-AB4C-AF5C022DE423}" srcOrd="1" destOrd="0" parTransId="{3BA16C45-97C1-4764-A59A-87F7246EEA2B}" sibTransId="{8CA227C4-DF7D-4A37-81F3-B321E4A26ED0}"/>
    <dgm:cxn modelId="{595A0FD0-1C5B-4038-847C-3A28F601AE66}" type="presParOf" srcId="{07BB3383-67FA-4026-8D33-6B0B14F88650}" destId="{D3148E88-8FFA-4699-894F-0F056A41805E}" srcOrd="0" destOrd="0" presId="urn:microsoft.com/office/officeart/2008/layout/AlternatingHexagons"/>
    <dgm:cxn modelId="{0D50F0D3-A725-4F5F-B5A2-E5B606EE0C6A}" type="presParOf" srcId="{D3148E88-8FFA-4699-894F-0F056A41805E}" destId="{74D6E027-5328-40A4-92BC-6EAFE00DBAC4}" srcOrd="0" destOrd="0" presId="urn:microsoft.com/office/officeart/2008/layout/AlternatingHexagons"/>
    <dgm:cxn modelId="{0AAAB98E-4256-4287-B94F-30B45C2060B1}" type="presParOf" srcId="{D3148E88-8FFA-4699-894F-0F056A41805E}" destId="{CB00267E-19FC-4E46-87E7-4D971A025B07}" srcOrd="1" destOrd="0" presId="urn:microsoft.com/office/officeart/2008/layout/AlternatingHexagons"/>
    <dgm:cxn modelId="{5C161D62-30EE-490D-8103-23782798FD6E}" type="presParOf" srcId="{D3148E88-8FFA-4699-894F-0F056A41805E}" destId="{525A31C3-B35C-40A0-999D-D2551EE44755}" srcOrd="2" destOrd="0" presId="urn:microsoft.com/office/officeart/2008/layout/AlternatingHexagons"/>
    <dgm:cxn modelId="{7D8D7E76-C6E4-4D80-A8BF-57F7F92C43EA}" type="presParOf" srcId="{D3148E88-8FFA-4699-894F-0F056A41805E}" destId="{E74EDA4C-3B97-4A12-835A-F60D287FF8C0}" srcOrd="3" destOrd="0" presId="urn:microsoft.com/office/officeart/2008/layout/AlternatingHexagons"/>
    <dgm:cxn modelId="{7F1CECD3-A106-45CD-B126-E80A7A0DBF79}" type="presParOf" srcId="{D3148E88-8FFA-4699-894F-0F056A41805E}" destId="{7A1F2FDB-97B1-4E30-B1B6-E298ACC08B1C}" srcOrd="4" destOrd="0" presId="urn:microsoft.com/office/officeart/2008/layout/AlternatingHexagons"/>
    <dgm:cxn modelId="{DE33EABD-CCE9-4331-B41B-93AE33FA0568}" type="presParOf" srcId="{07BB3383-67FA-4026-8D33-6B0B14F88650}" destId="{C17B6378-EC21-410A-B738-30A41C280D26}" srcOrd="1" destOrd="0" presId="urn:microsoft.com/office/officeart/2008/layout/AlternatingHexagons"/>
    <dgm:cxn modelId="{7FBA852E-D927-4DAB-B5A7-7E26C236DC2B}" type="presParOf" srcId="{07BB3383-67FA-4026-8D33-6B0B14F88650}" destId="{914A51EC-9C53-4D4B-B9DD-EE0C9192D952}" srcOrd="2" destOrd="0" presId="urn:microsoft.com/office/officeart/2008/layout/AlternatingHexagons"/>
    <dgm:cxn modelId="{62BC8BD9-6F26-4BAE-AD1B-7BEF98FDF0B8}" type="presParOf" srcId="{914A51EC-9C53-4D4B-B9DD-EE0C9192D952}" destId="{1C551468-B321-4060-9932-0C42A8B26BBB}" srcOrd="0" destOrd="0" presId="urn:microsoft.com/office/officeart/2008/layout/AlternatingHexagons"/>
    <dgm:cxn modelId="{0C12BF55-3705-449C-AF7E-880AB65AA4F1}" type="presParOf" srcId="{914A51EC-9C53-4D4B-B9DD-EE0C9192D952}" destId="{CFBA8BA4-3EB1-41C0-8DFF-44A0DCA75191}" srcOrd="1" destOrd="0" presId="urn:microsoft.com/office/officeart/2008/layout/AlternatingHexagons"/>
    <dgm:cxn modelId="{9C9E3026-972E-4BE7-B208-BC58E099DD4B}" type="presParOf" srcId="{914A51EC-9C53-4D4B-B9DD-EE0C9192D952}" destId="{0D494161-5988-4D2B-A849-B00BA823DCBD}" srcOrd="2" destOrd="0" presId="urn:microsoft.com/office/officeart/2008/layout/AlternatingHexagons"/>
    <dgm:cxn modelId="{DD33E5A1-70F6-46FB-9E3A-3E5371F83408}" type="presParOf" srcId="{914A51EC-9C53-4D4B-B9DD-EE0C9192D952}" destId="{C5F7103A-D96A-4CC0-90E6-AF5DF9CE4506}" srcOrd="3" destOrd="0" presId="urn:microsoft.com/office/officeart/2008/layout/AlternatingHexagons"/>
    <dgm:cxn modelId="{68996A6B-D8DA-40AB-A51F-3B7AD2CAB388}" type="presParOf" srcId="{914A51EC-9C53-4D4B-B9DD-EE0C9192D952}" destId="{08AE436B-8170-41C6-BBFF-E65E0EA07DAC}" srcOrd="4" destOrd="0" presId="urn:microsoft.com/office/officeart/2008/layout/AlternatingHexagons"/>
    <dgm:cxn modelId="{263DC284-033C-4C2D-86CE-56DB0469D549}" type="presParOf" srcId="{07BB3383-67FA-4026-8D33-6B0B14F88650}" destId="{7B9A5504-201E-4E76-B5A2-DC92E2CE657F}" srcOrd="3" destOrd="0" presId="urn:microsoft.com/office/officeart/2008/layout/AlternatingHexagons"/>
    <dgm:cxn modelId="{86171E01-E1E8-4499-B61B-081AEDFD4DC7}" type="presParOf" srcId="{07BB3383-67FA-4026-8D33-6B0B14F88650}" destId="{1E43E620-5BFC-488C-AF6F-229CD85090FE}" srcOrd="4" destOrd="0" presId="urn:microsoft.com/office/officeart/2008/layout/AlternatingHexagons"/>
    <dgm:cxn modelId="{1246C98E-ECF3-43C0-82FF-81764D2C9A21}" type="presParOf" srcId="{1E43E620-5BFC-488C-AF6F-229CD85090FE}" destId="{0E4968F4-25FE-4680-AB47-662BBB5A89CE}" srcOrd="0" destOrd="0" presId="urn:microsoft.com/office/officeart/2008/layout/AlternatingHexagons"/>
    <dgm:cxn modelId="{F3E9B5DA-4D47-4D54-BC22-EA16F3D785BF}" type="presParOf" srcId="{1E43E620-5BFC-488C-AF6F-229CD85090FE}" destId="{9C95B75E-D8E6-49F6-83D5-5E90F7860818}" srcOrd="1" destOrd="0" presId="urn:microsoft.com/office/officeart/2008/layout/AlternatingHexagons"/>
    <dgm:cxn modelId="{7E987228-F4E9-40A4-84E3-66724D4E72E5}" type="presParOf" srcId="{1E43E620-5BFC-488C-AF6F-229CD85090FE}" destId="{35EFFD0A-F3F5-4D1B-8AD8-33B0E3B8CF50}" srcOrd="2" destOrd="0" presId="urn:microsoft.com/office/officeart/2008/layout/AlternatingHexagons"/>
    <dgm:cxn modelId="{F3281DAC-2C21-4FEE-AC78-B3825FB23287}" type="presParOf" srcId="{1E43E620-5BFC-488C-AF6F-229CD85090FE}" destId="{1DCCE9BF-BE93-4565-9F81-3DE8E08582C2}" srcOrd="3" destOrd="0" presId="urn:microsoft.com/office/officeart/2008/layout/AlternatingHexagons"/>
    <dgm:cxn modelId="{31798D3A-091D-4D9B-9719-CF84A077E12D}" type="presParOf" srcId="{1E43E620-5BFC-488C-AF6F-229CD85090FE}" destId="{FCDB1D4E-2813-4B6B-8B05-76736D946203}" srcOrd="4" destOrd="0" presId="urn:microsoft.com/office/officeart/2008/layout/AlternatingHexagons"/>
    <dgm:cxn modelId="{F9C13FDB-FC7A-4AA7-BFCC-70DE748E6F40}" type="presParOf" srcId="{07BB3383-67FA-4026-8D33-6B0B14F88650}" destId="{7F897476-59ED-487A-BC5C-319565BF0907}" srcOrd="5" destOrd="0" presId="urn:microsoft.com/office/officeart/2008/layout/AlternatingHexagons"/>
    <dgm:cxn modelId="{58766F56-9A3F-483A-94A9-58435766AB4E}" type="presParOf" srcId="{07BB3383-67FA-4026-8D33-6B0B14F88650}" destId="{A55F1013-429F-4F68-B60F-D381461B1370}" srcOrd="6" destOrd="0" presId="urn:microsoft.com/office/officeart/2008/layout/AlternatingHexagons"/>
    <dgm:cxn modelId="{A0B471A7-8E21-4909-B19B-CAFDD29AA930}" type="presParOf" srcId="{A55F1013-429F-4F68-B60F-D381461B1370}" destId="{08518F88-252D-4932-9EDF-914031238E3F}" srcOrd="0" destOrd="0" presId="urn:microsoft.com/office/officeart/2008/layout/AlternatingHexagons"/>
    <dgm:cxn modelId="{B056C0A4-51FE-417D-B3E9-6407DE63F678}" type="presParOf" srcId="{A55F1013-429F-4F68-B60F-D381461B1370}" destId="{2590C41D-E8A3-438C-893D-5205AC0941CB}" srcOrd="1" destOrd="0" presId="urn:microsoft.com/office/officeart/2008/layout/AlternatingHexagons"/>
    <dgm:cxn modelId="{E8448479-01E7-4299-BB06-3502642345E8}" type="presParOf" srcId="{A55F1013-429F-4F68-B60F-D381461B1370}" destId="{EFB954CB-E34A-4003-9686-545BD1BA431E}" srcOrd="2" destOrd="0" presId="urn:microsoft.com/office/officeart/2008/layout/AlternatingHexagons"/>
    <dgm:cxn modelId="{AACE5B31-CC3A-422C-949C-CC7D474C80E8}" type="presParOf" srcId="{A55F1013-429F-4F68-B60F-D381461B1370}" destId="{0548EDEC-3C6F-40CB-B463-53379130948A}" srcOrd="3" destOrd="0" presId="urn:microsoft.com/office/officeart/2008/layout/AlternatingHexagons"/>
    <dgm:cxn modelId="{C2BB4BB6-DD1E-4402-B7E5-60DD1E9BAF69}" type="presParOf" srcId="{A55F1013-429F-4F68-B60F-D381461B1370}" destId="{970279DE-F573-4231-8F3F-DE75EC82A27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6A8843-470E-4E7F-A713-E1930FBE5400}" type="doc">
      <dgm:prSet loTypeId="urn:microsoft.com/office/officeart/2005/8/layout/chevron1" loCatId="process" qsTypeId="urn:microsoft.com/office/officeart/2005/8/quickstyle/simple1" qsCatId="simple" csTypeId="urn:microsoft.com/office/officeart/2005/8/colors/colorful1" csCatId="colorful" phldr="1"/>
      <dgm:spPr/>
    </dgm:pt>
    <dgm:pt modelId="{5BF758C3-AC9D-4C36-913F-020569D347EE}">
      <dgm:prSet phldrT="[Text]"/>
      <dgm:spPr/>
      <dgm:t>
        <a:bodyPr/>
        <a:lstStyle/>
        <a:p>
          <a:r>
            <a:rPr lang="en-GB" dirty="0"/>
            <a:t>Research as a tool for liberation from unequal society</a:t>
          </a:r>
        </a:p>
      </dgm:t>
    </dgm:pt>
    <dgm:pt modelId="{2A7DF8DF-16A8-4952-B904-57AA5F1749A6}" type="parTrans" cxnId="{A148C23E-8866-44F0-975B-4F3A586DB0E2}">
      <dgm:prSet/>
      <dgm:spPr/>
      <dgm:t>
        <a:bodyPr/>
        <a:lstStyle/>
        <a:p>
          <a:endParaRPr lang="en-GB"/>
        </a:p>
      </dgm:t>
    </dgm:pt>
    <dgm:pt modelId="{4FC7B466-6D37-47F5-83F2-19014E1781DF}" type="sibTrans" cxnId="{A148C23E-8866-44F0-975B-4F3A586DB0E2}">
      <dgm:prSet/>
      <dgm:spPr/>
      <dgm:t>
        <a:bodyPr/>
        <a:lstStyle/>
        <a:p>
          <a:endParaRPr lang="en-GB"/>
        </a:p>
      </dgm:t>
    </dgm:pt>
    <dgm:pt modelId="{B4056166-85B5-41CC-9E58-D17A6990C4C3}">
      <dgm:prSet phldrT="[Text]"/>
      <dgm:spPr>
        <a:solidFill>
          <a:srgbClr val="7030A0"/>
        </a:solidFill>
      </dgm:spPr>
      <dgm:t>
        <a:bodyPr/>
        <a:lstStyle/>
        <a:p>
          <a:r>
            <a:rPr lang="en-GB" dirty="0"/>
            <a:t>Led by own communities and allies </a:t>
          </a:r>
        </a:p>
      </dgm:t>
    </dgm:pt>
    <dgm:pt modelId="{CD74B35C-E61A-4509-9B66-2654ADDD6584}" type="parTrans" cxnId="{F5627B7D-AC0C-4D60-B091-0B040464D8FC}">
      <dgm:prSet/>
      <dgm:spPr/>
      <dgm:t>
        <a:bodyPr/>
        <a:lstStyle/>
        <a:p>
          <a:endParaRPr lang="en-GB"/>
        </a:p>
      </dgm:t>
    </dgm:pt>
    <dgm:pt modelId="{A9B841DE-508F-4BFB-9345-E167FF0981B8}" type="sibTrans" cxnId="{F5627B7D-AC0C-4D60-B091-0B040464D8FC}">
      <dgm:prSet/>
      <dgm:spPr/>
      <dgm:t>
        <a:bodyPr/>
        <a:lstStyle/>
        <a:p>
          <a:endParaRPr lang="en-GB"/>
        </a:p>
      </dgm:t>
    </dgm:pt>
    <dgm:pt modelId="{4C568BEB-D690-486D-BC35-6D87652B962C}">
      <dgm:prSet phldrT="[Text]"/>
      <dgm:spPr/>
      <dgm:t>
        <a:bodyPr/>
        <a:lstStyle/>
        <a:p>
          <a:r>
            <a:rPr lang="en-GB" dirty="0"/>
            <a:t>To create sustainable social change</a:t>
          </a:r>
        </a:p>
      </dgm:t>
    </dgm:pt>
    <dgm:pt modelId="{E9F250CF-D7CF-49AD-A6D6-68E2A18CD3CE}" type="parTrans" cxnId="{A5F3A9EE-59C8-428B-A9E6-7AF06AF66F7D}">
      <dgm:prSet/>
      <dgm:spPr/>
      <dgm:t>
        <a:bodyPr/>
        <a:lstStyle/>
        <a:p>
          <a:endParaRPr lang="en-GB"/>
        </a:p>
      </dgm:t>
    </dgm:pt>
    <dgm:pt modelId="{DC57717D-9F98-4F41-BEF4-0D120E95E76C}" type="sibTrans" cxnId="{A5F3A9EE-59C8-428B-A9E6-7AF06AF66F7D}">
      <dgm:prSet/>
      <dgm:spPr/>
      <dgm:t>
        <a:bodyPr/>
        <a:lstStyle/>
        <a:p>
          <a:endParaRPr lang="en-GB"/>
        </a:p>
      </dgm:t>
    </dgm:pt>
    <dgm:pt modelId="{2264D7FA-C4FA-415C-8C13-F6A2F7C43C83}" type="pres">
      <dgm:prSet presAssocID="{EF6A8843-470E-4E7F-A713-E1930FBE5400}" presName="Name0" presStyleCnt="0">
        <dgm:presLayoutVars>
          <dgm:dir/>
          <dgm:animLvl val="lvl"/>
          <dgm:resizeHandles val="exact"/>
        </dgm:presLayoutVars>
      </dgm:prSet>
      <dgm:spPr/>
    </dgm:pt>
    <dgm:pt modelId="{5C85FD49-FB2E-4ACC-A842-874DA4947D8D}" type="pres">
      <dgm:prSet presAssocID="{5BF758C3-AC9D-4C36-913F-020569D347EE}" presName="parTxOnly" presStyleLbl="node1" presStyleIdx="0" presStyleCnt="3">
        <dgm:presLayoutVars>
          <dgm:chMax val="0"/>
          <dgm:chPref val="0"/>
          <dgm:bulletEnabled val="1"/>
        </dgm:presLayoutVars>
      </dgm:prSet>
      <dgm:spPr/>
    </dgm:pt>
    <dgm:pt modelId="{D7FC3E07-74F4-4B52-8BF5-18A22B65499E}" type="pres">
      <dgm:prSet presAssocID="{4FC7B466-6D37-47F5-83F2-19014E1781DF}" presName="parTxOnlySpace" presStyleCnt="0"/>
      <dgm:spPr/>
    </dgm:pt>
    <dgm:pt modelId="{0AC84233-FD65-4C68-B0A1-56428FE23E7B}" type="pres">
      <dgm:prSet presAssocID="{B4056166-85B5-41CC-9E58-D17A6990C4C3}" presName="parTxOnly" presStyleLbl="node1" presStyleIdx="1" presStyleCnt="3">
        <dgm:presLayoutVars>
          <dgm:chMax val="0"/>
          <dgm:chPref val="0"/>
          <dgm:bulletEnabled val="1"/>
        </dgm:presLayoutVars>
      </dgm:prSet>
      <dgm:spPr/>
    </dgm:pt>
    <dgm:pt modelId="{EA0B215E-2507-4148-9FE3-F1818C69199F}" type="pres">
      <dgm:prSet presAssocID="{A9B841DE-508F-4BFB-9345-E167FF0981B8}" presName="parTxOnlySpace" presStyleCnt="0"/>
      <dgm:spPr/>
    </dgm:pt>
    <dgm:pt modelId="{CA56ACC4-1AAD-406E-BDCB-5BE8CD4FDECE}" type="pres">
      <dgm:prSet presAssocID="{4C568BEB-D690-486D-BC35-6D87652B962C}" presName="parTxOnly" presStyleLbl="node1" presStyleIdx="2" presStyleCnt="3">
        <dgm:presLayoutVars>
          <dgm:chMax val="0"/>
          <dgm:chPref val="0"/>
          <dgm:bulletEnabled val="1"/>
        </dgm:presLayoutVars>
      </dgm:prSet>
      <dgm:spPr/>
    </dgm:pt>
  </dgm:ptLst>
  <dgm:cxnLst>
    <dgm:cxn modelId="{2D12CB1D-C178-40AC-9F56-656B137337A9}" type="presOf" srcId="{EF6A8843-470E-4E7F-A713-E1930FBE5400}" destId="{2264D7FA-C4FA-415C-8C13-F6A2F7C43C83}" srcOrd="0" destOrd="0" presId="urn:microsoft.com/office/officeart/2005/8/layout/chevron1"/>
    <dgm:cxn modelId="{A148C23E-8866-44F0-975B-4F3A586DB0E2}" srcId="{EF6A8843-470E-4E7F-A713-E1930FBE5400}" destId="{5BF758C3-AC9D-4C36-913F-020569D347EE}" srcOrd="0" destOrd="0" parTransId="{2A7DF8DF-16A8-4952-B904-57AA5F1749A6}" sibTransId="{4FC7B466-6D37-47F5-83F2-19014E1781DF}"/>
    <dgm:cxn modelId="{474D305A-6F1E-4492-9E36-96C82422377B}" type="presOf" srcId="{4C568BEB-D690-486D-BC35-6D87652B962C}" destId="{CA56ACC4-1AAD-406E-BDCB-5BE8CD4FDECE}" srcOrd="0" destOrd="0" presId="urn:microsoft.com/office/officeart/2005/8/layout/chevron1"/>
    <dgm:cxn modelId="{F5627B7D-AC0C-4D60-B091-0B040464D8FC}" srcId="{EF6A8843-470E-4E7F-A713-E1930FBE5400}" destId="{B4056166-85B5-41CC-9E58-D17A6990C4C3}" srcOrd="1" destOrd="0" parTransId="{CD74B35C-E61A-4509-9B66-2654ADDD6584}" sibTransId="{A9B841DE-508F-4BFB-9345-E167FF0981B8}"/>
    <dgm:cxn modelId="{1CD1C38C-4CF9-4694-8E58-1FFA878F2CB3}" type="presOf" srcId="{B4056166-85B5-41CC-9E58-D17A6990C4C3}" destId="{0AC84233-FD65-4C68-B0A1-56428FE23E7B}" srcOrd="0" destOrd="0" presId="urn:microsoft.com/office/officeart/2005/8/layout/chevron1"/>
    <dgm:cxn modelId="{2D2B86BA-221E-4C23-88E8-434E5A0CFDCA}" type="presOf" srcId="{5BF758C3-AC9D-4C36-913F-020569D347EE}" destId="{5C85FD49-FB2E-4ACC-A842-874DA4947D8D}" srcOrd="0" destOrd="0" presId="urn:microsoft.com/office/officeart/2005/8/layout/chevron1"/>
    <dgm:cxn modelId="{A5F3A9EE-59C8-428B-A9E6-7AF06AF66F7D}" srcId="{EF6A8843-470E-4E7F-A713-E1930FBE5400}" destId="{4C568BEB-D690-486D-BC35-6D87652B962C}" srcOrd="2" destOrd="0" parTransId="{E9F250CF-D7CF-49AD-A6D6-68E2A18CD3CE}" sibTransId="{DC57717D-9F98-4F41-BEF4-0D120E95E76C}"/>
    <dgm:cxn modelId="{B12B7846-AB97-480A-B82C-B5EFB8320EA4}" type="presParOf" srcId="{2264D7FA-C4FA-415C-8C13-F6A2F7C43C83}" destId="{5C85FD49-FB2E-4ACC-A842-874DA4947D8D}" srcOrd="0" destOrd="0" presId="urn:microsoft.com/office/officeart/2005/8/layout/chevron1"/>
    <dgm:cxn modelId="{24BF0328-329F-4C9D-B171-8CCFE48BE923}" type="presParOf" srcId="{2264D7FA-C4FA-415C-8C13-F6A2F7C43C83}" destId="{D7FC3E07-74F4-4B52-8BF5-18A22B65499E}" srcOrd="1" destOrd="0" presId="urn:microsoft.com/office/officeart/2005/8/layout/chevron1"/>
    <dgm:cxn modelId="{11F6C49F-55DC-491A-97FB-DFDB61FDFB05}" type="presParOf" srcId="{2264D7FA-C4FA-415C-8C13-F6A2F7C43C83}" destId="{0AC84233-FD65-4C68-B0A1-56428FE23E7B}" srcOrd="2" destOrd="0" presId="urn:microsoft.com/office/officeart/2005/8/layout/chevron1"/>
    <dgm:cxn modelId="{6BA04E4A-8241-4C5E-808E-FCA8B5F492A6}" type="presParOf" srcId="{2264D7FA-C4FA-415C-8C13-F6A2F7C43C83}" destId="{EA0B215E-2507-4148-9FE3-F1818C69199F}" srcOrd="3" destOrd="0" presId="urn:microsoft.com/office/officeart/2005/8/layout/chevron1"/>
    <dgm:cxn modelId="{3FD67ACB-ABF4-4B0A-917D-EC94757CD557}" type="presParOf" srcId="{2264D7FA-C4FA-415C-8C13-F6A2F7C43C83}" destId="{CA56ACC4-1AAD-406E-BDCB-5BE8CD4FDEC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D09603-8548-4185-BF98-643D6288D5EE}" type="doc">
      <dgm:prSet loTypeId="urn:microsoft.com/office/officeart/2005/8/layout/radial2" loCatId="relationship" qsTypeId="urn:microsoft.com/office/officeart/2005/8/quickstyle/simple2" qsCatId="simple" csTypeId="urn:microsoft.com/office/officeart/2005/8/colors/colorful1" csCatId="colorful" phldr="1"/>
      <dgm:spPr/>
      <dgm:t>
        <a:bodyPr/>
        <a:lstStyle/>
        <a:p>
          <a:endParaRPr lang="en-GB"/>
        </a:p>
      </dgm:t>
    </dgm:pt>
    <dgm:pt modelId="{50826BE2-93DA-45AD-9CEF-5183F5B20C69}">
      <dgm:prSet phldrT="[Text]"/>
      <dgm:spPr>
        <a:solidFill>
          <a:srgbClr val="7030A0"/>
        </a:solidFill>
      </dgm:spPr>
      <dgm:t>
        <a:bodyPr/>
        <a:lstStyle/>
        <a:p>
          <a:r>
            <a:rPr lang="en-GB" dirty="0"/>
            <a:t>Listened to</a:t>
          </a:r>
        </a:p>
      </dgm:t>
    </dgm:pt>
    <dgm:pt modelId="{3D10C387-439D-48D1-89D0-B764A0539CC4}" type="parTrans" cxnId="{19F82D08-3861-4627-A410-187CBCDE175D}">
      <dgm:prSet/>
      <dgm:spPr/>
      <dgm:t>
        <a:bodyPr/>
        <a:lstStyle/>
        <a:p>
          <a:endParaRPr lang="en-GB"/>
        </a:p>
      </dgm:t>
    </dgm:pt>
    <dgm:pt modelId="{5C97EA82-9E35-46A7-9F8B-0A69C3BB906E}" type="sibTrans" cxnId="{19F82D08-3861-4627-A410-187CBCDE175D}">
      <dgm:prSet/>
      <dgm:spPr/>
      <dgm:t>
        <a:bodyPr/>
        <a:lstStyle/>
        <a:p>
          <a:endParaRPr lang="en-GB"/>
        </a:p>
      </dgm:t>
    </dgm:pt>
    <dgm:pt modelId="{627C2FB1-9683-4E7A-832E-66E3229FD43D}">
      <dgm:prSet phldrT="[Text]"/>
      <dgm:spPr/>
      <dgm:t>
        <a:bodyPr/>
        <a:lstStyle/>
        <a:p>
          <a:r>
            <a:rPr lang="en-GB" dirty="0"/>
            <a:t>Inclusive practice</a:t>
          </a:r>
        </a:p>
      </dgm:t>
    </dgm:pt>
    <dgm:pt modelId="{33E9226A-0305-408B-80B6-7CAE23C279FE}" type="parTrans" cxnId="{C5A93424-06E5-4254-BB31-FA4501DA292B}">
      <dgm:prSet/>
      <dgm:spPr/>
      <dgm:t>
        <a:bodyPr/>
        <a:lstStyle/>
        <a:p>
          <a:endParaRPr lang="en-GB"/>
        </a:p>
      </dgm:t>
    </dgm:pt>
    <dgm:pt modelId="{0236123D-9516-4219-A700-ED7A673AA147}" type="sibTrans" cxnId="{C5A93424-06E5-4254-BB31-FA4501DA292B}">
      <dgm:prSet/>
      <dgm:spPr/>
      <dgm:t>
        <a:bodyPr/>
        <a:lstStyle/>
        <a:p>
          <a:endParaRPr lang="en-GB"/>
        </a:p>
      </dgm:t>
    </dgm:pt>
    <dgm:pt modelId="{348D88DC-718C-4658-AAD7-64EE698302B9}">
      <dgm:prSet phldrT="[Text]"/>
      <dgm:spPr/>
      <dgm:t>
        <a:bodyPr/>
        <a:lstStyle/>
        <a:p>
          <a:r>
            <a:rPr lang="en-GB" dirty="0"/>
            <a:t>Tackling research violence</a:t>
          </a:r>
        </a:p>
      </dgm:t>
    </dgm:pt>
    <dgm:pt modelId="{B11E308F-A180-4A54-9596-B70627DB79FE}" type="parTrans" cxnId="{66440495-6130-46CE-951B-0D90BE5FD1C1}">
      <dgm:prSet/>
      <dgm:spPr/>
      <dgm:t>
        <a:bodyPr/>
        <a:lstStyle/>
        <a:p>
          <a:endParaRPr lang="en-GB"/>
        </a:p>
      </dgm:t>
    </dgm:pt>
    <dgm:pt modelId="{BE1F1328-06D7-45AB-9F4C-CAC188867DEC}" type="sibTrans" cxnId="{66440495-6130-46CE-951B-0D90BE5FD1C1}">
      <dgm:prSet/>
      <dgm:spPr/>
      <dgm:t>
        <a:bodyPr/>
        <a:lstStyle/>
        <a:p>
          <a:endParaRPr lang="en-GB"/>
        </a:p>
      </dgm:t>
    </dgm:pt>
    <dgm:pt modelId="{8CA8D643-227A-4D22-9916-288444FDE545}" type="pres">
      <dgm:prSet presAssocID="{6ED09603-8548-4185-BF98-643D6288D5EE}" presName="composite" presStyleCnt="0">
        <dgm:presLayoutVars>
          <dgm:chMax val="5"/>
          <dgm:dir/>
          <dgm:animLvl val="ctr"/>
          <dgm:resizeHandles val="exact"/>
        </dgm:presLayoutVars>
      </dgm:prSet>
      <dgm:spPr/>
    </dgm:pt>
    <dgm:pt modelId="{98D77125-DCF1-4C61-9879-89FD19AC8B4A}" type="pres">
      <dgm:prSet presAssocID="{6ED09603-8548-4185-BF98-643D6288D5EE}" presName="cycle" presStyleCnt="0"/>
      <dgm:spPr/>
    </dgm:pt>
    <dgm:pt modelId="{A9397A60-4DC0-48DE-93ED-678A20A6ED6F}" type="pres">
      <dgm:prSet presAssocID="{6ED09603-8548-4185-BF98-643D6288D5EE}" presName="centerShape" presStyleCnt="0"/>
      <dgm:spPr/>
    </dgm:pt>
    <dgm:pt modelId="{23FAFD5E-13D4-4617-8F74-735EB39A9593}" type="pres">
      <dgm:prSet presAssocID="{6ED09603-8548-4185-BF98-643D6288D5EE}" presName="connSite" presStyleLbl="node1" presStyleIdx="0" presStyleCnt="4"/>
      <dgm:spPr/>
    </dgm:pt>
    <dgm:pt modelId="{C4B4A3D5-D713-40E9-BC80-8EA7DF1CBE9A}" type="pres">
      <dgm:prSet presAssocID="{6ED09603-8548-4185-BF98-643D6288D5EE}" presName="visible" presStyleLbl="node1" presStyleIdx="0" presStyleCnt="4" custLinFactNeighborX="-58275" custLinFactNeighborY="1005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DAF1492-2A14-4369-A8F7-A02FFA702DE3}" type="pres">
      <dgm:prSet presAssocID="{3D10C387-439D-48D1-89D0-B764A0539CC4}" presName="Name25" presStyleLbl="parChTrans1D1" presStyleIdx="0" presStyleCnt="3"/>
      <dgm:spPr/>
    </dgm:pt>
    <dgm:pt modelId="{9E28AF1A-591C-4B4C-A91B-F87AA0D1CA9E}" type="pres">
      <dgm:prSet presAssocID="{50826BE2-93DA-45AD-9CEF-5183F5B20C69}" presName="node" presStyleCnt="0"/>
      <dgm:spPr/>
    </dgm:pt>
    <dgm:pt modelId="{17CA7B9E-1858-4561-A78A-F2EF875280CC}" type="pres">
      <dgm:prSet presAssocID="{50826BE2-93DA-45AD-9CEF-5183F5B20C69}" presName="parentNode" presStyleLbl="node1" presStyleIdx="1" presStyleCnt="4" custScaleX="99766" custLinFactX="-40688" custLinFactNeighborX="-100000" custLinFactNeighborY="38604">
        <dgm:presLayoutVars>
          <dgm:chMax val="1"/>
          <dgm:bulletEnabled val="1"/>
        </dgm:presLayoutVars>
      </dgm:prSet>
      <dgm:spPr/>
    </dgm:pt>
    <dgm:pt modelId="{753B67F6-ED0B-445B-8A4B-4293C324E877}" type="pres">
      <dgm:prSet presAssocID="{50826BE2-93DA-45AD-9CEF-5183F5B20C69}" presName="childNode" presStyleLbl="revTx" presStyleIdx="0" presStyleCnt="0">
        <dgm:presLayoutVars>
          <dgm:bulletEnabled val="1"/>
        </dgm:presLayoutVars>
      </dgm:prSet>
      <dgm:spPr/>
    </dgm:pt>
    <dgm:pt modelId="{2FC01E65-95BC-4E61-84B8-971C8A04AE5A}" type="pres">
      <dgm:prSet presAssocID="{33E9226A-0305-408B-80B6-7CAE23C279FE}" presName="Name25" presStyleLbl="parChTrans1D1" presStyleIdx="1" presStyleCnt="3"/>
      <dgm:spPr/>
    </dgm:pt>
    <dgm:pt modelId="{85272C35-1582-4883-8723-84929EBE591C}" type="pres">
      <dgm:prSet presAssocID="{627C2FB1-9683-4E7A-832E-66E3229FD43D}" presName="node" presStyleCnt="0"/>
      <dgm:spPr/>
    </dgm:pt>
    <dgm:pt modelId="{62B88039-9DCB-48B7-84D2-224FA36D6F63}" type="pres">
      <dgm:prSet presAssocID="{627C2FB1-9683-4E7A-832E-66E3229FD43D}" presName="parentNode" presStyleLbl="node1" presStyleIdx="2" presStyleCnt="4" custLinFactX="-2828" custLinFactNeighborX="-100000" custLinFactNeighborY="-2989">
        <dgm:presLayoutVars>
          <dgm:chMax val="1"/>
          <dgm:bulletEnabled val="1"/>
        </dgm:presLayoutVars>
      </dgm:prSet>
      <dgm:spPr/>
    </dgm:pt>
    <dgm:pt modelId="{75B0A4FF-CED7-4868-9FEB-96E59CD5E6A5}" type="pres">
      <dgm:prSet presAssocID="{627C2FB1-9683-4E7A-832E-66E3229FD43D}" presName="childNode" presStyleLbl="revTx" presStyleIdx="0" presStyleCnt="0">
        <dgm:presLayoutVars>
          <dgm:bulletEnabled val="1"/>
        </dgm:presLayoutVars>
      </dgm:prSet>
      <dgm:spPr/>
    </dgm:pt>
    <dgm:pt modelId="{01213B64-5898-44C9-8C6B-DB1E7B799715}" type="pres">
      <dgm:prSet presAssocID="{B11E308F-A180-4A54-9596-B70627DB79FE}" presName="Name25" presStyleLbl="parChTrans1D1" presStyleIdx="2" presStyleCnt="3"/>
      <dgm:spPr/>
    </dgm:pt>
    <dgm:pt modelId="{B4DF0AD1-0F34-440F-8F65-FCF6E15002B1}" type="pres">
      <dgm:prSet presAssocID="{348D88DC-718C-4658-AAD7-64EE698302B9}" presName="node" presStyleCnt="0"/>
      <dgm:spPr/>
    </dgm:pt>
    <dgm:pt modelId="{0FF1219A-8D0D-458B-9BF8-0706B17EAEC1}" type="pres">
      <dgm:prSet presAssocID="{348D88DC-718C-4658-AAD7-64EE698302B9}" presName="parentNode" presStyleLbl="node1" presStyleIdx="3" presStyleCnt="4" custLinFactX="-22281" custLinFactNeighborX="-100000" custLinFactNeighborY="-10751">
        <dgm:presLayoutVars>
          <dgm:chMax val="1"/>
          <dgm:bulletEnabled val="1"/>
        </dgm:presLayoutVars>
      </dgm:prSet>
      <dgm:spPr/>
    </dgm:pt>
    <dgm:pt modelId="{B98FEB17-5726-43C9-9B17-D5AACF4952DA}" type="pres">
      <dgm:prSet presAssocID="{348D88DC-718C-4658-AAD7-64EE698302B9}" presName="childNode" presStyleLbl="revTx" presStyleIdx="0" presStyleCnt="0">
        <dgm:presLayoutVars>
          <dgm:bulletEnabled val="1"/>
        </dgm:presLayoutVars>
      </dgm:prSet>
      <dgm:spPr/>
    </dgm:pt>
  </dgm:ptLst>
  <dgm:cxnLst>
    <dgm:cxn modelId="{28710700-4FFA-495F-90E6-177307F4D345}" type="presOf" srcId="{3D10C387-439D-48D1-89D0-B764A0539CC4}" destId="{ADAF1492-2A14-4369-A8F7-A02FFA702DE3}" srcOrd="0" destOrd="0" presId="urn:microsoft.com/office/officeart/2005/8/layout/radial2"/>
    <dgm:cxn modelId="{19F82D08-3861-4627-A410-187CBCDE175D}" srcId="{6ED09603-8548-4185-BF98-643D6288D5EE}" destId="{50826BE2-93DA-45AD-9CEF-5183F5B20C69}" srcOrd="0" destOrd="0" parTransId="{3D10C387-439D-48D1-89D0-B764A0539CC4}" sibTransId="{5C97EA82-9E35-46A7-9F8B-0A69C3BB906E}"/>
    <dgm:cxn modelId="{7521FA18-2EA5-4016-BF11-36F389166746}" type="presOf" srcId="{348D88DC-718C-4658-AAD7-64EE698302B9}" destId="{0FF1219A-8D0D-458B-9BF8-0706B17EAEC1}" srcOrd="0" destOrd="0" presId="urn:microsoft.com/office/officeart/2005/8/layout/radial2"/>
    <dgm:cxn modelId="{D52B1A1D-C238-47F7-ADCC-13D80D992909}" type="presOf" srcId="{33E9226A-0305-408B-80B6-7CAE23C279FE}" destId="{2FC01E65-95BC-4E61-84B8-971C8A04AE5A}" srcOrd="0" destOrd="0" presId="urn:microsoft.com/office/officeart/2005/8/layout/radial2"/>
    <dgm:cxn modelId="{1637651D-316A-4069-8569-3AF8BED126E1}" type="presOf" srcId="{6ED09603-8548-4185-BF98-643D6288D5EE}" destId="{8CA8D643-227A-4D22-9916-288444FDE545}" srcOrd="0" destOrd="0" presId="urn:microsoft.com/office/officeart/2005/8/layout/radial2"/>
    <dgm:cxn modelId="{C5A93424-06E5-4254-BB31-FA4501DA292B}" srcId="{6ED09603-8548-4185-BF98-643D6288D5EE}" destId="{627C2FB1-9683-4E7A-832E-66E3229FD43D}" srcOrd="1" destOrd="0" parTransId="{33E9226A-0305-408B-80B6-7CAE23C279FE}" sibTransId="{0236123D-9516-4219-A700-ED7A673AA147}"/>
    <dgm:cxn modelId="{AA4D744C-AA9E-42F7-90E2-DDC9AD9BFCBC}" type="presOf" srcId="{627C2FB1-9683-4E7A-832E-66E3229FD43D}" destId="{62B88039-9DCB-48B7-84D2-224FA36D6F63}" srcOrd="0" destOrd="0" presId="urn:microsoft.com/office/officeart/2005/8/layout/radial2"/>
    <dgm:cxn modelId="{42BE306D-9AA3-43AE-A24D-5170796866D3}" type="presOf" srcId="{B11E308F-A180-4A54-9596-B70627DB79FE}" destId="{01213B64-5898-44C9-8C6B-DB1E7B799715}" srcOrd="0" destOrd="0" presId="urn:microsoft.com/office/officeart/2005/8/layout/radial2"/>
    <dgm:cxn modelId="{66440495-6130-46CE-951B-0D90BE5FD1C1}" srcId="{6ED09603-8548-4185-BF98-643D6288D5EE}" destId="{348D88DC-718C-4658-AAD7-64EE698302B9}" srcOrd="2" destOrd="0" parTransId="{B11E308F-A180-4A54-9596-B70627DB79FE}" sibTransId="{BE1F1328-06D7-45AB-9F4C-CAC188867DEC}"/>
    <dgm:cxn modelId="{C0BBA5A4-FB86-46C2-8A68-38C960E12477}" type="presOf" srcId="{50826BE2-93DA-45AD-9CEF-5183F5B20C69}" destId="{17CA7B9E-1858-4561-A78A-F2EF875280CC}" srcOrd="0" destOrd="0" presId="urn:microsoft.com/office/officeart/2005/8/layout/radial2"/>
    <dgm:cxn modelId="{84F3567F-5D4A-4887-82B9-544EFCAD1F17}" type="presParOf" srcId="{8CA8D643-227A-4D22-9916-288444FDE545}" destId="{98D77125-DCF1-4C61-9879-89FD19AC8B4A}" srcOrd="0" destOrd="0" presId="urn:microsoft.com/office/officeart/2005/8/layout/radial2"/>
    <dgm:cxn modelId="{A63DB7DD-EC48-4D39-8287-325B68ED35E7}" type="presParOf" srcId="{98D77125-DCF1-4C61-9879-89FD19AC8B4A}" destId="{A9397A60-4DC0-48DE-93ED-678A20A6ED6F}" srcOrd="0" destOrd="0" presId="urn:microsoft.com/office/officeart/2005/8/layout/radial2"/>
    <dgm:cxn modelId="{6E9F6A20-48B6-4357-A26C-E298F3D5D001}" type="presParOf" srcId="{A9397A60-4DC0-48DE-93ED-678A20A6ED6F}" destId="{23FAFD5E-13D4-4617-8F74-735EB39A9593}" srcOrd="0" destOrd="0" presId="urn:microsoft.com/office/officeart/2005/8/layout/radial2"/>
    <dgm:cxn modelId="{53AEEAA3-EE3A-4F26-84F1-32F530807CCE}" type="presParOf" srcId="{A9397A60-4DC0-48DE-93ED-678A20A6ED6F}" destId="{C4B4A3D5-D713-40E9-BC80-8EA7DF1CBE9A}" srcOrd="1" destOrd="0" presId="urn:microsoft.com/office/officeart/2005/8/layout/radial2"/>
    <dgm:cxn modelId="{CC15FE54-B80B-434E-94CE-804A06EC26D8}" type="presParOf" srcId="{98D77125-DCF1-4C61-9879-89FD19AC8B4A}" destId="{ADAF1492-2A14-4369-A8F7-A02FFA702DE3}" srcOrd="1" destOrd="0" presId="urn:microsoft.com/office/officeart/2005/8/layout/radial2"/>
    <dgm:cxn modelId="{51339D96-799A-49E5-8DC9-1F3201847F78}" type="presParOf" srcId="{98D77125-DCF1-4C61-9879-89FD19AC8B4A}" destId="{9E28AF1A-591C-4B4C-A91B-F87AA0D1CA9E}" srcOrd="2" destOrd="0" presId="urn:microsoft.com/office/officeart/2005/8/layout/radial2"/>
    <dgm:cxn modelId="{B841A18A-BD31-4BA1-9094-FDC1EFD2F30D}" type="presParOf" srcId="{9E28AF1A-591C-4B4C-A91B-F87AA0D1CA9E}" destId="{17CA7B9E-1858-4561-A78A-F2EF875280CC}" srcOrd="0" destOrd="0" presId="urn:microsoft.com/office/officeart/2005/8/layout/radial2"/>
    <dgm:cxn modelId="{B906AD54-0DF8-4EB3-9A95-102B4F19A433}" type="presParOf" srcId="{9E28AF1A-591C-4B4C-A91B-F87AA0D1CA9E}" destId="{753B67F6-ED0B-445B-8A4B-4293C324E877}" srcOrd="1" destOrd="0" presId="urn:microsoft.com/office/officeart/2005/8/layout/radial2"/>
    <dgm:cxn modelId="{D63A3AD8-8342-45B9-80B9-5649310993BC}" type="presParOf" srcId="{98D77125-DCF1-4C61-9879-89FD19AC8B4A}" destId="{2FC01E65-95BC-4E61-84B8-971C8A04AE5A}" srcOrd="3" destOrd="0" presId="urn:microsoft.com/office/officeart/2005/8/layout/radial2"/>
    <dgm:cxn modelId="{BCA8E4B1-90D9-40E6-BE7F-E32F59A66060}" type="presParOf" srcId="{98D77125-DCF1-4C61-9879-89FD19AC8B4A}" destId="{85272C35-1582-4883-8723-84929EBE591C}" srcOrd="4" destOrd="0" presId="urn:microsoft.com/office/officeart/2005/8/layout/radial2"/>
    <dgm:cxn modelId="{664FE5D5-0A79-460C-AD16-67696DDB50E7}" type="presParOf" srcId="{85272C35-1582-4883-8723-84929EBE591C}" destId="{62B88039-9DCB-48B7-84D2-224FA36D6F63}" srcOrd="0" destOrd="0" presId="urn:microsoft.com/office/officeart/2005/8/layout/radial2"/>
    <dgm:cxn modelId="{B0A1941C-33F1-4112-AA9E-4FCADD719A64}" type="presParOf" srcId="{85272C35-1582-4883-8723-84929EBE591C}" destId="{75B0A4FF-CED7-4868-9FEB-96E59CD5E6A5}" srcOrd="1" destOrd="0" presId="urn:microsoft.com/office/officeart/2005/8/layout/radial2"/>
    <dgm:cxn modelId="{D59DA4A1-1015-4AB6-A740-0BDC19F6AE5D}" type="presParOf" srcId="{98D77125-DCF1-4C61-9879-89FD19AC8B4A}" destId="{01213B64-5898-44C9-8C6B-DB1E7B799715}" srcOrd="5" destOrd="0" presId="urn:microsoft.com/office/officeart/2005/8/layout/radial2"/>
    <dgm:cxn modelId="{5A3616E7-84EE-4C9A-8C3C-BAFEBBB34387}" type="presParOf" srcId="{98D77125-DCF1-4C61-9879-89FD19AC8B4A}" destId="{B4DF0AD1-0F34-440F-8F65-FCF6E15002B1}" srcOrd="6" destOrd="0" presId="urn:microsoft.com/office/officeart/2005/8/layout/radial2"/>
    <dgm:cxn modelId="{D5093344-F500-45F1-BA6E-34E49D58ADCC}" type="presParOf" srcId="{B4DF0AD1-0F34-440F-8F65-FCF6E15002B1}" destId="{0FF1219A-8D0D-458B-9BF8-0706B17EAEC1}" srcOrd="0" destOrd="0" presId="urn:microsoft.com/office/officeart/2005/8/layout/radial2"/>
    <dgm:cxn modelId="{1270753E-4A19-4C7C-A24A-D921494991C2}" type="presParOf" srcId="{B4DF0AD1-0F34-440F-8F65-FCF6E15002B1}" destId="{B98FEB17-5726-43C9-9B17-D5AACF4952DA}"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7863BA-78F7-47A5-BF81-2EC57E9FE958}" type="doc">
      <dgm:prSet loTypeId="urn:microsoft.com/office/officeart/2005/8/layout/cycle4" loCatId="relationship" qsTypeId="urn:microsoft.com/office/officeart/2005/8/quickstyle/simple1" qsCatId="simple" csTypeId="urn:microsoft.com/office/officeart/2005/8/colors/colorful1" csCatId="colorful" phldr="1"/>
      <dgm:spPr/>
      <dgm:t>
        <a:bodyPr/>
        <a:lstStyle/>
        <a:p>
          <a:endParaRPr lang="en-GB"/>
        </a:p>
      </dgm:t>
    </dgm:pt>
    <dgm:pt modelId="{A12BBF5E-DBE1-4A32-B0DA-69E796B131C7}">
      <dgm:prSet phldrT="[Text]" custT="1"/>
      <dgm:spPr/>
      <dgm:t>
        <a:bodyPr/>
        <a:lstStyle/>
        <a:p>
          <a:r>
            <a:rPr lang="en-GB" sz="2000" b="0" cap="none" spc="0" dirty="0">
              <a:ln w="0"/>
              <a:solidFill>
                <a:schemeClr val="tx1"/>
              </a:solidFill>
              <a:effectLst>
                <a:outerShdw blurRad="38100" dist="19050" dir="2700000" algn="tl" rotWithShape="0">
                  <a:schemeClr val="dk1">
                    <a:alpha val="40000"/>
                  </a:schemeClr>
                </a:outerShdw>
              </a:effectLst>
            </a:rPr>
            <a:t>Rigor</a:t>
          </a:r>
        </a:p>
      </dgm:t>
    </dgm:pt>
    <dgm:pt modelId="{D8EA110E-104B-41A2-9DDA-28225A10DF83}" type="parTrans" cxnId="{FB0E5753-2BD4-488B-95B3-771D8409889E}">
      <dgm:prSet/>
      <dgm:spPr/>
      <dgm:t>
        <a:bodyPr/>
        <a:lstStyle/>
        <a:p>
          <a:endParaRPr lang="en-GB"/>
        </a:p>
      </dgm:t>
    </dgm:pt>
    <dgm:pt modelId="{61BB3BE9-8291-43E2-9011-61ECFAC1D8AE}" type="sibTrans" cxnId="{FB0E5753-2BD4-488B-95B3-771D8409889E}">
      <dgm:prSet/>
      <dgm:spPr/>
      <dgm:t>
        <a:bodyPr/>
        <a:lstStyle/>
        <a:p>
          <a:endParaRPr lang="en-GB"/>
        </a:p>
      </dgm:t>
    </dgm:pt>
    <dgm:pt modelId="{F0D6B17C-1D44-42FC-8C84-5A26F7C64382}">
      <dgm:prSet phldrT="[Text]" custT="1"/>
      <dgm:spPr/>
      <dgm:t>
        <a:bodyPr/>
        <a:lstStyle/>
        <a:p>
          <a:r>
            <a:rPr lang="en-GB" sz="1800" dirty="0"/>
            <a:t>Transparency in collection and use of data</a:t>
          </a:r>
        </a:p>
      </dgm:t>
    </dgm:pt>
    <dgm:pt modelId="{76550109-57C4-49B0-818E-66D182DD9015}" type="parTrans" cxnId="{53FF22FC-4662-4D52-9B03-9A1E0D96DA9F}">
      <dgm:prSet/>
      <dgm:spPr/>
      <dgm:t>
        <a:bodyPr/>
        <a:lstStyle/>
        <a:p>
          <a:endParaRPr lang="en-GB"/>
        </a:p>
      </dgm:t>
    </dgm:pt>
    <dgm:pt modelId="{2A51C3E1-C4F9-43D3-A154-EB72283440CD}" type="sibTrans" cxnId="{53FF22FC-4662-4D52-9B03-9A1E0D96DA9F}">
      <dgm:prSet/>
      <dgm:spPr/>
      <dgm:t>
        <a:bodyPr/>
        <a:lstStyle/>
        <a:p>
          <a:endParaRPr lang="en-GB"/>
        </a:p>
      </dgm:t>
    </dgm:pt>
    <dgm:pt modelId="{4B92A6AB-E22B-4483-8F2C-DA432E10524F}">
      <dgm:prSet phldrT="[Text]" custT="1"/>
      <dgm:spPr>
        <a:solidFill>
          <a:srgbClr val="7030A0"/>
        </a:solidFill>
      </dgm:spPr>
      <dgm:t>
        <a:bodyPr/>
        <a:lstStyle/>
        <a:p>
          <a:r>
            <a:rPr lang="en-GB" sz="1800" b="1" dirty="0"/>
            <a:t>Meaning –subversive impact</a:t>
          </a:r>
        </a:p>
      </dgm:t>
    </dgm:pt>
    <dgm:pt modelId="{C1E5AE0A-B92B-436A-8567-E3511555FA1E}" type="parTrans" cxnId="{E62816E7-B79C-4B5F-BBD9-645B27D787E6}">
      <dgm:prSet/>
      <dgm:spPr/>
      <dgm:t>
        <a:bodyPr/>
        <a:lstStyle/>
        <a:p>
          <a:endParaRPr lang="en-GB"/>
        </a:p>
      </dgm:t>
    </dgm:pt>
    <dgm:pt modelId="{649F7F04-D56E-4FB2-AC11-337B9EAC9B48}" type="sibTrans" cxnId="{E62816E7-B79C-4B5F-BBD9-645B27D787E6}">
      <dgm:prSet/>
      <dgm:spPr/>
      <dgm:t>
        <a:bodyPr/>
        <a:lstStyle/>
        <a:p>
          <a:endParaRPr lang="en-GB"/>
        </a:p>
      </dgm:t>
    </dgm:pt>
    <dgm:pt modelId="{FE2CAC63-780B-4FDD-BB80-8CF64CE93F8F}">
      <dgm:prSet phldrT="[Text]"/>
      <dgm:spPr/>
      <dgm:t>
        <a:bodyPr/>
        <a:lstStyle/>
        <a:p>
          <a:r>
            <a:rPr lang="en-GB" dirty="0"/>
            <a:t>Has meaning, utility, and impact for autistic people and the society we experience</a:t>
          </a:r>
        </a:p>
      </dgm:t>
    </dgm:pt>
    <dgm:pt modelId="{450F5425-FC06-41B9-94C8-1658B8FCFE6C}" type="parTrans" cxnId="{B9EC6B7F-ABC1-4D54-96BD-D4DD23A15F38}">
      <dgm:prSet/>
      <dgm:spPr/>
      <dgm:t>
        <a:bodyPr/>
        <a:lstStyle/>
        <a:p>
          <a:endParaRPr lang="en-GB"/>
        </a:p>
      </dgm:t>
    </dgm:pt>
    <dgm:pt modelId="{945A00D0-C0D9-43DD-BD3C-D05D8B6DCCB4}" type="sibTrans" cxnId="{B9EC6B7F-ABC1-4D54-96BD-D4DD23A15F38}">
      <dgm:prSet/>
      <dgm:spPr/>
      <dgm:t>
        <a:bodyPr/>
        <a:lstStyle/>
        <a:p>
          <a:endParaRPr lang="en-GB"/>
        </a:p>
      </dgm:t>
    </dgm:pt>
    <dgm:pt modelId="{371AEF56-3122-4AB3-B0F4-4456F43B8411}">
      <dgm:prSet phldrT="[Text]"/>
      <dgm:spPr/>
      <dgm:t>
        <a:bodyPr/>
        <a:lstStyle/>
        <a:p>
          <a:r>
            <a:rPr lang="en-GB" b="0" cap="none" spc="0" dirty="0">
              <a:ln w="0"/>
              <a:solidFill>
                <a:schemeClr val="tx1"/>
              </a:solidFill>
              <a:effectLst>
                <a:outerShdw blurRad="38100" dist="19050" dir="2700000" algn="tl" rotWithShape="0">
                  <a:schemeClr val="dk1">
                    <a:alpha val="40000"/>
                  </a:schemeClr>
                </a:outerShdw>
              </a:effectLst>
            </a:rPr>
            <a:t>Ethical responsibility</a:t>
          </a:r>
        </a:p>
      </dgm:t>
    </dgm:pt>
    <dgm:pt modelId="{E4CD8D21-EB08-4119-929B-A536EBDCA09F}" type="parTrans" cxnId="{90F7F1DE-B753-4B1D-9809-B09DEAF8A1A1}">
      <dgm:prSet/>
      <dgm:spPr/>
      <dgm:t>
        <a:bodyPr/>
        <a:lstStyle/>
        <a:p>
          <a:endParaRPr lang="en-GB"/>
        </a:p>
      </dgm:t>
    </dgm:pt>
    <dgm:pt modelId="{360DF810-6007-4794-93EE-F712DF1859F7}" type="sibTrans" cxnId="{90F7F1DE-B753-4B1D-9809-B09DEAF8A1A1}">
      <dgm:prSet/>
      <dgm:spPr/>
      <dgm:t>
        <a:bodyPr/>
        <a:lstStyle/>
        <a:p>
          <a:endParaRPr lang="en-GB"/>
        </a:p>
      </dgm:t>
    </dgm:pt>
    <dgm:pt modelId="{3CE772BB-F206-497C-846D-E48621FBC283}">
      <dgm:prSet phldrT="[Text]" custT="1"/>
      <dgm:spPr/>
      <dgm:t>
        <a:bodyPr/>
        <a:lstStyle/>
        <a:p>
          <a:pPr algn="ctr"/>
          <a:r>
            <a:rPr lang="en-GB" sz="1800" dirty="0"/>
            <a:t>Responsibility for product AND use of research (</a:t>
          </a:r>
          <a:r>
            <a:rPr lang="en-GB" sz="1800" dirty="0" err="1"/>
            <a:t>inc</a:t>
          </a:r>
          <a:r>
            <a:rPr lang="en-GB" sz="1800" dirty="0"/>
            <a:t> in media)</a:t>
          </a:r>
        </a:p>
      </dgm:t>
    </dgm:pt>
    <dgm:pt modelId="{3EA4E07A-A455-48DA-8DEE-6CB24EF2C041}" type="parTrans" cxnId="{F1A05F9B-467C-4B7F-9CC1-4CD4193BA758}">
      <dgm:prSet/>
      <dgm:spPr/>
      <dgm:t>
        <a:bodyPr/>
        <a:lstStyle/>
        <a:p>
          <a:endParaRPr lang="en-GB"/>
        </a:p>
      </dgm:t>
    </dgm:pt>
    <dgm:pt modelId="{F0E1ACF8-9070-4A1C-8CA9-D545E8E89778}" type="sibTrans" cxnId="{F1A05F9B-467C-4B7F-9CC1-4CD4193BA758}">
      <dgm:prSet/>
      <dgm:spPr/>
      <dgm:t>
        <a:bodyPr/>
        <a:lstStyle/>
        <a:p>
          <a:endParaRPr lang="en-GB"/>
        </a:p>
      </dgm:t>
    </dgm:pt>
    <dgm:pt modelId="{0B4662B9-3048-46FC-A5AF-E02C78856B26}">
      <dgm:prSet phldrT="[Text]" custT="1"/>
      <dgm:spPr/>
      <dgm:t>
        <a:bodyPr/>
        <a:lstStyle/>
        <a:p>
          <a:r>
            <a:rPr lang="en-GB" sz="1800" b="1" dirty="0"/>
            <a:t>Power-sharing</a:t>
          </a:r>
        </a:p>
      </dgm:t>
    </dgm:pt>
    <dgm:pt modelId="{2C3DEE33-A750-44F8-9339-534C49DB73AF}" type="parTrans" cxnId="{57494B6B-E5C3-4B8C-933E-F09B98FD3BFB}">
      <dgm:prSet/>
      <dgm:spPr/>
      <dgm:t>
        <a:bodyPr/>
        <a:lstStyle/>
        <a:p>
          <a:endParaRPr lang="en-GB"/>
        </a:p>
      </dgm:t>
    </dgm:pt>
    <dgm:pt modelId="{3C790574-A528-4A7F-BB0D-62111CC4E01F}" type="sibTrans" cxnId="{57494B6B-E5C3-4B8C-933E-F09B98FD3BFB}">
      <dgm:prSet/>
      <dgm:spPr/>
      <dgm:t>
        <a:bodyPr/>
        <a:lstStyle/>
        <a:p>
          <a:endParaRPr lang="en-GB"/>
        </a:p>
      </dgm:t>
    </dgm:pt>
    <dgm:pt modelId="{B992B99F-F6C4-4374-B12C-751DF7FC6B3B}">
      <dgm:prSet phldrT="[Text]"/>
      <dgm:spPr/>
      <dgm:t>
        <a:bodyPr/>
        <a:lstStyle/>
        <a:p>
          <a:r>
            <a:rPr lang="en-GB" dirty="0"/>
            <a:t>Genuine power-sharing</a:t>
          </a:r>
        </a:p>
      </dgm:t>
    </dgm:pt>
    <dgm:pt modelId="{2724ADD3-E9D2-4F90-A27A-B262B6625184}" type="parTrans" cxnId="{3D4A9E09-D795-4C91-BD2D-7872080D5F8D}">
      <dgm:prSet/>
      <dgm:spPr/>
      <dgm:t>
        <a:bodyPr/>
        <a:lstStyle/>
        <a:p>
          <a:endParaRPr lang="en-GB"/>
        </a:p>
      </dgm:t>
    </dgm:pt>
    <dgm:pt modelId="{AF5E4DB8-B193-45ED-9057-EFB5F93A82B5}" type="sibTrans" cxnId="{3D4A9E09-D795-4C91-BD2D-7872080D5F8D}">
      <dgm:prSet/>
      <dgm:spPr/>
      <dgm:t>
        <a:bodyPr/>
        <a:lstStyle/>
        <a:p>
          <a:endParaRPr lang="en-GB"/>
        </a:p>
      </dgm:t>
    </dgm:pt>
    <dgm:pt modelId="{62E18054-D2F4-4E9D-9A19-5718EA55EA30}">
      <dgm:prSet phldrT="[Text]" custT="1"/>
      <dgm:spPr/>
      <dgm:t>
        <a:bodyPr/>
        <a:lstStyle/>
        <a:p>
          <a:r>
            <a:rPr lang="en-GB" sz="1800" dirty="0"/>
            <a:t>Robust methods – triangulation</a:t>
          </a:r>
        </a:p>
      </dgm:t>
    </dgm:pt>
    <dgm:pt modelId="{10599653-CCE4-4717-8974-DA418AA1C3C4}" type="parTrans" cxnId="{A3BAC325-D70F-4D91-8345-6B5BF81D673C}">
      <dgm:prSet/>
      <dgm:spPr/>
      <dgm:t>
        <a:bodyPr/>
        <a:lstStyle/>
        <a:p>
          <a:endParaRPr lang="en-GB"/>
        </a:p>
      </dgm:t>
    </dgm:pt>
    <dgm:pt modelId="{46340F36-DA27-4255-B9DD-0CA218C87C67}" type="sibTrans" cxnId="{A3BAC325-D70F-4D91-8345-6B5BF81D673C}">
      <dgm:prSet/>
      <dgm:spPr/>
      <dgm:t>
        <a:bodyPr/>
        <a:lstStyle/>
        <a:p>
          <a:endParaRPr lang="en-GB"/>
        </a:p>
      </dgm:t>
    </dgm:pt>
    <dgm:pt modelId="{59069231-9294-47D1-A27F-AA7775C7528C}">
      <dgm:prSet phldrT="[Text]"/>
      <dgm:spPr/>
      <dgm:t>
        <a:bodyPr/>
        <a:lstStyle/>
        <a:p>
          <a:endParaRPr lang="en-GB" sz="1300" dirty="0"/>
        </a:p>
      </dgm:t>
    </dgm:pt>
    <dgm:pt modelId="{973800FC-A4B6-4E10-972E-43BDC9CA4DB5}" type="parTrans" cxnId="{1FB1E6DC-9BFB-4262-845B-038B79A02B54}">
      <dgm:prSet/>
      <dgm:spPr/>
      <dgm:t>
        <a:bodyPr/>
        <a:lstStyle/>
        <a:p>
          <a:endParaRPr lang="en-GB"/>
        </a:p>
      </dgm:t>
    </dgm:pt>
    <dgm:pt modelId="{C133525A-78D8-4A51-8609-89CD755F984C}" type="sibTrans" cxnId="{1FB1E6DC-9BFB-4262-845B-038B79A02B54}">
      <dgm:prSet/>
      <dgm:spPr/>
      <dgm:t>
        <a:bodyPr/>
        <a:lstStyle/>
        <a:p>
          <a:endParaRPr lang="en-GB"/>
        </a:p>
      </dgm:t>
    </dgm:pt>
    <dgm:pt modelId="{6763C025-F7B8-4B29-9DAF-B5CF7E14AFB3}">
      <dgm:prSet phldrT="[Text]" custT="1"/>
      <dgm:spPr/>
      <dgm:t>
        <a:bodyPr/>
        <a:lstStyle/>
        <a:p>
          <a:pPr algn="ctr"/>
          <a:r>
            <a:rPr lang="en-GB" sz="1800" dirty="0"/>
            <a:t>Responsibility for harm to colleagues participants, co-producers, and consumers of work</a:t>
          </a:r>
        </a:p>
      </dgm:t>
    </dgm:pt>
    <dgm:pt modelId="{AFE035E5-D144-4808-9833-314E3DAF13B9}" type="parTrans" cxnId="{861F14B7-CCC5-40C7-8DE8-5EBCBCE7283C}">
      <dgm:prSet/>
      <dgm:spPr/>
      <dgm:t>
        <a:bodyPr/>
        <a:lstStyle/>
        <a:p>
          <a:endParaRPr lang="en-GB"/>
        </a:p>
      </dgm:t>
    </dgm:pt>
    <dgm:pt modelId="{59CEABFB-FA9A-4EFE-BF82-2819E645A564}" type="sibTrans" cxnId="{861F14B7-CCC5-40C7-8DE8-5EBCBCE7283C}">
      <dgm:prSet/>
      <dgm:spPr/>
      <dgm:t>
        <a:bodyPr/>
        <a:lstStyle/>
        <a:p>
          <a:endParaRPr lang="en-GB"/>
        </a:p>
      </dgm:t>
    </dgm:pt>
    <dgm:pt modelId="{F93BBE64-EE0C-48FE-8FB5-E46D97790324}">
      <dgm:prSet phldrT="[Text]"/>
      <dgm:spPr/>
      <dgm:t>
        <a:bodyPr/>
        <a:lstStyle/>
        <a:p>
          <a:r>
            <a:rPr lang="en-GB" dirty="0"/>
            <a:t>Opportunities for leadership</a:t>
          </a:r>
        </a:p>
      </dgm:t>
    </dgm:pt>
    <dgm:pt modelId="{9331E2AF-6946-4232-9263-A6A4A684A239}" type="parTrans" cxnId="{C1D829D0-76A5-40B3-A005-340ADF58D194}">
      <dgm:prSet/>
      <dgm:spPr/>
      <dgm:t>
        <a:bodyPr/>
        <a:lstStyle/>
        <a:p>
          <a:endParaRPr lang="en-GB"/>
        </a:p>
      </dgm:t>
    </dgm:pt>
    <dgm:pt modelId="{DD70FE32-AAD9-492E-8BD5-531A37AA9717}" type="sibTrans" cxnId="{C1D829D0-76A5-40B3-A005-340ADF58D194}">
      <dgm:prSet/>
      <dgm:spPr/>
      <dgm:t>
        <a:bodyPr/>
        <a:lstStyle/>
        <a:p>
          <a:endParaRPr lang="en-GB"/>
        </a:p>
      </dgm:t>
    </dgm:pt>
    <dgm:pt modelId="{4332F379-F55A-4487-85C4-AAE6291371EF}">
      <dgm:prSet phldrT="[Text]"/>
      <dgm:spPr/>
      <dgm:t>
        <a:bodyPr/>
        <a:lstStyle/>
        <a:p>
          <a:r>
            <a:rPr lang="en-GB" dirty="0"/>
            <a:t>Ability to lead, to veto, to be heard, &amp; to be named</a:t>
          </a:r>
        </a:p>
      </dgm:t>
    </dgm:pt>
    <dgm:pt modelId="{F937627E-8954-4C51-AFBA-09C22F23ECD0}" type="parTrans" cxnId="{4C591899-EA98-4049-9CD2-DEC33C4A46C2}">
      <dgm:prSet/>
      <dgm:spPr/>
      <dgm:t>
        <a:bodyPr/>
        <a:lstStyle/>
        <a:p>
          <a:endParaRPr lang="en-GB"/>
        </a:p>
      </dgm:t>
    </dgm:pt>
    <dgm:pt modelId="{18353598-C178-470F-A553-79947192FB58}" type="sibTrans" cxnId="{4C591899-EA98-4049-9CD2-DEC33C4A46C2}">
      <dgm:prSet/>
      <dgm:spPr/>
      <dgm:t>
        <a:bodyPr/>
        <a:lstStyle/>
        <a:p>
          <a:endParaRPr lang="en-GB"/>
        </a:p>
      </dgm:t>
    </dgm:pt>
    <dgm:pt modelId="{0342A177-3E05-42FF-BDF2-823396CCE946}">
      <dgm:prSet phldrT="[Text]"/>
      <dgm:spPr/>
      <dgm:t>
        <a:bodyPr/>
        <a:lstStyle/>
        <a:p>
          <a:r>
            <a:rPr lang="en-GB" dirty="0"/>
            <a:t>Challenges status quo</a:t>
          </a:r>
        </a:p>
      </dgm:t>
    </dgm:pt>
    <dgm:pt modelId="{659A868A-EAB5-4900-81E3-F19194DCB36D}" type="parTrans" cxnId="{9332866E-E4B9-4D5C-B27F-25D1BC6E910E}">
      <dgm:prSet/>
      <dgm:spPr/>
      <dgm:t>
        <a:bodyPr/>
        <a:lstStyle/>
        <a:p>
          <a:endParaRPr lang="en-GB"/>
        </a:p>
      </dgm:t>
    </dgm:pt>
    <dgm:pt modelId="{4ED80AA7-A58C-4641-B7D0-6F0FAE8A08D9}" type="sibTrans" cxnId="{9332866E-E4B9-4D5C-B27F-25D1BC6E910E}">
      <dgm:prSet/>
      <dgm:spPr/>
      <dgm:t>
        <a:bodyPr/>
        <a:lstStyle/>
        <a:p>
          <a:endParaRPr lang="en-GB"/>
        </a:p>
      </dgm:t>
    </dgm:pt>
    <dgm:pt modelId="{74B5ACA5-E358-4B0B-83E7-1AE3DF890B93}">
      <dgm:prSet phldrT="[Text]" custT="1"/>
      <dgm:spPr/>
      <dgm:t>
        <a:bodyPr/>
        <a:lstStyle/>
        <a:p>
          <a:r>
            <a:rPr lang="en-GB" sz="1800" dirty="0"/>
            <a:t>Open science </a:t>
          </a:r>
        </a:p>
      </dgm:t>
    </dgm:pt>
    <dgm:pt modelId="{CE17AE55-4AE8-4F88-829A-AA5EEAA24A4A}" type="parTrans" cxnId="{187E6CAD-E386-4DE7-86BC-4BA957085EDD}">
      <dgm:prSet/>
      <dgm:spPr/>
      <dgm:t>
        <a:bodyPr/>
        <a:lstStyle/>
        <a:p>
          <a:endParaRPr lang="en-GB"/>
        </a:p>
      </dgm:t>
    </dgm:pt>
    <dgm:pt modelId="{D4D5288C-0C79-4F86-9786-59E6F2A79289}" type="sibTrans" cxnId="{187E6CAD-E386-4DE7-86BC-4BA957085EDD}">
      <dgm:prSet/>
      <dgm:spPr/>
      <dgm:t>
        <a:bodyPr/>
        <a:lstStyle/>
        <a:p>
          <a:endParaRPr lang="en-GB"/>
        </a:p>
      </dgm:t>
    </dgm:pt>
    <dgm:pt modelId="{7C3350B2-86A8-4C4A-948D-5A8BCA1284FD}">
      <dgm:prSet phldrT="[Text]" custT="1"/>
      <dgm:spPr/>
      <dgm:t>
        <a:bodyPr/>
        <a:lstStyle/>
        <a:p>
          <a:r>
            <a:rPr lang="en-GB" sz="1800" dirty="0"/>
            <a:t>Free informed consent</a:t>
          </a:r>
        </a:p>
      </dgm:t>
    </dgm:pt>
    <dgm:pt modelId="{9C059626-C90C-47FD-AD24-12A2D21E3246}" type="parTrans" cxnId="{0A3EA3BE-CC2C-4B70-B7FF-78D5648333EF}">
      <dgm:prSet/>
      <dgm:spPr/>
      <dgm:t>
        <a:bodyPr/>
        <a:lstStyle/>
        <a:p>
          <a:endParaRPr lang="en-GB"/>
        </a:p>
      </dgm:t>
    </dgm:pt>
    <dgm:pt modelId="{5D0D7F88-0DC8-4142-A69A-1F1C3E6B7184}" type="sibTrans" cxnId="{0A3EA3BE-CC2C-4B70-B7FF-78D5648333EF}">
      <dgm:prSet/>
      <dgm:spPr/>
      <dgm:t>
        <a:bodyPr/>
        <a:lstStyle/>
        <a:p>
          <a:endParaRPr lang="en-GB"/>
        </a:p>
      </dgm:t>
    </dgm:pt>
    <dgm:pt modelId="{F97975C0-8598-489C-A7EE-EB9951BD8D63}">
      <dgm:prSet phldrT="[Text]" custT="1"/>
      <dgm:spPr/>
      <dgm:t>
        <a:bodyPr/>
        <a:lstStyle/>
        <a:p>
          <a:r>
            <a:rPr lang="en-GB" sz="1800" dirty="0"/>
            <a:t>Reflexivity </a:t>
          </a:r>
        </a:p>
      </dgm:t>
    </dgm:pt>
    <dgm:pt modelId="{FA03B2D4-0ADA-43B9-8C64-2150125220DB}" type="parTrans" cxnId="{31C19076-19BC-411B-A5D2-D3743EC0DE84}">
      <dgm:prSet/>
      <dgm:spPr/>
      <dgm:t>
        <a:bodyPr/>
        <a:lstStyle/>
        <a:p>
          <a:endParaRPr lang="en-GB"/>
        </a:p>
      </dgm:t>
    </dgm:pt>
    <dgm:pt modelId="{F920B0A8-C1C5-4B29-8516-AD1C01581A57}" type="sibTrans" cxnId="{31C19076-19BC-411B-A5D2-D3743EC0DE84}">
      <dgm:prSet/>
      <dgm:spPr/>
      <dgm:t>
        <a:bodyPr/>
        <a:lstStyle/>
        <a:p>
          <a:endParaRPr lang="en-GB"/>
        </a:p>
      </dgm:t>
    </dgm:pt>
    <dgm:pt modelId="{E8ABCB88-6C07-418D-9345-E61A6060FC52}">
      <dgm:prSet phldrT="[Text]" custT="1"/>
      <dgm:spPr/>
      <dgm:t>
        <a:bodyPr/>
        <a:lstStyle/>
        <a:p>
          <a:endParaRPr lang="en-GB" sz="1800" dirty="0"/>
        </a:p>
      </dgm:t>
    </dgm:pt>
    <dgm:pt modelId="{9131A136-CB75-4C45-875B-93E0FE627F64}" type="parTrans" cxnId="{D583D91A-2D1B-42D6-AF21-C95D61E8C7E7}">
      <dgm:prSet/>
      <dgm:spPr/>
      <dgm:t>
        <a:bodyPr/>
        <a:lstStyle/>
        <a:p>
          <a:endParaRPr lang="en-GB"/>
        </a:p>
      </dgm:t>
    </dgm:pt>
    <dgm:pt modelId="{98A4978B-3BE1-44D5-AD29-5F24EAC7BCE7}" type="sibTrans" cxnId="{D583D91A-2D1B-42D6-AF21-C95D61E8C7E7}">
      <dgm:prSet/>
      <dgm:spPr/>
      <dgm:t>
        <a:bodyPr/>
        <a:lstStyle/>
        <a:p>
          <a:endParaRPr lang="en-GB"/>
        </a:p>
      </dgm:t>
    </dgm:pt>
    <dgm:pt modelId="{237C66D6-30D0-4BCE-AF71-11726FC968ED}" type="pres">
      <dgm:prSet presAssocID="{DB7863BA-78F7-47A5-BF81-2EC57E9FE958}" presName="cycleMatrixDiagram" presStyleCnt="0">
        <dgm:presLayoutVars>
          <dgm:chMax val="1"/>
          <dgm:dir/>
          <dgm:animLvl val="lvl"/>
          <dgm:resizeHandles val="exact"/>
        </dgm:presLayoutVars>
      </dgm:prSet>
      <dgm:spPr/>
    </dgm:pt>
    <dgm:pt modelId="{F1B4E1C5-7FFE-4776-A387-46CEBBA14808}" type="pres">
      <dgm:prSet presAssocID="{DB7863BA-78F7-47A5-BF81-2EC57E9FE958}" presName="children" presStyleCnt="0"/>
      <dgm:spPr/>
    </dgm:pt>
    <dgm:pt modelId="{4DAD922E-C55F-44C7-BC98-FF9D821838F5}" type="pres">
      <dgm:prSet presAssocID="{DB7863BA-78F7-47A5-BF81-2EC57E9FE958}" presName="child1group" presStyleCnt="0"/>
      <dgm:spPr/>
    </dgm:pt>
    <dgm:pt modelId="{26F63C74-92CD-4F73-A3FE-EBC68C1E557C}" type="pres">
      <dgm:prSet presAssocID="{DB7863BA-78F7-47A5-BF81-2EC57E9FE958}" presName="child1" presStyleLbl="bgAcc1" presStyleIdx="0" presStyleCnt="4" custScaleX="214853" custScaleY="156568" custLinFactNeighborX="-66987" custLinFactNeighborY="4529"/>
      <dgm:spPr/>
    </dgm:pt>
    <dgm:pt modelId="{B9B4F1D5-527D-4AAE-8EA8-D1F6DD9E746D}" type="pres">
      <dgm:prSet presAssocID="{DB7863BA-78F7-47A5-BF81-2EC57E9FE958}" presName="child1Text" presStyleLbl="bgAcc1" presStyleIdx="0" presStyleCnt="4">
        <dgm:presLayoutVars>
          <dgm:bulletEnabled val="1"/>
        </dgm:presLayoutVars>
      </dgm:prSet>
      <dgm:spPr/>
    </dgm:pt>
    <dgm:pt modelId="{26F9416E-ABFB-437D-9728-63AE8015FDF4}" type="pres">
      <dgm:prSet presAssocID="{DB7863BA-78F7-47A5-BF81-2EC57E9FE958}" presName="child2group" presStyleCnt="0"/>
      <dgm:spPr/>
    </dgm:pt>
    <dgm:pt modelId="{964F9058-2C1C-4465-8F09-EF522AD7258F}" type="pres">
      <dgm:prSet presAssocID="{DB7863BA-78F7-47A5-BF81-2EC57E9FE958}" presName="child2" presStyleLbl="bgAcc1" presStyleIdx="1" presStyleCnt="4" custScaleX="221598" custScaleY="135297" custLinFactNeighborX="85567" custLinFactNeighborY="2264"/>
      <dgm:spPr/>
    </dgm:pt>
    <dgm:pt modelId="{DF994638-6F94-4AED-8D5B-9B557BAE5CD2}" type="pres">
      <dgm:prSet presAssocID="{DB7863BA-78F7-47A5-BF81-2EC57E9FE958}" presName="child2Text" presStyleLbl="bgAcc1" presStyleIdx="1" presStyleCnt="4">
        <dgm:presLayoutVars>
          <dgm:bulletEnabled val="1"/>
        </dgm:presLayoutVars>
      </dgm:prSet>
      <dgm:spPr/>
    </dgm:pt>
    <dgm:pt modelId="{67635E7A-AE96-475B-8CCF-CE5885F77DA4}" type="pres">
      <dgm:prSet presAssocID="{DB7863BA-78F7-47A5-BF81-2EC57E9FE958}" presName="child3group" presStyleCnt="0"/>
      <dgm:spPr/>
    </dgm:pt>
    <dgm:pt modelId="{AC2D5CD4-01C1-45B6-B7DE-8CDDD3398A09}" type="pres">
      <dgm:prSet presAssocID="{DB7863BA-78F7-47A5-BF81-2EC57E9FE958}" presName="child3" presStyleLbl="bgAcc1" presStyleIdx="2" presStyleCnt="4" custScaleX="239740" custScaleY="142637" custLinFactNeighborX="48268" custLinFactNeighborY="-28390"/>
      <dgm:spPr/>
    </dgm:pt>
    <dgm:pt modelId="{1C6F660F-C409-49B7-B34A-334AE3DC9C10}" type="pres">
      <dgm:prSet presAssocID="{DB7863BA-78F7-47A5-BF81-2EC57E9FE958}" presName="child3Text" presStyleLbl="bgAcc1" presStyleIdx="2" presStyleCnt="4">
        <dgm:presLayoutVars>
          <dgm:bulletEnabled val="1"/>
        </dgm:presLayoutVars>
      </dgm:prSet>
      <dgm:spPr/>
    </dgm:pt>
    <dgm:pt modelId="{A9AD68F6-7540-4B69-BA16-8A1B13A8AA4D}" type="pres">
      <dgm:prSet presAssocID="{DB7863BA-78F7-47A5-BF81-2EC57E9FE958}" presName="child4group" presStyleCnt="0"/>
      <dgm:spPr/>
    </dgm:pt>
    <dgm:pt modelId="{F0567491-EA13-4E40-9AE0-F50D1ED75FD8}" type="pres">
      <dgm:prSet presAssocID="{DB7863BA-78F7-47A5-BF81-2EC57E9FE958}" presName="child4" presStyleLbl="bgAcc1" presStyleIdx="3" presStyleCnt="4" custScaleX="198937" custScaleY="119469" custLinFactNeighborX="-56328" custLinFactNeighborY="-31708"/>
      <dgm:spPr/>
    </dgm:pt>
    <dgm:pt modelId="{E23F430F-7C5A-45D9-8CF3-D9844875179F}" type="pres">
      <dgm:prSet presAssocID="{DB7863BA-78F7-47A5-BF81-2EC57E9FE958}" presName="child4Text" presStyleLbl="bgAcc1" presStyleIdx="3" presStyleCnt="4">
        <dgm:presLayoutVars>
          <dgm:bulletEnabled val="1"/>
        </dgm:presLayoutVars>
      </dgm:prSet>
      <dgm:spPr/>
    </dgm:pt>
    <dgm:pt modelId="{480FF669-4CC9-40B6-9BDF-A7564665AF26}" type="pres">
      <dgm:prSet presAssocID="{DB7863BA-78F7-47A5-BF81-2EC57E9FE958}" presName="childPlaceholder" presStyleCnt="0"/>
      <dgm:spPr/>
    </dgm:pt>
    <dgm:pt modelId="{A5F3F537-16D5-49FD-9DD9-4A777D3E7E4E}" type="pres">
      <dgm:prSet presAssocID="{DB7863BA-78F7-47A5-BF81-2EC57E9FE958}" presName="circle" presStyleCnt="0"/>
      <dgm:spPr/>
    </dgm:pt>
    <dgm:pt modelId="{00A4C9E9-B5C3-4889-ACF4-0E1CF6095FF6}" type="pres">
      <dgm:prSet presAssocID="{DB7863BA-78F7-47A5-BF81-2EC57E9FE958}" presName="quadrant1" presStyleLbl="node1" presStyleIdx="0" presStyleCnt="4">
        <dgm:presLayoutVars>
          <dgm:chMax val="1"/>
          <dgm:bulletEnabled val="1"/>
        </dgm:presLayoutVars>
      </dgm:prSet>
      <dgm:spPr/>
    </dgm:pt>
    <dgm:pt modelId="{56C7D386-0BBA-49DA-A118-2CC0CB34CF3A}" type="pres">
      <dgm:prSet presAssocID="{DB7863BA-78F7-47A5-BF81-2EC57E9FE958}" presName="quadrant2" presStyleLbl="node1" presStyleIdx="1" presStyleCnt="4">
        <dgm:presLayoutVars>
          <dgm:chMax val="1"/>
          <dgm:bulletEnabled val="1"/>
        </dgm:presLayoutVars>
      </dgm:prSet>
      <dgm:spPr/>
    </dgm:pt>
    <dgm:pt modelId="{E951A4B4-9CDE-4B7E-AFAB-27499CB7CF7C}" type="pres">
      <dgm:prSet presAssocID="{DB7863BA-78F7-47A5-BF81-2EC57E9FE958}" presName="quadrant3" presStyleLbl="node1" presStyleIdx="2" presStyleCnt="4" custLinFactNeighborX="1049" custLinFactNeighborY="1049">
        <dgm:presLayoutVars>
          <dgm:chMax val="1"/>
          <dgm:bulletEnabled val="1"/>
        </dgm:presLayoutVars>
      </dgm:prSet>
      <dgm:spPr/>
    </dgm:pt>
    <dgm:pt modelId="{29EA0D51-5E78-4209-9947-37C94F8D9BBA}" type="pres">
      <dgm:prSet presAssocID="{DB7863BA-78F7-47A5-BF81-2EC57E9FE958}" presName="quadrant4" presStyleLbl="node1" presStyleIdx="3" presStyleCnt="4">
        <dgm:presLayoutVars>
          <dgm:chMax val="1"/>
          <dgm:bulletEnabled val="1"/>
        </dgm:presLayoutVars>
      </dgm:prSet>
      <dgm:spPr/>
    </dgm:pt>
    <dgm:pt modelId="{DA868D9D-74B7-4D0F-81B6-BBEE44DE7FFA}" type="pres">
      <dgm:prSet presAssocID="{DB7863BA-78F7-47A5-BF81-2EC57E9FE958}" presName="quadrantPlaceholder" presStyleCnt="0"/>
      <dgm:spPr/>
    </dgm:pt>
    <dgm:pt modelId="{5BDFAD77-FAB8-4EBD-A22F-8455D8672250}" type="pres">
      <dgm:prSet presAssocID="{DB7863BA-78F7-47A5-BF81-2EC57E9FE958}" presName="center1" presStyleLbl="fgShp" presStyleIdx="0" presStyleCnt="2"/>
      <dgm:spPr/>
    </dgm:pt>
    <dgm:pt modelId="{246BA896-F57A-4EA6-B22E-3664EE84E80F}" type="pres">
      <dgm:prSet presAssocID="{DB7863BA-78F7-47A5-BF81-2EC57E9FE958}" presName="center2" presStyleLbl="fgShp" presStyleIdx="1" presStyleCnt="2"/>
      <dgm:spPr/>
    </dgm:pt>
  </dgm:ptLst>
  <dgm:cxnLst>
    <dgm:cxn modelId="{E3784300-000E-4D7E-AE82-97D479160062}" type="presOf" srcId="{74B5ACA5-E358-4B0B-83E7-1AE3DF890B93}" destId="{26F63C74-92CD-4F73-A3FE-EBC68C1E557C}" srcOrd="0" destOrd="2" presId="urn:microsoft.com/office/officeart/2005/8/layout/cycle4"/>
    <dgm:cxn modelId="{3D4A9E09-D795-4C91-BD2D-7872080D5F8D}" srcId="{0B4662B9-3048-46FC-A5AF-E02C78856B26}" destId="{B992B99F-F6C4-4374-B12C-751DF7FC6B3B}" srcOrd="0" destOrd="0" parTransId="{2724ADD3-E9D2-4F90-A27A-B262B6625184}" sibTransId="{AF5E4DB8-B193-45ED-9057-EFB5F93A82B5}"/>
    <dgm:cxn modelId="{0E47970B-A163-4CFC-8CCB-A2B5A733718A}" type="presOf" srcId="{0342A177-3E05-42FF-BDF2-823396CCE946}" destId="{964F9058-2C1C-4465-8F09-EF522AD7258F}" srcOrd="0" destOrd="1" presId="urn:microsoft.com/office/officeart/2005/8/layout/cycle4"/>
    <dgm:cxn modelId="{9380250C-0D1C-42FF-9144-7D689343020D}" type="presOf" srcId="{A12BBF5E-DBE1-4A32-B0DA-69E796B131C7}" destId="{00A4C9E9-B5C3-4889-ACF4-0E1CF6095FF6}" srcOrd="0" destOrd="0" presId="urn:microsoft.com/office/officeart/2005/8/layout/cycle4"/>
    <dgm:cxn modelId="{B9F29612-BA56-4C0F-B663-8F4A29935AB5}" type="presOf" srcId="{B992B99F-F6C4-4374-B12C-751DF7FC6B3B}" destId="{F0567491-EA13-4E40-9AE0-F50D1ED75FD8}" srcOrd="0" destOrd="0" presId="urn:microsoft.com/office/officeart/2005/8/layout/cycle4"/>
    <dgm:cxn modelId="{D583D91A-2D1B-42D6-AF21-C95D61E8C7E7}" srcId="{A12BBF5E-DBE1-4A32-B0DA-69E796B131C7}" destId="{E8ABCB88-6C07-418D-9345-E61A6060FC52}" srcOrd="5" destOrd="0" parTransId="{9131A136-CB75-4C45-875B-93E0FE627F64}" sibTransId="{98A4978B-3BE1-44D5-AD29-5F24EAC7BCE7}"/>
    <dgm:cxn modelId="{C1662924-E35B-48DB-B3F1-3154F98F27B9}" type="presOf" srcId="{FE2CAC63-780B-4FDD-BB80-8CF64CE93F8F}" destId="{DF994638-6F94-4AED-8D5B-9B557BAE5CD2}" srcOrd="1" destOrd="0" presId="urn:microsoft.com/office/officeart/2005/8/layout/cycle4"/>
    <dgm:cxn modelId="{A3BAC325-D70F-4D91-8345-6B5BF81D673C}" srcId="{A12BBF5E-DBE1-4A32-B0DA-69E796B131C7}" destId="{62E18054-D2F4-4E9D-9A19-5718EA55EA30}" srcOrd="1" destOrd="0" parTransId="{10599653-CCE4-4717-8974-DA418AA1C3C4}" sibTransId="{46340F36-DA27-4255-B9DD-0CA218C87C67}"/>
    <dgm:cxn modelId="{685E192A-62B6-4E8D-BFDB-5B87B862D14F}" type="presOf" srcId="{62E18054-D2F4-4E9D-9A19-5718EA55EA30}" destId="{B9B4F1D5-527D-4AAE-8EA8-D1F6DD9E746D}" srcOrd="1" destOrd="1" presId="urn:microsoft.com/office/officeart/2005/8/layout/cycle4"/>
    <dgm:cxn modelId="{A28EB832-34E4-4F29-B396-A5BA692E0BD7}" type="presOf" srcId="{0B4662B9-3048-46FC-A5AF-E02C78856B26}" destId="{29EA0D51-5E78-4209-9947-37C94F8D9BBA}" srcOrd="0" destOrd="0" presId="urn:microsoft.com/office/officeart/2005/8/layout/cycle4"/>
    <dgm:cxn modelId="{0F25983A-BFE5-4554-A97B-35D200D68BD8}" type="presOf" srcId="{4B92A6AB-E22B-4483-8F2C-DA432E10524F}" destId="{56C7D386-0BBA-49DA-A118-2CC0CB34CF3A}" srcOrd="0" destOrd="0" presId="urn:microsoft.com/office/officeart/2005/8/layout/cycle4"/>
    <dgm:cxn modelId="{F0E3383C-00C7-42FE-87D1-5EFA07FDD421}" type="presOf" srcId="{371AEF56-3122-4AB3-B0F4-4456F43B8411}" destId="{E951A4B4-9CDE-4B7E-AFAB-27499CB7CF7C}" srcOrd="0" destOrd="0" presId="urn:microsoft.com/office/officeart/2005/8/layout/cycle4"/>
    <dgm:cxn modelId="{5C81843E-D275-4C8A-875E-0EE8C27456FF}" type="presOf" srcId="{74B5ACA5-E358-4B0B-83E7-1AE3DF890B93}" destId="{B9B4F1D5-527D-4AAE-8EA8-D1F6DD9E746D}" srcOrd="1" destOrd="2" presId="urn:microsoft.com/office/officeart/2005/8/layout/cycle4"/>
    <dgm:cxn modelId="{8ECF8A5C-2743-46E6-B6F8-AF4B291020E0}" type="presOf" srcId="{4332F379-F55A-4487-85C4-AAE6291371EF}" destId="{E23F430F-7C5A-45D9-8CF3-D9844875179F}" srcOrd="1" destOrd="2" presId="urn:microsoft.com/office/officeart/2005/8/layout/cycle4"/>
    <dgm:cxn modelId="{4C864C46-79DE-4DA7-8A36-C3091676DB96}" type="presOf" srcId="{0342A177-3E05-42FF-BDF2-823396CCE946}" destId="{DF994638-6F94-4AED-8D5B-9B557BAE5CD2}" srcOrd="1" destOrd="1" presId="urn:microsoft.com/office/officeart/2005/8/layout/cycle4"/>
    <dgm:cxn modelId="{57494B6B-E5C3-4B8C-933E-F09B98FD3BFB}" srcId="{DB7863BA-78F7-47A5-BF81-2EC57E9FE958}" destId="{0B4662B9-3048-46FC-A5AF-E02C78856B26}" srcOrd="3" destOrd="0" parTransId="{2C3DEE33-A750-44F8-9339-534C49DB73AF}" sibTransId="{3C790574-A528-4A7F-BB0D-62111CC4E01F}"/>
    <dgm:cxn modelId="{11CDEA4B-FC0D-4822-8966-C0BEC8E79BD2}" type="presOf" srcId="{62E18054-D2F4-4E9D-9A19-5718EA55EA30}" destId="{26F63C74-92CD-4F73-A3FE-EBC68C1E557C}" srcOrd="0" destOrd="1" presId="urn:microsoft.com/office/officeart/2005/8/layout/cycle4"/>
    <dgm:cxn modelId="{9332866E-E4B9-4D5C-B27F-25D1BC6E910E}" srcId="{4B92A6AB-E22B-4483-8F2C-DA432E10524F}" destId="{0342A177-3E05-42FF-BDF2-823396CCE946}" srcOrd="1" destOrd="0" parTransId="{659A868A-EAB5-4900-81E3-F19194DCB36D}" sibTransId="{4ED80AA7-A58C-4641-B7D0-6F0FAE8A08D9}"/>
    <dgm:cxn modelId="{EE59C34E-DAC9-44B5-8AB7-22B0F14F88D3}" type="presOf" srcId="{4332F379-F55A-4487-85C4-AAE6291371EF}" destId="{F0567491-EA13-4E40-9AE0-F50D1ED75FD8}" srcOrd="0" destOrd="2" presId="urn:microsoft.com/office/officeart/2005/8/layout/cycle4"/>
    <dgm:cxn modelId="{B8C0CA6F-FF9E-4431-8A50-D70575AEE9FB}" type="presOf" srcId="{B992B99F-F6C4-4374-B12C-751DF7FC6B3B}" destId="{E23F430F-7C5A-45D9-8CF3-D9844875179F}" srcOrd="1" destOrd="0" presId="urn:microsoft.com/office/officeart/2005/8/layout/cycle4"/>
    <dgm:cxn modelId="{D2894F51-57BF-46F4-A965-FE80701FCCA2}" type="presOf" srcId="{FE2CAC63-780B-4FDD-BB80-8CF64CE93F8F}" destId="{964F9058-2C1C-4465-8F09-EF522AD7258F}" srcOrd="0" destOrd="0" presId="urn:microsoft.com/office/officeart/2005/8/layout/cycle4"/>
    <dgm:cxn modelId="{FB0E5753-2BD4-488B-95B3-771D8409889E}" srcId="{DB7863BA-78F7-47A5-BF81-2EC57E9FE958}" destId="{A12BBF5E-DBE1-4A32-B0DA-69E796B131C7}" srcOrd="0" destOrd="0" parTransId="{D8EA110E-104B-41A2-9DDA-28225A10DF83}" sibTransId="{61BB3BE9-8291-43E2-9011-61ECFAC1D8AE}"/>
    <dgm:cxn modelId="{31C19076-19BC-411B-A5D2-D3743EC0DE84}" srcId="{A12BBF5E-DBE1-4A32-B0DA-69E796B131C7}" destId="{F97975C0-8598-489C-A7EE-EB9951BD8D63}" srcOrd="4" destOrd="0" parTransId="{FA03B2D4-0ADA-43B9-8C64-2150125220DB}" sibTransId="{F920B0A8-C1C5-4B29-8516-AD1C01581A57}"/>
    <dgm:cxn modelId="{5DAB7A7B-6C55-4F3A-83C2-3C040CEF390A}" type="presOf" srcId="{3CE772BB-F206-497C-846D-E48621FBC283}" destId="{1C6F660F-C409-49B7-B34A-334AE3DC9C10}" srcOrd="1" destOrd="0" presId="urn:microsoft.com/office/officeart/2005/8/layout/cycle4"/>
    <dgm:cxn modelId="{B9EC6B7F-ABC1-4D54-96BD-D4DD23A15F38}" srcId="{4B92A6AB-E22B-4483-8F2C-DA432E10524F}" destId="{FE2CAC63-780B-4FDD-BB80-8CF64CE93F8F}" srcOrd="0" destOrd="0" parTransId="{450F5425-FC06-41B9-94C8-1658B8FCFE6C}" sibTransId="{945A00D0-C0D9-43DD-BD3C-D05D8B6DCCB4}"/>
    <dgm:cxn modelId="{91D52A88-9E4F-4028-ADBA-EE58974600C6}" type="presOf" srcId="{F0D6B17C-1D44-42FC-8C84-5A26F7C64382}" destId="{B9B4F1D5-527D-4AAE-8EA8-D1F6DD9E746D}" srcOrd="1" destOrd="0" presId="urn:microsoft.com/office/officeart/2005/8/layout/cycle4"/>
    <dgm:cxn modelId="{5E56FD8E-478E-49E9-8263-591228E106E2}" type="presOf" srcId="{F97975C0-8598-489C-A7EE-EB9951BD8D63}" destId="{B9B4F1D5-527D-4AAE-8EA8-D1F6DD9E746D}" srcOrd="1" destOrd="4" presId="urn:microsoft.com/office/officeart/2005/8/layout/cycle4"/>
    <dgm:cxn modelId="{A5B94B91-74B0-41A1-83C5-B4D8C7957344}" type="presOf" srcId="{F97975C0-8598-489C-A7EE-EB9951BD8D63}" destId="{26F63C74-92CD-4F73-A3FE-EBC68C1E557C}" srcOrd="0" destOrd="4" presId="urn:microsoft.com/office/officeart/2005/8/layout/cycle4"/>
    <dgm:cxn modelId="{BEE3FE97-27A0-441B-B866-970FB5B81670}" type="presOf" srcId="{E8ABCB88-6C07-418D-9345-E61A6060FC52}" destId="{B9B4F1D5-527D-4AAE-8EA8-D1F6DD9E746D}" srcOrd="1" destOrd="5" presId="urn:microsoft.com/office/officeart/2005/8/layout/cycle4"/>
    <dgm:cxn modelId="{4C591899-EA98-4049-9CD2-DEC33C4A46C2}" srcId="{0B4662B9-3048-46FC-A5AF-E02C78856B26}" destId="{4332F379-F55A-4487-85C4-AAE6291371EF}" srcOrd="2" destOrd="0" parTransId="{F937627E-8954-4C51-AFBA-09C22F23ECD0}" sibTransId="{18353598-C178-470F-A553-79947192FB58}"/>
    <dgm:cxn modelId="{F1A05F9B-467C-4B7F-9CC1-4CD4193BA758}" srcId="{371AEF56-3122-4AB3-B0F4-4456F43B8411}" destId="{3CE772BB-F206-497C-846D-E48621FBC283}" srcOrd="0" destOrd="0" parTransId="{3EA4E07A-A455-48DA-8DEE-6CB24EF2C041}" sibTransId="{F0E1ACF8-9070-4A1C-8CA9-D545E8E89778}"/>
    <dgm:cxn modelId="{32DF879D-4BBD-4EBB-9740-7255184063EE}" type="presOf" srcId="{DB7863BA-78F7-47A5-BF81-2EC57E9FE958}" destId="{237C66D6-30D0-4BCE-AF71-11726FC968ED}" srcOrd="0" destOrd="0" presId="urn:microsoft.com/office/officeart/2005/8/layout/cycle4"/>
    <dgm:cxn modelId="{187E6CAD-E386-4DE7-86BC-4BA957085EDD}" srcId="{A12BBF5E-DBE1-4A32-B0DA-69E796B131C7}" destId="{74B5ACA5-E358-4B0B-83E7-1AE3DF890B93}" srcOrd="2" destOrd="0" parTransId="{CE17AE55-4AE8-4F88-829A-AA5EEAA24A4A}" sibTransId="{D4D5288C-0C79-4F86-9786-59E6F2A79289}"/>
    <dgm:cxn modelId="{861F14B7-CCC5-40C7-8DE8-5EBCBCE7283C}" srcId="{371AEF56-3122-4AB3-B0F4-4456F43B8411}" destId="{6763C025-F7B8-4B29-9DAF-B5CF7E14AFB3}" srcOrd="1" destOrd="0" parTransId="{AFE035E5-D144-4808-9833-314E3DAF13B9}" sibTransId="{59CEABFB-FA9A-4EFE-BF82-2819E645A564}"/>
    <dgm:cxn modelId="{14609EB9-A458-4989-89C0-FAF296E7D20A}" type="presOf" srcId="{6763C025-F7B8-4B29-9DAF-B5CF7E14AFB3}" destId="{AC2D5CD4-01C1-45B6-B7DE-8CDDD3398A09}" srcOrd="0" destOrd="1" presId="urn:microsoft.com/office/officeart/2005/8/layout/cycle4"/>
    <dgm:cxn modelId="{0A3EA3BE-CC2C-4B70-B7FF-78D5648333EF}" srcId="{A12BBF5E-DBE1-4A32-B0DA-69E796B131C7}" destId="{7C3350B2-86A8-4C4A-948D-5A8BCA1284FD}" srcOrd="3" destOrd="0" parTransId="{9C059626-C90C-47FD-AD24-12A2D21E3246}" sibTransId="{5D0D7F88-0DC8-4142-A69A-1F1C3E6B7184}"/>
    <dgm:cxn modelId="{C1D829D0-76A5-40B3-A005-340ADF58D194}" srcId="{0B4662B9-3048-46FC-A5AF-E02C78856B26}" destId="{F93BBE64-EE0C-48FE-8FB5-E46D97790324}" srcOrd="1" destOrd="0" parTransId="{9331E2AF-6946-4232-9263-A6A4A684A239}" sibTransId="{DD70FE32-AAD9-492E-8BD5-531A37AA9717}"/>
    <dgm:cxn modelId="{5C5BE3D1-CF3C-411F-A616-A0A336F2B874}" type="presOf" srcId="{F93BBE64-EE0C-48FE-8FB5-E46D97790324}" destId="{E23F430F-7C5A-45D9-8CF3-D9844875179F}" srcOrd="1" destOrd="1" presId="urn:microsoft.com/office/officeart/2005/8/layout/cycle4"/>
    <dgm:cxn modelId="{77C231D5-1A58-45E0-9318-0228441AE7BD}" type="presOf" srcId="{7C3350B2-86A8-4C4A-948D-5A8BCA1284FD}" destId="{26F63C74-92CD-4F73-A3FE-EBC68C1E557C}" srcOrd="0" destOrd="3" presId="urn:microsoft.com/office/officeart/2005/8/layout/cycle4"/>
    <dgm:cxn modelId="{1FB1E6DC-9BFB-4262-845B-038B79A02B54}" srcId="{A12BBF5E-DBE1-4A32-B0DA-69E796B131C7}" destId="{59069231-9294-47D1-A27F-AA7775C7528C}" srcOrd="6" destOrd="0" parTransId="{973800FC-A4B6-4E10-972E-43BDC9CA4DB5}" sibTransId="{C133525A-78D8-4A51-8609-89CD755F984C}"/>
    <dgm:cxn modelId="{90F7F1DE-B753-4B1D-9809-B09DEAF8A1A1}" srcId="{DB7863BA-78F7-47A5-BF81-2EC57E9FE958}" destId="{371AEF56-3122-4AB3-B0F4-4456F43B8411}" srcOrd="2" destOrd="0" parTransId="{E4CD8D21-EB08-4119-929B-A536EBDCA09F}" sibTransId="{360DF810-6007-4794-93EE-F712DF1859F7}"/>
    <dgm:cxn modelId="{6AB38CDF-CD7E-4917-BD68-F7212AFDB514}" type="presOf" srcId="{F0D6B17C-1D44-42FC-8C84-5A26F7C64382}" destId="{26F63C74-92CD-4F73-A3FE-EBC68C1E557C}" srcOrd="0" destOrd="0" presId="urn:microsoft.com/office/officeart/2005/8/layout/cycle4"/>
    <dgm:cxn modelId="{1FE6E7E6-AE47-448C-9161-005848244188}" type="presOf" srcId="{6763C025-F7B8-4B29-9DAF-B5CF7E14AFB3}" destId="{1C6F660F-C409-49B7-B34A-334AE3DC9C10}" srcOrd="1" destOrd="1" presId="urn:microsoft.com/office/officeart/2005/8/layout/cycle4"/>
    <dgm:cxn modelId="{E62816E7-B79C-4B5F-BBD9-645B27D787E6}" srcId="{DB7863BA-78F7-47A5-BF81-2EC57E9FE958}" destId="{4B92A6AB-E22B-4483-8F2C-DA432E10524F}" srcOrd="1" destOrd="0" parTransId="{C1E5AE0A-B92B-436A-8567-E3511555FA1E}" sibTransId="{649F7F04-D56E-4FB2-AC11-337B9EAC9B48}"/>
    <dgm:cxn modelId="{F019DAE8-3D96-4C7B-B86E-B5F2A9FEFDF2}" type="presOf" srcId="{59069231-9294-47D1-A27F-AA7775C7528C}" destId="{26F63C74-92CD-4F73-A3FE-EBC68C1E557C}" srcOrd="0" destOrd="6" presId="urn:microsoft.com/office/officeart/2005/8/layout/cycle4"/>
    <dgm:cxn modelId="{CCC6EBF5-5D07-43B9-BAA1-2C89CC0757BC}" type="presOf" srcId="{7C3350B2-86A8-4C4A-948D-5A8BCA1284FD}" destId="{B9B4F1D5-527D-4AAE-8EA8-D1F6DD9E746D}" srcOrd="1" destOrd="3" presId="urn:microsoft.com/office/officeart/2005/8/layout/cycle4"/>
    <dgm:cxn modelId="{D41E20F8-32AF-4758-84A0-009C91B005C2}" type="presOf" srcId="{59069231-9294-47D1-A27F-AA7775C7528C}" destId="{B9B4F1D5-527D-4AAE-8EA8-D1F6DD9E746D}" srcOrd="1" destOrd="6" presId="urn:microsoft.com/office/officeart/2005/8/layout/cycle4"/>
    <dgm:cxn modelId="{CB4C50F9-03E1-4780-9ACD-BD599435CA8D}" type="presOf" srcId="{3CE772BB-F206-497C-846D-E48621FBC283}" destId="{AC2D5CD4-01C1-45B6-B7DE-8CDDD3398A09}" srcOrd="0" destOrd="0" presId="urn:microsoft.com/office/officeart/2005/8/layout/cycle4"/>
    <dgm:cxn modelId="{2F5D59FB-E32E-41B6-941D-1518382A56EC}" type="presOf" srcId="{E8ABCB88-6C07-418D-9345-E61A6060FC52}" destId="{26F63C74-92CD-4F73-A3FE-EBC68C1E557C}" srcOrd="0" destOrd="5" presId="urn:microsoft.com/office/officeart/2005/8/layout/cycle4"/>
    <dgm:cxn modelId="{53FF22FC-4662-4D52-9B03-9A1E0D96DA9F}" srcId="{A12BBF5E-DBE1-4A32-B0DA-69E796B131C7}" destId="{F0D6B17C-1D44-42FC-8C84-5A26F7C64382}" srcOrd="0" destOrd="0" parTransId="{76550109-57C4-49B0-818E-66D182DD9015}" sibTransId="{2A51C3E1-C4F9-43D3-A154-EB72283440CD}"/>
    <dgm:cxn modelId="{E88FEFFC-1219-4F20-9567-5F28A9D9A913}" type="presOf" srcId="{F93BBE64-EE0C-48FE-8FB5-E46D97790324}" destId="{F0567491-EA13-4E40-9AE0-F50D1ED75FD8}" srcOrd="0" destOrd="1" presId="urn:microsoft.com/office/officeart/2005/8/layout/cycle4"/>
    <dgm:cxn modelId="{FB911422-2C83-471C-8824-E1D3745227C5}" type="presParOf" srcId="{237C66D6-30D0-4BCE-AF71-11726FC968ED}" destId="{F1B4E1C5-7FFE-4776-A387-46CEBBA14808}" srcOrd="0" destOrd="0" presId="urn:microsoft.com/office/officeart/2005/8/layout/cycle4"/>
    <dgm:cxn modelId="{3295A8DF-3E19-41A4-8A38-578A2428CFE3}" type="presParOf" srcId="{F1B4E1C5-7FFE-4776-A387-46CEBBA14808}" destId="{4DAD922E-C55F-44C7-BC98-FF9D821838F5}" srcOrd="0" destOrd="0" presId="urn:microsoft.com/office/officeart/2005/8/layout/cycle4"/>
    <dgm:cxn modelId="{41664825-4838-4148-8CAC-510D8E4F0030}" type="presParOf" srcId="{4DAD922E-C55F-44C7-BC98-FF9D821838F5}" destId="{26F63C74-92CD-4F73-A3FE-EBC68C1E557C}" srcOrd="0" destOrd="0" presId="urn:microsoft.com/office/officeart/2005/8/layout/cycle4"/>
    <dgm:cxn modelId="{64596D87-FC46-4924-A447-3A8138DD362F}" type="presParOf" srcId="{4DAD922E-C55F-44C7-BC98-FF9D821838F5}" destId="{B9B4F1D5-527D-4AAE-8EA8-D1F6DD9E746D}" srcOrd="1" destOrd="0" presId="urn:microsoft.com/office/officeart/2005/8/layout/cycle4"/>
    <dgm:cxn modelId="{3E2E8198-D0FC-41F2-BA1F-6DAACBD86AC5}" type="presParOf" srcId="{F1B4E1C5-7FFE-4776-A387-46CEBBA14808}" destId="{26F9416E-ABFB-437D-9728-63AE8015FDF4}" srcOrd="1" destOrd="0" presId="urn:microsoft.com/office/officeart/2005/8/layout/cycle4"/>
    <dgm:cxn modelId="{B54317D4-40D7-4D41-9AC6-FE7287C2AEAF}" type="presParOf" srcId="{26F9416E-ABFB-437D-9728-63AE8015FDF4}" destId="{964F9058-2C1C-4465-8F09-EF522AD7258F}" srcOrd="0" destOrd="0" presId="urn:microsoft.com/office/officeart/2005/8/layout/cycle4"/>
    <dgm:cxn modelId="{EE0E4F60-2EFE-4D4A-A8B4-1B16C6C6F249}" type="presParOf" srcId="{26F9416E-ABFB-437D-9728-63AE8015FDF4}" destId="{DF994638-6F94-4AED-8D5B-9B557BAE5CD2}" srcOrd="1" destOrd="0" presId="urn:microsoft.com/office/officeart/2005/8/layout/cycle4"/>
    <dgm:cxn modelId="{65C2D6DC-EFEE-466D-AE41-1BDA2CA39815}" type="presParOf" srcId="{F1B4E1C5-7FFE-4776-A387-46CEBBA14808}" destId="{67635E7A-AE96-475B-8CCF-CE5885F77DA4}" srcOrd="2" destOrd="0" presId="urn:microsoft.com/office/officeart/2005/8/layout/cycle4"/>
    <dgm:cxn modelId="{94878F47-D1E6-4B90-B6E8-D93169AB2FB2}" type="presParOf" srcId="{67635E7A-AE96-475B-8CCF-CE5885F77DA4}" destId="{AC2D5CD4-01C1-45B6-B7DE-8CDDD3398A09}" srcOrd="0" destOrd="0" presId="urn:microsoft.com/office/officeart/2005/8/layout/cycle4"/>
    <dgm:cxn modelId="{1C107D56-AEB6-4AE4-AA17-2489A0203D10}" type="presParOf" srcId="{67635E7A-AE96-475B-8CCF-CE5885F77DA4}" destId="{1C6F660F-C409-49B7-B34A-334AE3DC9C10}" srcOrd="1" destOrd="0" presId="urn:microsoft.com/office/officeart/2005/8/layout/cycle4"/>
    <dgm:cxn modelId="{7B63891A-9787-4277-ADBC-A9A0D4168858}" type="presParOf" srcId="{F1B4E1C5-7FFE-4776-A387-46CEBBA14808}" destId="{A9AD68F6-7540-4B69-BA16-8A1B13A8AA4D}" srcOrd="3" destOrd="0" presId="urn:microsoft.com/office/officeart/2005/8/layout/cycle4"/>
    <dgm:cxn modelId="{C9C3356A-8E4B-4F27-B97E-C3330BC455AB}" type="presParOf" srcId="{A9AD68F6-7540-4B69-BA16-8A1B13A8AA4D}" destId="{F0567491-EA13-4E40-9AE0-F50D1ED75FD8}" srcOrd="0" destOrd="0" presId="urn:microsoft.com/office/officeart/2005/8/layout/cycle4"/>
    <dgm:cxn modelId="{AA1E1F3F-A25C-45D0-BE9A-3E6EB92A86DC}" type="presParOf" srcId="{A9AD68F6-7540-4B69-BA16-8A1B13A8AA4D}" destId="{E23F430F-7C5A-45D9-8CF3-D9844875179F}" srcOrd="1" destOrd="0" presId="urn:microsoft.com/office/officeart/2005/8/layout/cycle4"/>
    <dgm:cxn modelId="{31C3FBB9-8E38-4F37-B7A6-08EE1989C382}" type="presParOf" srcId="{F1B4E1C5-7FFE-4776-A387-46CEBBA14808}" destId="{480FF669-4CC9-40B6-9BDF-A7564665AF26}" srcOrd="4" destOrd="0" presId="urn:microsoft.com/office/officeart/2005/8/layout/cycle4"/>
    <dgm:cxn modelId="{68E1ACEC-3EF2-4B90-8B64-3D9E67FB04F0}" type="presParOf" srcId="{237C66D6-30D0-4BCE-AF71-11726FC968ED}" destId="{A5F3F537-16D5-49FD-9DD9-4A777D3E7E4E}" srcOrd="1" destOrd="0" presId="urn:microsoft.com/office/officeart/2005/8/layout/cycle4"/>
    <dgm:cxn modelId="{0B566F50-89C5-454F-B1A6-043193184090}" type="presParOf" srcId="{A5F3F537-16D5-49FD-9DD9-4A777D3E7E4E}" destId="{00A4C9E9-B5C3-4889-ACF4-0E1CF6095FF6}" srcOrd="0" destOrd="0" presId="urn:microsoft.com/office/officeart/2005/8/layout/cycle4"/>
    <dgm:cxn modelId="{B5203FED-AFA8-4255-BCBD-910F141A5F33}" type="presParOf" srcId="{A5F3F537-16D5-49FD-9DD9-4A777D3E7E4E}" destId="{56C7D386-0BBA-49DA-A118-2CC0CB34CF3A}" srcOrd="1" destOrd="0" presId="urn:microsoft.com/office/officeart/2005/8/layout/cycle4"/>
    <dgm:cxn modelId="{EF498FC2-9E67-4F75-84CA-F832156C8718}" type="presParOf" srcId="{A5F3F537-16D5-49FD-9DD9-4A777D3E7E4E}" destId="{E951A4B4-9CDE-4B7E-AFAB-27499CB7CF7C}" srcOrd="2" destOrd="0" presId="urn:microsoft.com/office/officeart/2005/8/layout/cycle4"/>
    <dgm:cxn modelId="{C80F647C-FAB6-427D-8FDD-320596818BFD}" type="presParOf" srcId="{A5F3F537-16D5-49FD-9DD9-4A777D3E7E4E}" destId="{29EA0D51-5E78-4209-9947-37C94F8D9BBA}" srcOrd="3" destOrd="0" presId="urn:microsoft.com/office/officeart/2005/8/layout/cycle4"/>
    <dgm:cxn modelId="{6BD6A7DC-58EF-4B09-A8D1-6F7516BDAC3F}" type="presParOf" srcId="{A5F3F537-16D5-49FD-9DD9-4A777D3E7E4E}" destId="{DA868D9D-74B7-4D0F-81B6-BBEE44DE7FFA}" srcOrd="4" destOrd="0" presId="urn:microsoft.com/office/officeart/2005/8/layout/cycle4"/>
    <dgm:cxn modelId="{74D8FAB6-051A-4012-AD9D-2C83BFB2C950}" type="presParOf" srcId="{237C66D6-30D0-4BCE-AF71-11726FC968ED}" destId="{5BDFAD77-FAB8-4EBD-A22F-8455D8672250}" srcOrd="2" destOrd="0" presId="urn:microsoft.com/office/officeart/2005/8/layout/cycle4"/>
    <dgm:cxn modelId="{8BAF3D79-BC96-4881-AEA2-925474330D4D}" type="presParOf" srcId="{237C66D6-30D0-4BCE-AF71-11726FC968ED}" destId="{246BA896-F57A-4EA6-B22E-3664EE84E80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D522C7-C58A-479D-9CCD-8BA4C16CA7B9}"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n-GB"/>
        </a:p>
      </dgm:t>
    </dgm:pt>
    <dgm:pt modelId="{9B27A7C6-C2AF-404D-9D53-137B18A50C12}">
      <dgm:prSet phldrT="[Text]"/>
      <dgm:spPr/>
      <dgm:t>
        <a:bodyPr/>
        <a:lstStyle/>
        <a:p>
          <a:r>
            <a:rPr lang="en-GB" dirty="0"/>
            <a:t>Passionate about:</a:t>
          </a:r>
        </a:p>
      </dgm:t>
    </dgm:pt>
    <dgm:pt modelId="{4A9A26EC-FE82-4700-821A-FF342E96102B}" type="parTrans" cxnId="{A4216E30-BF41-476C-9EA6-0AA6E6C40EC9}">
      <dgm:prSet/>
      <dgm:spPr/>
      <dgm:t>
        <a:bodyPr/>
        <a:lstStyle/>
        <a:p>
          <a:endParaRPr lang="en-GB"/>
        </a:p>
      </dgm:t>
    </dgm:pt>
    <dgm:pt modelId="{3C1E4B15-1A4E-4B8D-8865-37CB03B3A97F}" type="sibTrans" cxnId="{A4216E30-BF41-476C-9EA6-0AA6E6C40EC9}">
      <dgm:prSet/>
      <dgm:spPr/>
      <dgm:t>
        <a:bodyPr/>
        <a:lstStyle/>
        <a:p>
          <a:endParaRPr lang="en-GB"/>
        </a:p>
      </dgm:t>
    </dgm:pt>
    <dgm:pt modelId="{3A9ACA2E-930C-451D-8499-8C2514FEB1C8}">
      <dgm:prSet phldrT="[Text]"/>
      <dgm:spPr>
        <a:solidFill>
          <a:srgbClr val="7030A0"/>
        </a:solidFill>
      </dgm:spPr>
      <dgm:t>
        <a:bodyPr/>
        <a:lstStyle/>
        <a:p>
          <a:r>
            <a:rPr lang="en-GB" dirty="0"/>
            <a:t>Neurodiversity</a:t>
          </a:r>
        </a:p>
      </dgm:t>
    </dgm:pt>
    <dgm:pt modelId="{546B6686-E1F7-47F7-B259-A0FC42DC6EEE}" type="parTrans" cxnId="{9CD58A33-D896-4541-9A8A-428C4F8D127F}">
      <dgm:prSet/>
      <dgm:spPr/>
      <dgm:t>
        <a:bodyPr/>
        <a:lstStyle/>
        <a:p>
          <a:endParaRPr lang="en-GB"/>
        </a:p>
      </dgm:t>
    </dgm:pt>
    <dgm:pt modelId="{355FBE66-E528-46DF-BEA9-37F8D4193671}" type="sibTrans" cxnId="{9CD58A33-D896-4541-9A8A-428C4F8D127F}">
      <dgm:prSet/>
      <dgm:spPr/>
      <dgm:t>
        <a:bodyPr/>
        <a:lstStyle/>
        <a:p>
          <a:endParaRPr lang="en-GB"/>
        </a:p>
      </dgm:t>
    </dgm:pt>
    <dgm:pt modelId="{10327F72-9F0D-4F74-902F-D7EA3188475A}">
      <dgm:prSet phldrT="[Text]" custT="1"/>
      <dgm:spPr/>
      <dgm:t>
        <a:bodyPr/>
        <a:lstStyle/>
        <a:p>
          <a:r>
            <a:rPr lang="en-GB" sz="2800" dirty="0"/>
            <a:t>Social justice</a:t>
          </a:r>
        </a:p>
      </dgm:t>
    </dgm:pt>
    <dgm:pt modelId="{6EC4162C-CEAE-43C4-9CFF-4C587EE836E4}" type="parTrans" cxnId="{6A07BA3E-54E0-4BC8-B0C0-26A33E1D844B}">
      <dgm:prSet/>
      <dgm:spPr/>
      <dgm:t>
        <a:bodyPr/>
        <a:lstStyle/>
        <a:p>
          <a:endParaRPr lang="en-GB"/>
        </a:p>
      </dgm:t>
    </dgm:pt>
    <dgm:pt modelId="{FD0FA927-A94E-4373-9190-BE0CA77E8838}" type="sibTrans" cxnId="{6A07BA3E-54E0-4BC8-B0C0-26A33E1D844B}">
      <dgm:prSet/>
      <dgm:spPr/>
      <dgm:t>
        <a:bodyPr/>
        <a:lstStyle/>
        <a:p>
          <a:endParaRPr lang="en-GB"/>
        </a:p>
      </dgm:t>
    </dgm:pt>
    <dgm:pt modelId="{ECCC4331-06D0-4F70-9B89-B2CC3659545F}">
      <dgm:prSet phldrT="[Text]"/>
      <dgm:spPr/>
      <dgm:t>
        <a:bodyPr/>
        <a:lstStyle/>
        <a:p>
          <a:r>
            <a:rPr lang="en-GB" dirty="0"/>
            <a:t>Science as a tool for challenging oppression</a:t>
          </a:r>
        </a:p>
      </dgm:t>
    </dgm:pt>
    <dgm:pt modelId="{6AB462F0-C382-42F9-BA81-B8624116F3ED}" type="parTrans" cxnId="{87A73D58-7844-49D9-BA22-9B3F3C141670}">
      <dgm:prSet/>
      <dgm:spPr/>
      <dgm:t>
        <a:bodyPr/>
        <a:lstStyle/>
        <a:p>
          <a:endParaRPr lang="en-GB"/>
        </a:p>
      </dgm:t>
    </dgm:pt>
    <dgm:pt modelId="{BB7DC830-260E-404B-A1BF-B2981B417732}" type="sibTrans" cxnId="{87A73D58-7844-49D9-BA22-9B3F3C141670}">
      <dgm:prSet/>
      <dgm:spPr/>
      <dgm:t>
        <a:bodyPr/>
        <a:lstStyle/>
        <a:p>
          <a:endParaRPr lang="en-GB"/>
        </a:p>
      </dgm:t>
    </dgm:pt>
    <dgm:pt modelId="{D358D0B6-CE48-46C2-9B9C-592D62D87EA6}" type="pres">
      <dgm:prSet presAssocID="{1AD522C7-C58A-479D-9CCD-8BA4C16CA7B9}" presName="Name0" presStyleCnt="0">
        <dgm:presLayoutVars>
          <dgm:chMax val="1"/>
          <dgm:chPref val="1"/>
          <dgm:dir/>
          <dgm:animOne val="branch"/>
          <dgm:animLvl val="lvl"/>
        </dgm:presLayoutVars>
      </dgm:prSet>
      <dgm:spPr/>
    </dgm:pt>
    <dgm:pt modelId="{A2BFC592-FAF7-4350-9A79-7411E6EAE6D5}" type="pres">
      <dgm:prSet presAssocID="{9B27A7C6-C2AF-404D-9D53-137B18A50C12}" presName="singleCycle" presStyleCnt="0"/>
      <dgm:spPr/>
    </dgm:pt>
    <dgm:pt modelId="{4F77AE82-B684-49D0-8605-3B8C84732DA6}" type="pres">
      <dgm:prSet presAssocID="{9B27A7C6-C2AF-404D-9D53-137B18A50C12}" presName="singleCenter" presStyleLbl="node1" presStyleIdx="0" presStyleCnt="4">
        <dgm:presLayoutVars>
          <dgm:chMax val="7"/>
          <dgm:chPref val="7"/>
        </dgm:presLayoutVars>
      </dgm:prSet>
      <dgm:spPr/>
    </dgm:pt>
    <dgm:pt modelId="{94C753CD-18CE-4230-96F1-B78FC97FDA28}" type="pres">
      <dgm:prSet presAssocID="{546B6686-E1F7-47F7-B259-A0FC42DC6EEE}" presName="Name56" presStyleLbl="parChTrans1D2" presStyleIdx="0" presStyleCnt="3"/>
      <dgm:spPr/>
    </dgm:pt>
    <dgm:pt modelId="{3AD257C3-8D74-4480-9804-B1D60A88EE8F}" type="pres">
      <dgm:prSet presAssocID="{3A9ACA2E-930C-451D-8499-8C2514FEB1C8}" presName="text0" presStyleLbl="node1" presStyleIdx="1" presStyleCnt="4" custScaleX="152152" custScaleY="139801">
        <dgm:presLayoutVars>
          <dgm:bulletEnabled val="1"/>
        </dgm:presLayoutVars>
      </dgm:prSet>
      <dgm:spPr/>
    </dgm:pt>
    <dgm:pt modelId="{2178812C-ECC9-42E3-AD9A-CCF035E9617F}" type="pres">
      <dgm:prSet presAssocID="{6EC4162C-CEAE-43C4-9CFF-4C587EE836E4}" presName="Name56" presStyleLbl="parChTrans1D2" presStyleIdx="1" presStyleCnt="3"/>
      <dgm:spPr/>
    </dgm:pt>
    <dgm:pt modelId="{2EEC68DD-4FDD-4B58-BE3B-0E38E5B4A8FC}" type="pres">
      <dgm:prSet presAssocID="{10327F72-9F0D-4F74-902F-D7EA3188475A}" presName="text0" presStyleLbl="node1" presStyleIdx="2" presStyleCnt="4" custScaleX="158645" custScaleY="137693">
        <dgm:presLayoutVars>
          <dgm:bulletEnabled val="1"/>
        </dgm:presLayoutVars>
      </dgm:prSet>
      <dgm:spPr/>
    </dgm:pt>
    <dgm:pt modelId="{CB1F9575-F5C4-4000-865E-2C3FD0D532FE}" type="pres">
      <dgm:prSet presAssocID="{6AB462F0-C382-42F9-BA81-B8624116F3ED}" presName="Name56" presStyleLbl="parChTrans1D2" presStyleIdx="2" presStyleCnt="3"/>
      <dgm:spPr/>
    </dgm:pt>
    <dgm:pt modelId="{319015D7-8FCD-478F-ABAD-05DCE9811A49}" type="pres">
      <dgm:prSet presAssocID="{ECCC4331-06D0-4F70-9B89-B2CC3659545F}" presName="text0" presStyleLbl="node1" presStyleIdx="3" presStyleCnt="4" custScaleX="163068" custScaleY="133519">
        <dgm:presLayoutVars>
          <dgm:bulletEnabled val="1"/>
        </dgm:presLayoutVars>
      </dgm:prSet>
      <dgm:spPr/>
    </dgm:pt>
  </dgm:ptLst>
  <dgm:cxnLst>
    <dgm:cxn modelId="{54B02605-FFAE-4367-9FB2-707CE78F741D}" type="presOf" srcId="{546B6686-E1F7-47F7-B259-A0FC42DC6EEE}" destId="{94C753CD-18CE-4230-96F1-B78FC97FDA28}" srcOrd="0" destOrd="0" presId="urn:microsoft.com/office/officeart/2008/layout/RadialCluster"/>
    <dgm:cxn modelId="{B32B560E-EE10-47F7-8D23-41235226CA38}" type="presOf" srcId="{6AB462F0-C382-42F9-BA81-B8624116F3ED}" destId="{CB1F9575-F5C4-4000-865E-2C3FD0D532FE}" srcOrd="0" destOrd="0" presId="urn:microsoft.com/office/officeart/2008/layout/RadialCluster"/>
    <dgm:cxn modelId="{46B4DC1B-3298-47B3-9C5D-1C9C1001209B}" type="presOf" srcId="{10327F72-9F0D-4F74-902F-D7EA3188475A}" destId="{2EEC68DD-4FDD-4B58-BE3B-0E38E5B4A8FC}" srcOrd="0" destOrd="0" presId="urn:microsoft.com/office/officeart/2008/layout/RadialCluster"/>
    <dgm:cxn modelId="{9938CB24-4D45-4D62-895D-55D834698430}" type="presOf" srcId="{1AD522C7-C58A-479D-9CCD-8BA4C16CA7B9}" destId="{D358D0B6-CE48-46C2-9B9C-592D62D87EA6}" srcOrd="0" destOrd="0" presId="urn:microsoft.com/office/officeart/2008/layout/RadialCluster"/>
    <dgm:cxn modelId="{A4216E30-BF41-476C-9EA6-0AA6E6C40EC9}" srcId="{1AD522C7-C58A-479D-9CCD-8BA4C16CA7B9}" destId="{9B27A7C6-C2AF-404D-9D53-137B18A50C12}" srcOrd="0" destOrd="0" parTransId="{4A9A26EC-FE82-4700-821A-FF342E96102B}" sibTransId="{3C1E4B15-1A4E-4B8D-8865-37CB03B3A97F}"/>
    <dgm:cxn modelId="{9CD58A33-D896-4541-9A8A-428C4F8D127F}" srcId="{9B27A7C6-C2AF-404D-9D53-137B18A50C12}" destId="{3A9ACA2E-930C-451D-8499-8C2514FEB1C8}" srcOrd="0" destOrd="0" parTransId="{546B6686-E1F7-47F7-B259-A0FC42DC6EEE}" sibTransId="{355FBE66-E528-46DF-BEA9-37F8D4193671}"/>
    <dgm:cxn modelId="{6A07BA3E-54E0-4BC8-B0C0-26A33E1D844B}" srcId="{9B27A7C6-C2AF-404D-9D53-137B18A50C12}" destId="{10327F72-9F0D-4F74-902F-D7EA3188475A}" srcOrd="1" destOrd="0" parTransId="{6EC4162C-CEAE-43C4-9CFF-4C587EE836E4}" sibTransId="{FD0FA927-A94E-4373-9190-BE0CA77E8838}"/>
    <dgm:cxn modelId="{177DBC6B-9015-4CFA-B55B-90985CE2F1EF}" type="presOf" srcId="{6EC4162C-CEAE-43C4-9CFF-4C587EE836E4}" destId="{2178812C-ECC9-42E3-AD9A-CCF035E9617F}" srcOrd="0" destOrd="0" presId="urn:microsoft.com/office/officeart/2008/layout/RadialCluster"/>
    <dgm:cxn modelId="{FD152D53-F715-4EEC-BAAC-3803A3654A09}" type="presOf" srcId="{9B27A7C6-C2AF-404D-9D53-137B18A50C12}" destId="{4F77AE82-B684-49D0-8605-3B8C84732DA6}" srcOrd="0" destOrd="0" presId="urn:microsoft.com/office/officeart/2008/layout/RadialCluster"/>
    <dgm:cxn modelId="{87A73D58-7844-49D9-BA22-9B3F3C141670}" srcId="{9B27A7C6-C2AF-404D-9D53-137B18A50C12}" destId="{ECCC4331-06D0-4F70-9B89-B2CC3659545F}" srcOrd="2" destOrd="0" parTransId="{6AB462F0-C382-42F9-BA81-B8624116F3ED}" sibTransId="{BB7DC830-260E-404B-A1BF-B2981B417732}"/>
    <dgm:cxn modelId="{076C42AA-FF68-4B2E-BD7E-4A0E01217C88}" type="presOf" srcId="{3A9ACA2E-930C-451D-8499-8C2514FEB1C8}" destId="{3AD257C3-8D74-4480-9804-B1D60A88EE8F}" srcOrd="0" destOrd="0" presId="urn:microsoft.com/office/officeart/2008/layout/RadialCluster"/>
    <dgm:cxn modelId="{C24F43AC-1BB4-45C1-AD2A-7B5C9ECB98E8}" type="presOf" srcId="{ECCC4331-06D0-4F70-9B89-B2CC3659545F}" destId="{319015D7-8FCD-478F-ABAD-05DCE9811A49}" srcOrd="0" destOrd="0" presId="urn:microsoft.com/office/officeart/2008/layout/RadialCluster"/>
    <dgm:cxn modelId="{2ED95F6B-E057-4238-BC0D-F3FCA6DB9CC1}" type="presParOf" srcId="{D358D0B6-CE48-46C2-9B9C-592D62D87EA6}" destId="{A2BFC592-FAF7-4350-9A79-7411E6EAE6D5}" srcOrd="0" destOrd="0" presId="urn:microsoft.com/office/officeart/2008/layout/RadialCluster"/>
    <dgm:cxn modelId="{9D7A4C4D-8261-4779-A25F-160845C5106D}" type="presParOf" srcId="{A2BFC592-FAF7-4350-9A79-7411E6EAE6D5}" destId="{4F77AE82-B684-49D0-8605-3B8C84732DA6}" srcOrd="0" destOrd="0" presId="urn:microsoft.com/office/officeart/2008/layout/RadialCluster"/>
    <dgm:cxn modelId="{EC5C5E39-3015-4D81-8820-160847E94C3F}" type="presParOf" srcId="{A2BFC592-FAF7-4350-9A79-7411E6EAE6D5}" destId="{94C753CD-18CE-4230-96F1-B78FC97FDA28}" srcOrd="1" destOrd="0" presId="urn:microsoft.com/office/officeart/2008/layout/RadialCluster"/>
    <dgm:cxn modelId="{47CB92EC-7DBD-47C1-8074-7D8AB78849AD}" type="presParOf" srcId="{A2BFC592-FAF7-4350-9A79-7411E6EAE6D5}" destId="{3AD257C3-8D74-4480-9804-B1D60A88EE8F}" srcOrd="2" destOrd="0" presId="urn:microsoft.com/office/officeart/2008/layout/RadialCluster"/>
    <dgm:cxn modelId="{BD9A23B6-429A-4715-948F-B9B1195A5B16}" type="presParOf" srcId="{A2BFC592-FAF7-4350-9A79-7411E6EAE6D5}" destId="{2178812C-ECC9-42E3-AD9A-CCF035E9617F}" srcOrd="3" destOrd="0" presId="urn:microsoft.com/office/officeart/2008/layout/RadialCluster"/>
    <dgm:cxn modelId="{B1021F1C-806E-4A1E-9645-FA9BC3347CA0}" type="presParOf" srcId="{A2BFC592-FAF7-4350-9A79-7411E6EAE6D5}" destId="{2EEC68DD-4FDD-4B58-BE3B-0E38E5B4A8FC}" srcOrd="4" destOrd="0" presId="urn:microsoft.com/office/officeart/2008/layout/RadialCluster"/>
    <dgm:cxn modelId="{911D4A77-16DF-49E5-B71D-680AB9D48559}" type="presParOf" srcId="{A2BFC592-FAF7-4350-9A79-7411E6EAE6D5}" destId="{CB1F9575-F5C4-4000-865E-2C3FD0D532FE}" srcOrd="5" destOrd="0" presId="urn:microsoft.com/office/officeart/2008/layout/RadialCluster"/>
    <dgm:cxn modelId="{A17D9884-2526-436E-927C-FF4D7FFCD304}" type="presParOf" srcId="{A2BFC592-FAF7-4350-9A79-7411E6EAE6D5}" destId="{319015D7-8FCD-478F-ABAD-05DCE9811A49}"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522C7-C58A-479D-9CCD-8BA4C16CA7B9}"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n-GB"/>
        </a:p>
      </dgm:t>
    </dgm:pt>
    <dgm:pt modelId="{D358D0B6-CE48-46C2-9B9C-592D62D87EA6}" type="pres">
      <dgm:prSet presAssocID="{1AD522C7-C58A-479D-9CCD-8BA4C16CA7B9}" presName="Name0" presStyleCnt="0">
        <dgm:presLayoutVars>
          <dgm:chMax val="1"/>
          <dgm:chPref val="1"/>
          <dgm:dir/>
          <dgm:animOne val="branch"/>
          <dgm:animLvl val="lvl"/>
        </dgm:presLayoutVars>
      </dgm:prSet>
      <dgm:spPr/>
    </dgm:pt>
  </dgm:ptLst>
  <dgm:cxnLst>
    <dgm:cxn modelId="{9938CB24-4D45-4D62-895D-55D834698430}" type="presOf" srcId="{1AD522C7-C58A-479D-9CCD-8BA4C16CA7B9}" destId="{D358D0B6-CE48-46C2-9B9C-592D62D87EA6}" srcOrd="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8AD0D8-67E6-4BA0-AB06-BF541B51D046}" type="doc">
      <dgm:prSet loTypeId="urn:microsoft.com/office/officeart/2005/8/layout/equation2" loCatId="process" qsTypeId="urn:microsoft.com/office/officeart/2005/8/quickstyle/simple1" qsCatId="simple" csTypeId="urn:microsoft.com/office/officeart/2005/8/colors/colorful5" csCatId="colorful" phldr="1"/>
      <dgm:spPr/>
    </dgm:pt>
    <dgm:pt modelId="{25D2429B-C0E1-448E-A196-4425D1993A20}">
      <dgm:prSet phldrT="[Text]"/>
      <dgm:spPr/>
      <dgm:t>
        <a:bodyPr/>
        <a:lstStyle/>
        <a:p>
          <a:r>
            <a:rPr lang="en-GB" dirty="0"/>
            <a:t>Political systems and will</a:t>
          </a:r>
        </a:p>
      </dgm:t>
    </dgm:pt>
    <dgm:pt modelId="{1EBDCB91-795C-427A-9AB9-5571F28E8DA0}" type="parTrans" cxnId="{8005E4C3-EDC2-4C27-88C9-BEC1D56EAAF4}">
      <dgm:prSet/>
      <dgm:spPr/>
      <dgm:t>
        <a:bodyPr/>
        <a:lstStyle/>
        <a:p>
          <a:endParaRPr lang="en-GB"/>
        </a:p>
      </dgm:t>
    </dgm:pt>
    <dgm:pt modelId="{6885E564-7C5C-470B-935D-261BF17016F7}" type="sibTrans" cxnId="{8005E4C3-EDC2-4C27-88C9-BEC1D56EAAF4}">
      <dgm:prSet/>
      <dgm:spPr/>
      <dgm:t>
        <a:bodyPr/>
        <a:lstStyle/>
        <a:p>
          <a:endParaRPr lang="en-GB"/>
        </a:p>
      </dgm:t>
    </dgm:pt>
    <dgm:pt modelId="{89205593-A704-4B28-A188-69C9B47BB9DD}">
      <dgm:prSet phldrT="[Text]"/>
      <dgm:spPr/>
      <dgm:t>
        <a:bodyPr/>
        <a:lstStyle/>
        <a:p>
          <a:r>
            <a:rPr lang="en-GB" dirty="0"/>
            <a:t>Psychology</a:t>
          </a:r>
        </a:p>
      </dgm:t>
    </dgm:pt>
    <dgm:pt modelId="{6907B05B-F03E-49FD-8D95-5977220064F8}" type="parTrans" cxnId="{EFE15ECB-41E4-4D0D-ACFC-B71ED9CE3D41}">
      <dgm:prSet/>
      <dgm:spPr/>
      <dgm:t>
        <a:bodyPr/>
        <a:lstStyle/>
        <a:p>
          <a:endParaRPr lang="en-GB"/>
        </a:p>
      </dgm:t>
    </dgm:pt>
    <dgm:pt modelId="{FE797B2B-40B5-40E1-9123-510D6DEB4B14}" type="sibTrans" cxnId="{EFE15ECB-41E4-4D0D-ACFC-B71ED9CE3D41}">
      <dgm:prSet/>
      <dgm:spPr/>
      <dgm:t>
        <a:bodyPr/>
        <a:lstStyle/>
        <a:p>
          <a:endParaRPr lang="en-GB"/>
        </a:p>
      </dgm:t>
    </dgm:pt>
    <dgm:pt modelId="{5FC385AA-3D40-4150-996C-34E52E7E526E}">
      <dgm:prSet phldrT="[Text]"/>
      <dgm:spPr/>
      <dgm:t>
        <a:bodyPr/>
        <a:lstStyle/>
        <a:p>
          <a:r>
            <a:rPr lang="en-GB" dirty="0"/>
            <a:t>Justified oppressions </a:t>
          </a:r>
        </a:p>
      </dgm:t>
    </dgm:pt>
    <dgm:pt modelId="{E448CE8D-605D-4AEA-9571-16322500811D}" type="parTrans" cxnId="{FF36D792-F35B-487C-A1DA-8804A407E5FF}">
      <dgm:prSet/>
      <dgm:spPr/>
      <dgm:t>
        <a:bodyPr/>
        <a:lstStyle/>
        <a:p>
          <a:endParaRPr lang="en-GB"/>
        </a:p>
      </dgm:t>
    </dgm:pt>
    <dgm:pt modelId="{8655226C-FB68-4E60-83B5-ABD5EC2EA403}" type="sibTrans" cxnId="{FF36D792-F35B-487C-A1DA-8804A407E5FF}">
      <dgm:prSet/>
      <dgm:spPr/>
      <dgm:t>
        <a:bodyPr/>
        <a:lstStyle/>
        <a:p>
          <a:endParaRPr lang="en-GB"/>
        </a:p>
      </dgm:t>
    </dgm:pt>
    <dgm:pt modelId="{609082FD-D561-49AE-8880-33FC9F17F4FA}" type="pres">
      <dgm:prSet presAssocID="{F28AD0D8-67E6-4BA0-AB06-BF541B51D046}" presName="Name0" presStyleCnt="0">
        <dgm:presLayoutVars>
          <dgm:dir/>
          <dgm:resizeHandles val="exact"/>
        </dgm:presLayoutVars>
      </dgm:prSet>
      <dgm:spPr/>
    </dgm:pt>
    <dgm:pt modelId="{7FE4F10A-A388-4EB2-9D78-DD694AAA291C}" type="pres">
      <dgm:prSet presAssocID="{F28AD0D8-67E6-4BA0-AB06-BF541B51D046}" presName="vNodes" presStyleCnt="0"/>
      <dgm:spPr/>
    </dgm:pt>
    <dgm:pt modelId="{34F774B3-B3FD-4521-9E4E-8DFAF7A38ED7}" type="pres">
      <dgm:prSet presAssocID="{25D2429B-C0E1-448E-A196-4425D1993A20}" presName="node" presStyleLbl="node1" presStyleIdx="0" presStyleCnt="3">
        <dgm:presLayoutVars>
          <dgm:bulletEnabled val="1"/>
        </dgm:presLayoutVars>
      </dgm:prSet>
      <dgm:spPr/>
    </dgm:pt>
    <dgm:pt modelId="{4F767F01-70D5-4CFF-A9B6-194A1F44636B}" type="pres">
      <dgm:prSet presAssocID="{6885E564-7C5C-470B-935D-261BF17016F7}" presName="spacerT" presStyleCnt="0"/>
      <dgm:spPr/>
    </dgm:pt>
    <dgm:pt modelId="{785E11E1-8E0A-4E75-AB2F-BA51FF084017}" type="pres">
      <dgm:prSet presAssocID="{6885E564-7C5C-470B-935D-261BF17016F7}" presName="sibTrans" presStyleLbl="sibTrans2D1" presStyleIdx="0" presStyleCnt="2"/>
      <dgm:spPr/>
    </dgm:pt>
    <dgm:pt modelId="{DF4F331A-24DE-4C67-8B97-8AE5EC91C39C}" type="pres">
      <dgm:prSet presAssocID="{6885E564-7C5C-470B-935D-261BF17016F7}" presName="spacerB" presStyleCnt="0"/>
      <dgm:spPr/>
    </dgm:pt>
    <dgm:pt modelId="{8BE22C9E-3E00-43C3-88A2-04DCEDF5604C}" type="pres">
      <dgm:prSet presAssocID="{89205593-A704-4B28-A188-69C9B47BB9DD}" presName="node" presStyleLbl="node1" presStyleIdx="1" presStyleCnt="3">
        <dgm:presLayoutVars>
          <dgm:bulletEnabled val="1"/>
        </dgm:presLayoutVars>
      </dgm:prSet>
      <dgm:spPr/>
    </dgm:pt>
    <dgm:pt modelId="{F254BF02-A176-45DD-B8EC-47C411057EC4}" type="pres">
      <dgm:prSet presAssocID="{F28AD0D8-67E6-4BA0-AB06-BF541B51D046}" presName="sibTransLast" presStyleLbl="sibTrans2D1" presStyleIdx="1" presStyleCnt="2" custLinFactNeighborX="-51861"/>
      <dgm:spPr/>
    </dgm:pt>
    <dgm:pt modelId="{BA8303C5-FA99-49DF-8383-DAC928C1BA5B}" type="pres">
      <dgm:prSet presAssocID="{F28AD0D8-67E6-4BA0-AB06-BF541B51D046}" presName="connectorText" presStyleLbl="sibTrans2D1" presStyleIdx="1" presStyleCnt="2"/>
      <dgm:spPr/>
    </dgm:pt>
    <dgm:pt modelId="{4B5B98A0-1449-4C3E-8C03-3261EDABE372}" type="pres">
      <dgm:prSet presAssocID="{F28AD0D8-67E6-4BA0-AB06-BF541B51D046}" presName="lastNode" presStyleLbl="node1" presStyleIdx="2" presStyleCnt="3" custLinFactNeighborX="-44368" custLinFactNeighborY="560">
        <dgm:presLayoutVars>
          <dgm:bulletEnabled val="1"/>
        </dgm:presLayoutVars>
      </dgm:prSet>
      <dgm:spPr/>
    </dgm:pt>
  </dgm:ptLst>
  <dgm:cxnLst>
    <dgm:cxn modelId="{D7789603-9563-4C18-BFAC-26E4DB09A050}" type="presOf" srcId="{89205593-A704-4B28-A188-69C9B47BB9DD}" destId="{8BE22C9E-3E00-43C3-88A2-04DCEDF5604C}" srcOrd="0" destOrd="0" presId="urn:microsoft.com/office/officeart/2005/8/layout/equation2"/>
    <dgm:cxn modelId="{D45B6C0F-BF4A-47A3-9C90-3597786D7858}" type="presOf" srcId="{F28AD0D8-67E6-4BA0-AB06-BF541B51D046}" destId="{609082FD-D561-49AE-8880-33FC9F17F4FA}" srcOrd="0" destOrd="0" presId="urn:microsoft.com/office/officeart/2005/8/layout/equation2"/>
    <dgm:cxn modelId="{A997581B-E766-4529-9CB8-E1A5A2E660E1}" type="presOf" srcId="{5FC385AA-3D40-4150-996C-34E52E7E526E}" destId="{4B5B98A0-1449-4C3E-8C03-3261EDABE372}" srcOrd="0" destOrd="0" presId="urn:microsoft.com/office/officeart/2005/8/layout/equation2"/>
    <dgm:cxn modelId="{751C1E7C-7D11-4FEE-8EBC-A915F1C53CB4}" type="presOf" srcId="{25D2429B-C0E1-448E-A196-4425D1993A20}" destId="{34F774B3-B3FD-4521-9E4E-8DFAF7A38ED7}" srcOrd="0" destOrd="0" presId="urn:microsoft.com/office/officeart/2005/8/layout/equation2"/>
    <dgm:cxn modelId="{7A54FF7E-4195-4591-89FF-CD4257ECEBA5}" type="presOf" srcId="{FE797B2B-40B5-40E1-9123-510D6DEB4B14}" destId="{BA8303C5-FA99-49DF-8383-DAC928C1BA5B}" srcOrd="1" destOrd="0" presId="urn:microsoft.com/office/officeart/2005/8/layout/equation2"/>
    <dgm:cxn modelId="{FF36D792-F35B-487C-A1DA-8804A407E5FF}" srcId="{F28AD0D8-67E6-4BA0-AB06-BF541B51D046}" destId="{5FC385AA-3D40-4150-996C-34E52E7E526E}" srcOrd="2" destOrd="0" parTransId="{E448CE8D-605D-4AEA-9571-16322500811D}" sibTransId="{8655226C-FB68-4E60-83B5-ABD5EC2EA403}"/>
    <dgm:cxn modelId="{9F209FB6-534D-4CC0-B65D-FF5103254A6B}" type="presOf" srcId="{FE797B2B-40B5-40E1-9123-510D6DEB4B14}" destId="{F254BF02-A176-45DD-B8EC-47C411057EC4}" srcOrd="0" destOrd="0" presId="urn:microsoft.com/office/officeart/2005/8/layout/equation2"/>
    <dgm:cxn modelId="{8005E4C3-EDC2-4C27-88C9-BEC1D56EAAF4}" srcId="{F28AD0D8-67E6-4BA0-AB06-BF541B51D046}" destId="{25D2429B-C0E1-448E-A196-4425D1993A20}" srcOrd="0" destOrd="0" parTransId="{1EBDCB91-795C-427A-9AB9-5571F28E8DA0}" sibTransId="{6885E564-7C5C-470B-935D-261BF17016F7}"/>
    <dgm:cxn modelId="{EFE15ECB-41E4-4D0D-ACFC-B71ED9CE3D41}" srcId="{F28AD0D8-67E6-4BA0-AB06-BF541B51D046}" destId="{89205593-A704-4B28-A188-69C9B47BB9DD}" srcOrd="1" destOrd="0" parTransId="{6907B05B-F03E-49FD-8D95-5977220064F8}" sibTransId="{FE797B2B-40B5-40E1-9123-510D6DEB4B14}"/>
    <dgm:cxn modelId="{E455E8F2-7A80-4369-93C3-FA17AAA8735F}" type="presOf" srcId="{6885E564-7C5C-470B-935D-261BF17016F7}" destId="{785E11E1-8E0A-4E75-AB2F-BA51FF084017}" srcOrd="0" destOrd="0" presId="urn:microsoft.com/office/officeart/2005/8/layout/equation2"/>
    <dgm:cxn modelId="{9705B9D9-AD79-4C49-9562-BE79BD0EE7C5}" type="presParOf" srcId="{609082FD-D561-49AE-8880-33FC9F17F4FA}" destId="{7FE4F10A-A388-4EB2-9D78-DD694AAA291C}" srcOrd="0" destOrd="0" presId="urn:microsoft.com/office/officeart/2005/8/layout/equation2"/>
    <dgm:cxn modelId="{F1BF8937-16E3-4531-AB11-AE61365EAB31}" type="presParOf" srcId="{7FE4F10A-A388-4EB2-9D78-DD694AAA291C}" destId="{34F774B3-B3FD-4521-9E4E-8DFAF7A38ED7}" srcOrd="0" destOrd="0" presId="urn:microsoft.com/office/officeart/2005/8/layout/equation2"/>
    <dgm:cxn modelId="{7D0F42BD-7B81-4EAB-8300-FE61CEDCA6DE}" type="presParOf" srcId="{7FE4F10A-A388-4EB2-9D78-DD694AAA291C}" destId="{4F767F01-70D5-4CFF-A9B6-194A1F44636B}" srcOrd="1" destOrd="0" presId="urn:microsoft.com/office/officeart/2005/8/layout/equation2"/>
    <dgm:cxn modelId="{FB175194-54E9-49B1-9410-AE3910FE80E9}" type="presParOf" srcId="{7FE4F10A-A388-4EB2-9D78-DD694AAA291C}" destId="{785E11E1-8E0A-4E75-AB2F-BA51FF084017}" srcOrd="2" destOrd="0" presId="urn:microsoft.com/office/officeart/2005/8/layout/equation2"/>
    <dgm:cxn modelId="{6AF077AE-7BC9-4DF7-8744-80FAB1BBF06D}" type="presParOf" srcId="{7FE4F10A-A388-4EB2-9D78-DD694AAA291C}" destId="{DF4F331A-24DE-4C67-8B97-8AE5EC91C39C}" srcOrd="3" destOrd="0" presId="urn:microsoft.com/office/officeart/2005/8/layout/equation2"/>
    <dgm:cxn modelId="{47892DC8-104A-43FD-9F6B-E9519BBF2C3F}" type="presParOf" srcId="{7FE4F10A-A388-4EB2-9D78-DD694AAA291C}" destId="{8BE22C9E-3E00-43C3-88A2-04DCEDF5604C}" srcOrd="4" destOrd="0" presId="urn:microsoft.com/office/officeart/2005/8/layout/equation2"/>
    <dgm:cxn modelId="{7C798EFD-B6CA-4BAE-A399-090DE58D8A8B}" type="presParOf" srcId="{609082FD-D561-49AE-8880-33FC9F17F4FA}" destId="{F254BF02-A176-45DD-B8EC-47C411057EC4}" srcOrd="1" destOrd="0" presId="urn:microsoft.com/office/officeart/2005/8/layout/equation2"/>
    <dgm:cxn modelId="{CCFB2D13-7F75-45DC-89F0-33D18088D310}" type="presParOf" srcId="{F254BF02-A176-45DD-B8EC-47C411057EC4}" destId="{BA8303C5-FA99-49DF-8383-DAC928C1BA5B}" srcOrd="0" destOrd="0" presId="urn:microsoft.com/office/officeart/2005/8/layout/equation2"/>
    <dgm:cxn modelId="{9C193860-66AC-4892-857B-9C68A3FAE5C0}" type="presParOf" srcId="{609082FD-D561-49AE-8880-33FC9F17F4FA}" destId="{4B5B98A0-1449-4C3E-8C03-3261EDABE372}"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916D9E-017B-42FF-9B02-F11A0FBDA6E1}" type="doc">
      <dgm:prSet loTypeId="urn:microsoft.com/office/officeart/2005/8/layout/process1" loCatId="process" qsTypeId="urn:microsoft.com/office/officeart/2005/8/quickstyle/simple1" qsCatId="simple" csTypeId="urn:microsoft.com/office/officeart/2005/8/colors/colorful5" csCatId="colorful" phldr="1"/>
      <dgm:spPr/>
    </dgm:pt>
    <dgm:pt modelId="{4B7D1CAE-508E-4538-8E83-40967AE7E6F9}">
      <dgm:prSet phldrT="[Text]"/>
      <dgm:spPr/>
      <dgm:t>
        <a:bodyPr/>
        <a:lstStyle/>
        <a:p>
          <a:r>
            <a:rPr lang="en-GB" dirty="0"/>
            <a:t>Innate disposition or set of characteristics</a:t>
          </a:r>
        </a:p>
      </dgm:t>
    </dgm:pt>
    <dgm:pt modelId="{AD3CF58B-AE05-4961-8A6A-0E7E124DDDFF}" type="parTrans" cxnId="{04B83310-3581-454C-ADE4-FDFD2B280DD8}">
      <dgm:prSet/>
      <dgm:spPr/>
      <dgm:t>
        <a:bodyPr/>
        <a:lstStyle/>
        <a:p>
          <a:endParaRPr lang="en-GB"/>
        </a:p>
      </dgm:t>
    </dgm:pt>
    <dgm:pt modelId="{7437EB7F-18BC-475B-A016-ECC2C03030F4}" type="sibTrans" cxnId="{04B83310-3581-454C-ADE4-FDFD2B280DD8}">
      <dgm:prSet/>
      <dgm:spPr/>
      <dgm:t>
        <a:bodyPr/>
        <a:lstStyle/>
        <a:p>
          <a:endParaRPr lang="en-GB"/>
        </a:p>
      </dgm:t>
    </dgm:pt>
    <dgm:pt modelId="{CBB3BCEE-2B95-4DD3-B490-E52C0EC99884}">
      <dgm:prSet phldrT="[Text]"/>
      <dgm:spPr/>
      <dgm:t>
        <a:bodyPr/>
        <a:lstStyle/>
        <a:p>
          <a:r>
            <a:rPr lang="en-GB" dirty="0"/>
            <a:t>Stigmatized characteristics which are pathologized</a:t>
          </a:r>
        </a:p>
      </dgm:t>
    </dgm:pt>
    <dgm:pt modelId="{0F0C5510-618E-473C-B939-3168DB7664D1}" type="parTrans" cxnId="{62188BC7-4C8B-4A8F-B596-5F73921546A3}">
      <dgm:prSet/>
      <dgm:spPr/>
      <dgm:t>
        <a:bodyPr/>
        <a:lstStyle/>
        <a:p>
          <a:endParaRPr lang="en-GB"/>
        </a:p>
      </dgm:t>
    </dgm:pt>
    <dgm:pt modelId="{52DA5CFF-20C8-42E2-99FD-A7F87AA9BDFD}" type="sibTrans" cxnId="{62188BC7-4C8B-4A8F-B596-5F73921546A3}">
      <dgm:prSet/>
      <dgm:spPr/>
      <dgm:t>
        <a:bodyPr/>
        <a:lstStyle/>
        <a:p>
          <a:endParaRPr lang="en-GB"/>
        </a:p>
      </dgm:t>
    </dgm:pt>
    <dgm:pt modelId="{046CC4F1-6387-4758-BE01-295B94099BBC}">
      <dgm:prSet phldrT="[Text]"/>
      <dgm:spPr/>
      <dgm:t>
        <a:bodyPr/>
        <a:lstStyle/>
        <a:p>
          <a:r>
            <a:rPr lang="en-GB" dirty="0"/>
            <a:t>Reduced social power, equity, and health disparities</a:t>
          </a:r>
        </a:p>
      </dgm:t>
    </dgm:pt>
    <dgm:pt modelId="{03725A57-3163-4ABF-9673-69CC86F5F05E}" type="parTrans" cxnId="{AD9CF719-7D82-4409-A365-EEE5F16EEBF1}">
      <dgm:prSet/>
      <dgm:spPr/>
      <dgm:t>
        <a:bodyPr/>
        <a:lstStyle/>
        <a:p>
          <a:endParaRPr lang="en-GB"/>
        </a:p>
      </dgm:t>
    </dgm:pt>
    <dgm:pt modelId="{E6D7CF47-5AF7-4446-87E4-9E0A78735A78}" type="sibTrans" cxnId="{AD9CF719-7D82-4409-A365-EEE5F16EEBF1}">
      <dgm:prSet/>
      <dgm:spPr/>
      <dgm:t>
        <a:bodyPr/>
        <a:lstStyle/>
        <a:p>
          <a:endParaRPr lang="en-GB"/>
        </a:p>
      </dgm:t>
    </dgm:pt>
    <dgm:pt modelId="{F942907C-CEE3-47CA-9EC0-5CE2C2BAC8C4}" type="pres">
      <dgm:prSet presAssocID="{EE916D9E-017B-42FF-9B02-F11A0FBDA6E1}" presName="Name0" presStyleCnt="0">
        <dgm:presLayoutVars>
          <dgm:dir/>
          <dgm:resizeHandles val="exact"/>
        </dgm:presLayoutVars>
      </dgm:prSet>
      <dgm:spPr/>
    </dgm:pt>
    <dgm:pt modelId="{B856826B-37DC-48D1-A041-4F0540A14993}" type="pres">
      <dgm:prSet presAssocID="{4B7D1CAE-508E-4538-8E83-40967AE7E6F9}" presName="node" presStyleLbl="node1" presStyleIdx="0" presStyleCnt="3">
        <dgm:presLayoutVars>
          <dgm:bulletEnabled val="1"/>
        </dgm:presLayoutVars>
      </dgm:prSet>
      <dgm:spPr/>
    </dgm:pt>
    <dgm:pt modelId="{6394ED46-5074-4242-A968-C3DC6B88E9BF}" type="pres">
      <dgm:prSet presAssocID="{7437EB7F-18BC-475B-A016-ECC2C03030F4}" presName="sibTrans" presStyleLbl="sibTrans2D1" presStyleIdx="0" presStyleCnt="2"/>
      <dgm:spPr/>
    </dgm:pt>
    <dgm:pt modelId="{9A3F7009-E7D6-4578-AF41-5077F7EB162F}" type="pres">
      <dgm:prSet presAssocID="{7437EB7F-18BC-475B-A016-ECC2C03030F4}" presName="connectorText" presStyleLbl="sibTrans2D1" presStyleIdx="0" presStyleCnt="2"/>
      <dgm:spPr/>
    </dgm:pt>
    <dgm:pt modelId="{AF72DE21-D791-4131-B479-2BDA96D6D530}" type="pres">
      <dgm:prSet presAssocID="{CBB3BCEE-2B95-4DD3-B490-E52C0EC99884}" presName="node" presStyleLbl="node1" presStyleIdx="1" presStyleCnt="3">
        <dgm:presLayoutVars>
          <dgm:bulletEnabled val="1"/>
        </dgm:presLayoutVars>
      </dgm:prSet>
      <dgm:spPr/>
    </dgm:pt>
    <dgm:pt modelId="{A7E24C2D-0534-4E17-A0D3-4AED3674C9C1}" type="pres">
      <dgm:prSet presAssocID="{52DA5CFF-20C8-42E2-99FD-A7F87AA9BDFD}" presName="sibTrans" presStyleLbl="sibTrans2D1" presStyleIdx="1" presStyleCnt="2"/>
      <dgm:spPr/>
    </dgm:pt>
    <dgm:pt modelId="{6C27C6F2-53D4-4028-ACAE-C9670D7FD9B0}" type="pres">
      <dgm:prSet presAssocID="{52DA5CFF-20C8-42E2-99FD-A7F87AA9BDFD}" presName="connectorText" presStyleLbl="sibTrans2D1" presStyleIdx="1" presStyleCnt="2"/>
      <dgm:spPr/>
    </dgm:pt>
    <dgm:pt modelId="{1FA9C421-F16A-4ACA-8742-4236DE4FE3AD}" type="pres">
      <dgm:prSet presAssocID="{046CC4F1-6387-4758-BE01-295B94099BBC}" presName="node" presStyleLbl="node1" presStyleIdx="2" presStyleCnt="3">
        <dgm:presLayoutVars>
          <dgm:bulletEnabled val="1"/>
        </dgm:presLayoutVars>
      </dgm:prSet>
      <dgm:spPr/>
    </dgm:pt>
  </dgm:ptLst>
  <dgm:cxnLst>
    <dgm:cxn modelId="{C4EA0306-4B96-416F-A8A9-9D70760E169C}" type="presOf" srcId="{046CC4F1-6387-4758-BE01-295B94099BBC}" destId="{1FA9C421-F16A-4ACA-8742-4236DE4FE3AD}" srcOrd="0" destOrd="0" presId="urn:microsoft.com/office/officeart/2005/8/layout/process1"/>
    <dgm:cxn modelId="{04B83310-3581-454C-ADE4-FDFD2B280DD8}" srcId="{EE916D9E-017B-42FF-9B02-F11A0FBDA6E1}" destId="{4B7D1CAE-508E-4538-8E83-40967AE7E6F9}" srcOrd="0" destOrd="0" parTransId="{AD3CF58B-AE05-4961-8A6A-0E7E124DDDFF}" sibTransId="{7437EB7F-18BC-475B-A016-ECC2C03030F4}"/>
    <dgm:cxn modelId="{AD9CF719-7D82-4409-A365-EEE5F16EEBF1}" srcId="{EE916D9E-017B-42FF-9B02-F11A0FBDA6E1}" destId="{046CC4F1-6387-4758-BE01-295B94099BBC}" srcOrd="2" destOrd="0" parTransId="{03725A57-3163-4ABF-9673-69CC86F5F05E}" sibTransId="{E6D7CF47-5AF7-4446-87E4-9E0A78735A78}"/>
    <dgm:cxn modelId="{5B0F0563-E57E-43DC-A5BC-298E8F79C759}" type="presOf" srcId="{EE916D9E-017B-42FF-9B02-F11A0FBDA6E1}" destId="{F942907C-CEE3-47CA-9EC0-5CE2C2BAC8C4}" srcOrd="0" destOrd="0" presId="urn:microsoft.com/office/officeart/2005/8/layout/process1"/>
    <dgm:cxn modelId="{642FE346-3FE0-4839-B364-40D3578B91E2}" type="presOf" srcId="{CBB3BCEE-2B95-4DD3-B490-E52C0EC99884}" destId="{AF72DE21-D791-4131-B479-2BDA96D6D530}" srcOrd="0" destOrd="0" presId="urn:microsoft.com/office/officeart/2005/8/layout/process1"/>
    <dgm:cxn modelId="{0608496E-FECC-4ADF-B51F-2FB80FE9E45F}" type="presOf" srcId="{7437EB7F-18BC-475B-A016-ECC2C03030F4}" destId="{6394ED46-5074-4242-A968-C3DC6B88E9BF}" srcOrd="0" destOrd="0" presId="urn:microsoft.com/office/officeart/2005/8/layout/process1"/>
    <dgm:cxn modelId="{DD762552-C699-440A-A30E-77E05CD09E5D}" type="presOf" srcId="{52DA5CFF-20C8-42E2-99FD-A7F87AA9BDFD}" destId="{6C27C6F2-53D4-4028-ACAE-C9670D7FD9B0}" srcOrd="1" destOrd="0" presId="urn:microsoft.com/office/officeart/2005/8/layout/process1"/>
    <dgm:cxn modelId="{3AC7AB58-6306-4909-8D17-25ACB6C452FE}" type="presOf" srcId="{7437EB7F-18BC-475B-A016-ECC2C03030F4}" destId="{9A3F7009-E7D6-4578-AF41-5077F7EB162F}" srcOrd="1" destOrd="0" presId="urn:microsoft.com/office/officeart/2005/8/layout/process1"/>
    <dgm:cxn modelId="{195ADC83-CA51-42DB-B135-E242AF989796}" type="presOf" srcId="{52DA5CFF-20C8-42E2-99FD-A7F87AA9BDFD}" destId="{A7E24C2D-0534-4E17-A0D3-4AED3674C9C1}" srcOrd="0" destOrd="0" presId="urn:microsoft.com/office/officeart/2005/8/layout/process1"/>
    <dgm:cxn modelId="{62188BC7-4C8B-4A8F-B596-5F73921546A3}" srcId="{EE916D9E-017B-42FF-9B02-F11A0FBDA6E1}" destId="{CBB3BCEE-2B95-4DD3-B490-E52C0EC99884}" srcOrd="1" destOrd="0" parTransId="{0F0C5510-618E-473C-B939-3168DB7664D1}" sibTransId="{52DA5CFF-20C8-42E2-99FD-A7F87AA9BDFD}"/>
    <dgm:cxn modelId="{DBA03BF4-E928-4839-8F3E-D65BED01D465}" type="presOf" srcId="{4B7D1CAE-508E-4538-8E83-40967AE7E6F9}" destId="{B856826B-37DC-48D1-A041-4F0540A14993}" srcOrd="0" destOrd="0" presId="urn:microsoft.com/office/officeart/2005/8/layout/process1"/>
    <dgm:cxn modelId="{FD039719-1E62-4501-924C-7591BF5A726F}" type="presParOf" srcId="{F942907C-CEE3-47CA-9EC0-5CE2C2BAC8C4}" destId="{B856826B-37DC-48D1-A041-4F0540A14993}" srcOrd="0" destOrd="0" presId="urn:microsoft.com/office/officeart/2005/8/layout/process1"/>
    <dgm:cxn modelId="{2557FCA1-719C-48D0-838A-3DBE6EAC22C4}" type="presParOf" srcId="{F942907C-CEE3-47CA-9EC0-5CE2C2BAC8C4}" destId="{6394ED46-5074-4242-A968-C3DC6B88E9BF}" srcOrd="1" destOrd="0" presId="urn:microsoft.com/office/officeart/2005/8/layout/process1"/>
    <dgm:cxn modelId="{5C47E664-3417-4415-9C6D-78F61032B3C8}" type="presParOf" srcId="{6394ED46-5074-4242-A968-C3DC6B88E9BF}" destId="{9A3F7009-E7D6-4578-AF41-5077F7EB162F}" srcOrd="0" destOrd="0" presId="urn:microsoft.com/office/officeart/2005/8/layout/process1"/>
    <dgm:cxn modelId="{21BDA41D-548A-4CC1-9080-AA0FEB4BA52A}" type="presParOf" srcId="{F942907C-CEE3-47CA-9EC0-5CE2C2BAC8C4}" destId="{AF72DE21-D791-4131-B479-2BDA96D6D530}" srcOrd="2" destOrd="0" presId="urn:microsoft.com/office/officeart/2005/8/layout/process1"/>
    <dgm:cxn modelId="{83B7FFE5-1073-4E3F-9F9F-F458D56267E3}" type="presParOf" srcId="{F942907C-CEE3-47CA-9EC0-5CE2C2BAC8C4}" destId="{A7E24C2D-0534-4E17-A0D3-4AED3674C9C1}" srcOrd="3" destOrd="0" presId="urn:microsoft.com/office/officeart/2005/8/layout/process1"/>
    <dgm:cxn modelId="{7B8E0F17-1982-49CC-9CFD-4F9F2BE47A2E}" type="presParOf" srcId="{A7E24C2D-0534-4E17-A0D3-4AED3674C9C1}" destId="{6C27C6F2-53D4-4028-ACAE-C9670D7FD9B0}" srcOrd="0" destOrd="0" presId="urn:microsoft.com/office/officeart/2005/8/layout/process1"/>
    <dgm:cxn modelId="{544377BE-C590-437A-9D85-66BD37773F85}" type="presParOf" srcId="{F942907C-CEE3-47CA-9EC0-5CE2C2BAC8C4}" destId="{1FA9C421-F16A-4ACA-8742-4236DE4FE3A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4CD0E5-5CC1-46C9-8569-2F9A6CCE4796}" type="doc">
      <dgm:prSet loTypeId="urn:microsoft.com/office/officeart/2005/8/layout/hProcess9" loCatId="process" qsTypeId="urn:microsoft.com/office/officeart/2005/8/quickstyle/simple1" qsCatId="simple" csTypeId="urn:microsoft.com/office/officeart/2005/8/colors/colorful5" csCatId="colorful" phldr="1"/>
      <dgm:spPr/>
    </dgm:pt>
    <dgm:pt modelId="{632E5A11-3882-4737-89D7-2ABD2E43791F}">
      <dgm:prSet phldrT="[Text]"/>
      <dgm:spPr/>
      <dgm:t>
        <a:bodyPr/>
        <a:lstStyle/>
        <a:p>
          <a:pPr>
            <a:buFont typeface="+mj-lt"/>
            <a:buAutoNum type="arabicPeriod"/>
          </a:pPr>
          <a:r>
            <a:rPr lang="en-GB" dirty="0"/>
            <a:t>Controlling the direction, allocation, and use of very large amounts of funding</a:t>
          </a:r>
        </a:p>
      </dgm:t>
    </dgm:pt>
    <dgm:pt modelId="{4ABEBF8D-16EA-4B85-AF6B-6679E62237F3}" type="parTrans" cxnId="{B0A18BED-6759-474C-9DA2-8E9EDCFBA367}">
      <dgm:prSet/>
      <dgm:spPr/>
      <dgm:t>
        <a:bodyPr/>
        <a:lstStyle/>
        <a:p>
          <a:endParaRPr lang="en-GB"/>
        </a:p>
      </dgm:t>
    </dgm:pt>
    <dgm:pt modelId="{7FA624D6-0524-4BE8-9201-0035706A4329}" type="sibTrans" cxnId="{B0A18BED-6759-474C-9DA2-8E9EDCFBA367}">
      <dgm:prSet/>
      <dgm:spPr/>
      <dgm:t>
        <a:bodyPr/>
        <a:lstStyle/>
        <a:p>
          <a:endParaRPr lang="en-GB"/>
        </a:p>
      </dgm:t>
    </dgm:pt>
    <dgm:pt modelId="{0A46A91F-D994-426B-99C7-3ABCFC537CC4}">
      <dgm:prSet/>
      <dgm:spPr/>
      <dgm:t>
        <a:bodyPr/>
        <a:lstStyle/>
        <a:p>
          <a:r>
            <a:rPr lang="en-GB" dirty="0"/>
            <a:t>Creating ideas of autistic people which will be reproduced in society</a:t>
          </a:r>
        </a:p>
      </dgm:t>
    </dgm:pt>
    <dgm:pt modelId="{BC6BE6E4-9112-4430-8588-B30D4F547D6F}" type="parTrans" cxnId="{31948637-14D6-491F-9E9A-DE03C8B14B32}">
      <dgm:prSet/>
      <dgm:spPr/>
      <dgm:t>
        <a:bodyPr/>
        <a:lstStyle/>
        <a:p>
          <a:endParaRPr lang="en-GB"/>
        </a:p>
      </dgm:t>
    </dgm:pt>
    <dgm:pt modelId="{C2F6CE1C-BBEF-437B-9610-18DF88A58343}" type="sibTrans" cxnId="{31948637-14D6-491F-9E9A-DE03C8B14B32}">
      <dgm:prSet/>
      <dgm:spPr/>
      <dgm:t>
        <a:bodyPr/>
        <a:lstStyle/>
        <a:p>
          <a:endParaRPr lang="en-GB"/>
        </a:p>
      </dgm:t>
    </dgm:pt>
    <dgm:pt modelId="{23773C5D-DA87-49D5-B3D3-31CE50E79BC2}">
      <dgm:prSet/>
      <dgm:spPr/>
      <dgm:t>
        <a:bodyPr/>
        <a:lstStyle/>
        <a:p>
          <a:r>
            <a:rPr lang="en-GB" dirty="0"/>
            <a:t>Creating ideas of autistic people which may strengthen or limit the rights afforded to us.</a:t>
          </a:r>
        </a:p>
      </dgm:t>
    </dgm:pt>
    <dgm:pt modelId="{392D1DBE-73E8-4CE1-AAF8-733FC3AA0C9D}" type="parTrans" cxnId="{590B179F-3E56-4C4F-8681-2EAF0D47526D}">
      <dgm:prSet/>
      <dgm:spPr/>
      <dgm:t>
        <a:bodyPr/>
        <a:lstStyle/>
        <a:p>
          <a:endParaRPr lang="en-GB"/>
        </a:p>
      </dgm:t>
    </dgm:pt>
    <dgm:pt modelId="{30E5ACB0-4C98-49AD-991C-E072BC227B65}" type="sibTrans" cxnId="{590B179F-3E56-4C4F-8681-2EAF0D47526D}">
      <dgm:prSet/>
      <dgm:spPr/>
      <dgm:t>
        <a:bodyPr/>
        <a:lstStyle/>
        <a:p>
          <a:endParaRPr lang="en-GB"/>
        </a:p>
      </dgm:t>
    </dgm:pt>
    <dgm:pt modelId="{D916F2F0-9E5F-41BC-BA0D-7A4A80E33CB4}" type="pres">
      <dgm:prSet presAssocID="{0D4CD0E5-5CC1-46C9-8569-2F9A6CCE4796}" presName="CompostProcess" presStyleCnt="0">
        <dgm:presLayoutVars>
          <dgm:dir/>
          <dgm:resizeHandles val="exact"/>
        </dgm:presLayoutVars>
      </dgm:prSet>
      <dgm:spPr/>
    </dgm:pt>
    <dgm:pt modelId="{D1CB42AD-6D8B-453B-9130-A5ABA55B0DE6}" type="pres">
      <dgm:prSet presAssocID="{0D4CD0E5-5CC1-46C9-8569-2F9A6CCE4796}" presName="arrow" presStyleLbl="bgShp" presStyleIdx="0" presStyleCnt="1" custLinFactNeighborX="0" custLinFactNeighborY="657"/>
      <dgm:spPr/>
    </dgm:pt>
    <dgm:pt modelId="{463F30F5-5484-45FC-A698-DBBBA19A66DA}" type="pres">
      <dgm:prSet presAssocID="{0D4CD0E5-5CC1-46C9-8569-2F9A6CCE4796}" presName="linearProcess" presStyleCnt="0"/>
      <dgm:spPr/>
    </dgm:pt>
    <dgm:pt modelId="{AE9A9414-2A7E-438F-A475-F4718358EA57}" type="pres">
      <dgm:prSet presAssocID="{632E5A11-3882-4737-89D7-2ABD2E43791F}" presName="textNode" presStyleLbl="node1" presStyleIdx="0" presStyleCnt="3">
        <dgm:presLayoutVars>
          <dgm:bulletEnabled val="1"/>
        </dgm:presLayoutVars>
      </dgm:prSet>
      <dgm:spPr/>
    </dgm:pt>
    <dgm:pt modelId="{22DCF591-E9B9-43B6-8AEB-83AC5BBC0356}" type="pres">
      <dgm:prSet presAssocID="{7FA624D6-0524-4BE8-9201-0035706A4329}" presName="sibTrans" presStyleCnt="0"/>
      <dgm:spPr/>
    </dgm:pt>
    <dgm:pt modelId="{0A86DEFE-AAE6-4924-8DA0-84757ADDC79D}" type="pres">
      <dgm:prSet presAssocID="{0A46A91F-D994-426B-99C7-3ABCFC537CC4}" presName="textNode" presStyleLbl="node1" presStyleIdx="1" presStyleCnt="3">
        <dgm:presLayoutVars>
          <dgm:bulletEnabled val="1"/>
        </dgm:presLayoutVars>
      </dgm:prSet>
      <dgm:spPr/>
    </dgm:pt>
    <dgm:pt modelId="{608BB233-7284-48F8-BAF4-ADD9C3A4E326}" type="pres">
      <dgm:prSet presAssocID="{C2F6CE1C-BBEF-437B-9610-18DF88A58343}" presName="sibTrans" presStyleCnt="0"/>
      <dgm:spPr/>
    </dgm:pt>
    <dgm:pt modelId="{CADFD78E-8628-4FA1-9C1E-D0456A5E161F}" type="pres">
      <dgm:prSet presAssocID="{23773C5D-DA87-49D5-B3D3-31CE50E79BC2}" presName="textNode" presStyleLbl="node1" presStyleIdx="2" presStyleCnt="3">
        <dgm:presLayoutVars>
          <dgm:bulletEnabled val="1"/>
        </dgm:presLayoutVars>
      </dgm:prSet>
      <dgm:spPr/>
    </dgm:pt>
  </dgm:ptLst>
  <dgm:cxnLst>
    <dgm:cxn modelId="{375C2710-6C99-41AA-B3AF-89045071402A}" type="presOf" srcId="{0A46A91F-D994-426B-99C7-3ABCFC537CC4}" destId="{0A86DEFE-AAE6-4924-8DA0-84757ADDC79D}" srcOrd="0" destOrd="0" presId="urn:microsoft.com/office/officeart/2005/8/layout/hProcess9"/>
    <dgm:cxn modelId="{94CD9E29-F0FF-4324-91BB-93E7760348D6}" type="presOf" srcId="{0D4CD0E5-5CC1-46C9-8569-2F9A6CCE4796}" destId="{D916F2F0-9E5F-41BC-BA0D-7A4A80E33CB4}" srcOrd="0" destOrd="0" presId="urn:microsoft.com/office/officeart/2005/8/layout/hProcess9"/>
    <dgm:cxn modelId="{31948637-14D6-491F-9E9A-DE03C8B14B32}" srcId="{0D4CD0E5-5CC1-46C9-8569-2F9A6CCE4796}" destId="{0A46A91F-D994-426B-99C7-3ABCFC537CC4}" srcOrd="1" destOrd="0" parTransId="{BC6BE6E4-9112-4430-8588-B30D4F547D6F}" sibTransId="{C2F6CE1C-BBEF-437B-9610-18DF88A58343}"/>
    <dgm:cxn modelId="{590B179F-3E56-4C4F-8681-2EAF0D47526D}" srcId="{0D4CD0E5-5CC1-46C9-8569-2F9A6CCE4796}" destId="{23773C5D-DA87-49D5-B3D3-31CE50E79BC2}" srcOrd="2" destOrd="0" parTransId="{392D1DBE-73E8-4CE1-AAF8-733FC3AA0C9D}" sibTransId="{30E5ACB0-4C98-49AD-991C-E072BC227B65}"/>
    <dgm:cxn modelId="{B06F90A1-A21A-485A-B9BD-F83A943C51E3}" type="presOf" srcId="{632E5A11-3882-4737-89D7-2ABD2E43791F}" destId="{AE9A9414-2A7E-438F-A475-F4718358EA57}" srcOrd="0" destOrd="0" presId="urn:microsoft.com/office/officeart/2005/8/layout/hProcess9"/>
    <dgm:cxn modelId="{89399BE9-D637-430F-85C8-FEF37B063A84}" type="presOf" srcId="{23773C5D-DA87-49D5-B3D3-31CE50E79BC2}" destId="{CADFD78E-8628-4FA1-9C1E-D0456A5E161F}" srcOrd="0" destOrd="0" presId="urn:microsoft.com/office/officeart/2005/8/layout/hProcess9"/>
    <dgm:cxn modelId="{B0A18BED-6759-474C-9DA2-8E9EDCFBA367}" srcId="{0D4CD0E5-5CC1-46C9-8569-2F9A6CCE4796}" destId="{632E5A11-3882-4737-89D7-2ABD2E43791F}" srcOrd="0" destOrd="0" parTransId="{4ABEBF8D-16EA-4B85-AF6B-6679E62237F3}" sibTransId="{7FA624D6-0524-4BE8-9201-0035706A4329}"/>
    <dgm:cxn modelId="{9235F790-A81E-4DB3-880A-F566E8E18724}" type="presParOf" srcId="{D916F2F0-9E5F-41BC-BA0D-7A4A80E33CB4}" destId="{D1CB42AD-6D8B-453B-9130-A5ABA55B0DE6}" srcOrd="0" destOrd="0" presId="urn:microsoft.com/office/officeart/2005/8/layout/hProcess9"/>
    <dgm:cxn modelId="{F58BA5BF-DA12-4BB9-88E3-69CCCEFB3F7D}" type="presParOf" srcId="{D916F2F0-9E5F-41BC-BA0D-7A4A80E33CB4}" destId="{463F30F5-5484-45FC-A698-DBBBA19A66DA}" srcOrd="1" destOrd="0" presId="urn:microsoft.com/office/officeart/2005/8/layout/hProcess9"/>
    <dgm:cxn modelId="{9A159CAC-486C-4183-9D9B-FC5A2D951627}" type="presParOf" srcId="{463F30F5-5484-45FC-A698-DBBBA19A66DA}" destId="{AE9A9414-2A7E-438F-A475-F4718358EA57}" srcOrd="0" destOrd="0" presId="urn:microsoft.com/office/officeart/2005/8/layout/hProcess9"/>
    <dgm:cxn modelId="{BA7E1F92-341D-4AFE-9E86-338CE1FEA809}" type="presParOf" srcId="{463F30F5-5484-45FC-A698-DBBBA19A66DA}" destId="{22DCF591-E9B9-43B6-8AEB-83AC5BBC0356}" srcOrd="1" destOrd="0" presId="urn:microsoft.com/office/officeart/2005/8/layout/hProcess9"/>
    <dgm:cxn modelId="{24D0FE3D-8F33-45A9-BCF8-C4E08BB013BA}" type="presParOf" srcId="{463F30F5-5484-45FC-A698-DBBBA19A66DA}" destId="{0A86DEFE-AAE6-4924-8DA0-84757ADDC79D}" srcOrd="2" destOrd="0" presId="urn:microsoft.com/office/officeart/2005/8/layout/hProcess9"/>
    <dgm:cxn modelId="{73D2EE72-34D9-4C27-84C1-7899C2B3F8F6}" type="presParOf" srcId="{463F30F5-5484-45FC-A698-DBBBA19A66DA}" destId="{608BB233-7284-48F8-BAF4-ADD9C3A4E326}" srcOrd="3" destOrd="0" presId="urn:microsoft.com/office/officeart/2005/8/layout/hProcess9"/>
    <dgm:cxn modelId="{9BBF50D4-AFDA-4029-AD62-0F2F34211398}" type="presParOf" srcId="{463F30F5-5484-45FC-A698-DBBBA19A66DA}" destId="{CADFD78E-8628-4FA1-9C1E-D0456A5E161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4B2F08-A787-4BB0-8C92-F1DE11C33818}" type="doc">
      <dgm:prSet loTypeId="urn:microsoft.com/office/officeart/2011/layout/HexagonRadial" loCatId="officeonline" qsTypeId="urn:microsoft.com/office/officeart/2005/8/quickstyle/simple1" qsCatId="simple" csTypeId="urn:microsoft.com/office/officeart/2005/8/colors/colorful1" csCatId="colorful" phldr="1"/>
      <dgm:spPr/>
      <dgm:t>
        <a:bodyPr/>
        <a:lstStyle/>
        <a:p>
          <a:endParaRPr lang="en-GB"/>
        </a:p>
      </dgm:t>
    </dgm:pt>
    <dgm:pt modelId="{30F65864-CB10-4361-A7F6-58343E7FD9ED}">
      <dgm:prSet phldrT="[Text]" custT="1"/>
      <dgm:spPr/>
      <dgm:t>
        <a:bodyPr/>
        <a:lstStyle/>
        <a:p>
          <a:r>
            <a:rPr lang="en-GB" sz="2800" dirty="0">
              <a:solidFill>
                <a:schemeClr val="bg1"/>
              </a:solidFill>
            </a:rPr>
            <a:t>Qualitative themes</a:t>
          </a:r>
          <a:r>
            <a:rPr lang="en-GB" sz="1400" dirty="0">
              <a:solidFill>
                <a:schemeClr val="bg1"/>
              </a:solidFill>
            </a:rPr>
            <a:t>:</a:t>
          </a:r>
        </a:p>
      </dgm:t>
    </dgm:pt>
    <dgm:pt modelId="{413BC4FE-4EB0-4AC2-9D7B-A2226D125601}" type="parTrans" cxnId="{EAB251A5-2578-4849-A75B-D6D34AEB0FA3}">
      <dgm:prSet/>
      <dgm:spPr/>
      <dgm:t>
        <a:bodyPr/>
        <a:lstStyle/>
        <a:p>
          <a:endParaRPr lang="en-GB"/>
        </a:p>
      </dgm:t>
    </dgm:pt>
    <dgm:pt modelId="{D97D297F-1A2E-4800-A0C6-80591403F695}" type="sibTrans" cxnId="{EAB251A5-2578-4849-A75B-D6D34AEB0FA3}">
      <dgm:prSet/>
      <dgm:spPr/>
      <dgm:t>
        <a:bodyPr/>
        <a:lstStyle/>
        <a:p>
          <a:endParaRPr lang="en-GB"/>
        </a:p>
      </dgm:t>
    </dgm:pt>
    <dgm:pt modelId="{18686007-A1F5-475C-9FB4-D695AA9FBBF9}">
      <dgm:prSet phldrT="[Text]"/>
      <dgm:spPr/>
      <dgm:t>
        <a:bodyPr/>
        <a:lstStyle/>
        <a:p>
          <a:r>
            <a:rPr lang="en-GB" dirty="0"/>
            <a:t>The concept of autism is an ideological battle ground</a:t>
          </a:r>
        </a:p>
      </dgm:t>
    </dgm:pt>
    <dgm:pt modelId="{CBA3A9B7-5A8D-47FF-A14B-6B2F6FE3E393}" type="parTrans" cxnId="{4F05BD36-57A8-4E8A-8807-09A4482A6929}">
      <dgm:prSet/>
      <dgm:spPr/>
      <dgm:t>
        <a:bodyPr/>
        <a:lstStyle/>
        <a:p>
          <a:endParaRPr lang="en-GB"/>
        </a:p>
      </dgm:t>
    </dgm:pt>
    <dgm:pt modelId="{2E5F2969-91B8-43CA-84C7-8EAAF2CF04C8}" type="sibTrans" cxnId="{4F05BD36-57A8-4E8A-8807-09A4482A6929}">
      <dgm:prSet/>
      <dgm:spPr/>
      <dgm:t>
        <a:bodyPr/>
        <a:lstStyle/>
        <a:p>
          <a:endParaRPr lang="en-GB"/>
        </a:p>
      </dgm:t>
    </dgm:pt>
    <dgm:pt modelId="{3EF32CC2-6BBC-4995-8845-052F97F1F563}">
      <dgm:prSet phldrT="[Text]"/>
      <dgm:spPr/>
      <dgm:t>
        <a:bodyPr/>
        <a:lstStyle/>
        <a:p>
          <a:r>
            <a:rPr lang="en-GB" dirty="0"/>
            <a:t>What causes autism is complicated, but what doesn’t isn’t</a:t>
          </a:r>
        </a:p>
      </dgm:t>
    </dgm:pt>
    <dgm:pt modelId="{D1F50230-869F-4956-9860-F02B57BDA5EA}" type="parTrans" cxnId="{4F264475-81BB-404E-ABD6-A7CDE418F4C0}">
      <dgm:prSet/>
      <dgm:spPr/>
      <dgm:t>
        <a:bodyPr/>
        <a:lstStyle/>
        <a:p>
          <a:endParaRPr lang="en-GB"/>
        </a:p>
      </dgm:t>
    </dgm:pt>
    <dgm:pt modelId="{0C5FC79B-3A1C-4DED-AF26-5D02366851DC}" type="sibTrans" cxnId="{4F264475-81BB-404E-ABD6-A7CDE418F4C0}">
      <dgm:prSet/>
      <dgm:spPr/>
      <dgm:t>
        <a:bodyPr/>
        <a:lstStyle/>
        <a:p>
          <a:endParaRPr lang="en-GB"/>
        </a:p>
      </dgm:t>
    </dgm:pt>
    <dgm:pt modelId="{48B917C4-FDE7-4D7F-8BCD-47A8C67B8E3E}">
      <dgm:prSet phldrT="[Text]"/>
      <dgm:spPr/>
      <dgm:t>
        <a:bodyPr/>
        <a:lstStyle/>
        <a:p>
          <a:r>
            <a:rPr lang="en-GB" dirty="0"/>
            <a:t>Quality of life is a fluffy concept until you get to the nitty gritty</a:t>
          </a:r>
        </a:p>
      </dgm:t>
    </dgm:pt>
    <dgm:pt modelId="{A7AD0E24-73EA-42A1-A18F-626DDCAD8FED}" type="parTrans" cxnId="{764A735A-AD12-4908-B34A-C6F6AC368961}">
      <dgm:prSet/>
      <dgm:spPr/>
      <dgm:t>
        <a:bodyPr/>
        <a:lstStyle/>
        <a:p>
          <a:endParaRPr lang="en-GB"/>
        </a:p>
      </dgm:t>
    </dgm:pt>
    <dgm:pt modelId="{0FEDAE70-85F7-42C9-8161-9943571934DF}" type="sibTrans" cxnId="{764A735A-AD12-4908-B34A-C6F6AC368961}">
      <dgm:prSet/>
      <dgm:spPr/>
      <dgm:t>
        <a:bodyPr/>
        <a:lstStyle/>
        <a:p>
          <a:endParaRPr lang="en-GB"/>
        </a:p>
      </dgm:t>
    </dgm:pt>
    <dgm:pt modelId="{6D7CF1F8-6845-435A-BC81-9DDD9A5F5986}">
      <dgm:prSet phldrT="[Text]"/>
      <dgm:spPr/>
      <dgm:t>
        <a:bodyPr/>
        <a:lstStyle/>
        <a:p>
          <a:r>
            <a:rPr lang="en-GB" dirty="0"/>
            <a:t>The current concept of autism and research are not fit for purpose</a:t>
          </a:r>
        </a:p>
      </dgm:t>
    </dgm:pt>
    <dgm:pt modelId="{CA09D5C3-E138-4449-BE4C-6F073BD519BA}" type="parTrans" cxnId="{84529C14-B7A5-45DA-A010-1C6C4A4A6C0D}">
      <dgm:prSet/>
      <dgm:spPr/>
      <dgm:t>
        <a:bodyPr/>
        <a:lstStyle/>
        <a:p>
          <a:endParaRPr lang="en-GB"/>
        </a:p>
      </dgm:t>
    </dgm:pt>
    <dgm:pt modelId="{89890190-46D7-4381-A992-173DBAD10488}" type="sibTrans" cxnId="{84529C14-B7A5-45DA-A010-1C6C4A4A6C0D}">
      <dgm:prSet/>
      <dgm:spPr/>
      <dgm:t>
        <a:bodyPr/>
        <a:lstStyle/>
        <a:p>
          <a:endParaRPr lang="en-GB"/>
        </a:p>
      </dgm:t>
    </dgm:pt>
    <dgm:pt modelId="{3A3E0691-7BC0-497E-8FE9-8475ABD3F473}">
      <dgm:prSet phldrT="[Text]"/>
      <dgm:spPr/>
      <dgm:t>
        <a:bodyPr/>
        <a:lstStyle/>
        <a:p>
          <a:r>
            <a:rPr lang="en-GB" dirty="0"/>
            <a:t>Ableism: On the denial of subjectivity, identity, and epistemic authority</a:t>
          </a:r>
        </a:p>
      </dgm:t>
    </dgm:pt>
    <dgm:pt modelId="{4A9ACC7A-41DF-41A6-91C7-0E945CC4D01E}" type="parTrans" cxnId="{6F22FC81-80DE-421B-AF50-6BE84322D3F6}">
      <dgm:prSet/>
      <dgm:spPr/>
      <dgm:t>
        <a:bodyPr/>
        <a:lstStyle/>
        <a:p>
          <a:endParaRPr lang="en-GB"/>
        </a:p>
      </dgm:t>
    </dgm:pt>
    <dgm:pt modelId="{C1CE1FB6-9D54-420D-9703-329B60098789}" type="sibTrans" cxnId="{6F22FC81-80DE-421B-AF50-6BE84322D3F6}">
      <dgm:prSet/>
      <dgm:spPr/>
      <dgm:t>
        <a:bodyPr/>
        <a:lstStyle/>
        <a:p>
          <a:endParaRPr lang="en-GB"/>
        </a:p>
      </dgm:t>
    </dgm:pt>
    <dgm:pt modelId="{4B47C487-4195-4C75-A823-A60DAA86C87E}">
      <dgm:prSet phldrT="[Text]"/>
      <dgm:spPr>
        <a:solidFill>
          <a:srgbClr val="7030A0"/>
        </a:solidFill>
      </dgm:spPr>
      <dgm:t>
        <a:bodyPr/>
        <a:lstStyle/>
        <a:p>
          <a:r>
            <a:rPr lang="en-GB" dirty="0"/>
            <a:t>Eugenics: Social value and why this all matters</a:t>
          </a:r>
        </a:p>
      </dgm:t>
    </dgm:pt>
    <dgm:pt modelId="{CB310919-D208-47CC-B3E7-DE77FB03730C}" type="parTrans" cxnId="{B7E0B436-8B8C-47CF-A27B-7229B4B85B64}">
      <dgm:prSet/>
      <dgm:spPr/>
      <dgm:t>
        <a:bodyPr/>
        <a:lstStyle/>
        <a:p>
          <a:endParaRPr lang="en-GB"/>
        </a:p>
      </dgm:t>
    </dgm:pt>
    <dgm:pt modelId="{E7DC9A0F-DFD8-487A-87D4-78E10080BF68}" type="sibTrans" cxnId="{B7E0B436-8B8C-47CF-A27B-7229B4B85B64}">
      <dgm:prSet/>
      <dgm:spPr/>
      <dgm:t>
        <a:bodyPr/>
        <a:lstStyle/>
        <a:p>
          <a:endParaRPr lang="en-GB"/>
        </a:p>
      </dgm:t>
    </dgm:pt>
    <dgm:pt modelId="{0BCF1B22-263F-48E5-8A97-BCA9D3ADDAB4}" type="pres">
      <dgm:prSet presAssocID="{2A4B2F08-A787-4BB0-8C92-F1DE11C33818}" presName="Name0" presStyleCnt="0">
        <dgm:presLayoutVars>
          <dgm:chMax val="1"/>
          <dgm:chPref val="1"/>
          <dgm:dir/>
          <dgm:animOne val="branch"/>
          <dgm:animLvl val="lvl"/>
        </dgm:presLayoutVars>
      </dgm:prSet>
      <dgm:spPr/>
    </dgm:pt>
    <dgm:pt modelId="{41B2C3B0-99D8-4F98-9351-0D610FB61685}" type="pres">
      <dgm:prSet presAssocID="{30F65864-CB10-4361-A7F6-58343E7FD9ED}" presName="Parent" presStyleLbl="node0" presStyleIdx="0" presStyleCnt="1">
        <dgm:presLayoutVars>
          <dgm:chMax val="6"/>
          <dgm:chPref val="6"/>
        </dgm:presLayoutVars>
      </dgm:prSet>
      <dgm:spPr/>
    </dgm:pt>
    <dgm:pt modelId="{0349E5E2-9211-43EA-8423-1DB82FAF6B30}" type="pres">
      <dgm:prSet presAssocID="{18686007-A1F5-475C-9FB4-D695AA9FBBF9}" presName="Accent1" presStyleCnt="0"/>
      <dgm:spPr/>
    </dgm:pt>
    <dgm:pt modelId="{D1F98C9F-78F7-402F-BA84-532A1DFF86DE}" type="pres">
      <dgm:prSet presAssocID="{18686007-A1F5-475C-9FB4-D695AA9FBBF9}" presName="Accent" presStyleLbl="bgShp" presStyleIdx="0" presStyleCnt="6"/>
      <dgm:spPr/>
    </dgm:pt>
    <dgm:pt modelId="{434EFBD0-315E-4F66-8CB7-A746D6B59B6E}" type="pres">
      <dgm:prSet presAssocID="{18686007-A1F5-475C-9FB4-D695AA9FBBF9}" presName="Child1" presStyleLbl="node1" presStyleIdx="0" presStyleCnt="6">
        <dgm:presLayoutVars>
          <dgm:chMax val="0"/>
          <dgm:chPref val="0"/>
          <dgm:bulletEnabled val="1"/>
        </dgm:presLayoutVars>
      </dgm:prSet>
      <dgm:spPr/>
    </dgm:pt>
    <dgm:pt modelId="{BD1BFDA6-AEC2-4746-BB65-B7F24E8F8950}" type="pres">
      <dgm:prSet presAssocID="{3EF32CC2-6BBC-4995-8845-052F97F1F563}" presName="Accent2" presStyleCnt="0"/>
      <dgm:spPr/>
    </dgm:pt>
    <dgm:pt modelId="{9A79897D-CFC6-4331-8D24-A1E1CB91FE91}" type="pres">
      <dgm:prSet presAssocID="{3EF32CC2-6BBC-4995-8845-052F97F1F563}" presName="Accent" presStyleLbl="bgShp" presStyleIdx="1" presStyleCnt="6"/>
      <dgm:spPr/>
    </dgm:pt>
    <dgm:pt modelId="{EE680AC1-C906-4A6E-9328-96AA67DD9E6E}" type="pres">
      <dgm:prSet presAssocID="{3EF32CC2-6BBC-4995-8845-052F97F1F563}" presName="Child2" presStyleLbl="node1" presStyleIdx="1" presStyleCnt="6">
        <dgm:presLayoutVars>
          <dgm:chMax val="0"/>
          <dgm:chPref val="0"/>
          <dgm:bulletEnabled val="1"/>
        </dgm:presLayoutVars>
      </dgm:prSet>
      <dgm:spPr/>
    </dgm:pt>
    <dgm:pt modelId="{F4EA223F-C8C4-4200-BC64-F815DCFB65C0}" type="pres">
      <dgm:prSet presAssocID="{48B917C4-FDE7-4D7F-8BCD-47A8C67B8E3E}" presName="Accent3" presStyleCnt="0"/>
      <dgm:spPr/>
    </dgm:pt>
    <dgm:pt modelId="{9C908145-7E38-4227-AA02-10A4DE3C7E00}" type="pres">
      <dgm:prSet presAssocID="{48B917C4-FDE7-4D7F-8BCD-47A8C67B8E3E}" presName="Accent" presStyleLbl="bgShp" presStyleIdx="2" presStyleCnt="6"/>
      <dgm:spPr/>
    </dgm:pt>
    <dgm:pt modelId="{15365199-A8B5-472F-9E6F-62768B32426C}" type="pres">
      <dgm:prSet presAssocID="{48B917C4-FDE7-4D7F-8BCD-47A8C67B8E3E}" presName="Child3" presStyleLbl="node1" presStyleIdx="2" presStyleCnt="6">
        <dgm:presLayoutVars>
          <dgm:chMax val="0"/>
          <dgm:chPref val="0"/>
          <dgm:bulletEnabled val="1"/>
        </dgm:presLayoutVars>
      </dgm:prSet>
      <dgm:spPr/>
    </dgm:pt>
    <dgm:pt modelId="{A7FF1983-BFBC-45AB-86CF-DC70AF20F517}" type="pres">
      <dgm:prSet presAssocID="{6D7CF1F8-6845-435A-BC81-9DDD9A5F5986}" presName="Accent4" presStyleCnt="0"/>
      <dgm:spPr/>
    </dgm:pt>
    <dgm:pt modelId="{DF29FBF2-AC01-4772-8A2D-AF808D97D58E}" type="pres">
      <dgm:prSet presAssocID="{6D7CF1F8-6845-435A-BC81-9DDD9A5F5986}" presName="Accent" presStyleLbl="bgShp" presStyleIdx="3" presStyleCnt="6"/>
      <dgm:spPr/>
    </dgm:pt>
    <dgm:pt modelId="{70659ECA-65AC-4831-AE28-C734D7F733DF}" type="pres">
      <dgm:prSet presAssocID="{6D7CF1F8-6845-435A-BC81-9DDD9A5F5986}" presName="Child4" presStyleLbl="node1" presStyleIdx="3" presStyleCnt="6">
        <dgm:presLayoutVars>
          <dgm:chMax val="0"/>
          <dgm:chPref val="0"/>
          <dgm:bulletEnabled val="1"/>
        </dgm:presLayoutVars>
      </dgm:prSet>
      <dgm:spPr/>
    </dgm:pt>
    <dgm:pt modelId="{5C58D2F3-9972-4967-A03B-DF1B292EE9D9}" type="pres">
      <dgm:prSet presAssocID="{3A3E0691-7BC0-497E-8FE9-8475ABD3F473}" presName="Accent5" presStyleCnt="0"/>
      <dgm:spPr/>
    </dgm:pt>
    <dgm:pt modelId="{5EB0F5A5-3FB8-4DDE-AC70-614925B868EF}" type="pres">
      <dgm:prSet presAssocID="{3A3E0691-7BC0-497E-8FE9-8475ABD3F473}" presName="Accent" presStyleLbl="bgShp" presStyleIdx="4" presStyleCnt="6"/>
      <dgm:spPr/>
    </dgm:pt>
    <dgm:pt modelId="{DA3AE41A-5FD3-4707-B1BC-9EF49FBC583A}" type="pres">
      <dgm:prSet presAssocID="{3A3E0691-7BC0-497E-8FE9-8475ABD3F473}" presName="Child5" presStyleLbl="node1" presStyleIdx="4" presStyleCnt="6">
        <dgm:presLayoutVars>
          <dgm:chMax val="0"/>
          <dgm:chPref val="0"/>
          <dgm:bulletEnabled val="1"/>
        </dgm:presLayoutVars>
      </dgm:prSet>
      <dgm:spPr/>
    </dgm:pt>
    <dgm:pt modelId="{0EAEC9DC-CD46-49E5-87B8-385495268EF4}" type="pres">
      <dgm:prSet presAssocID="{4B47C487-4195-4C75-A823-A60DAA86C87E}" presName="Accent6" presStyleCnt="0"/>
      <dgm:spPr/>
    </dgm:pt>
    <dgm:pt modelId="{F8D29158-403B-425F-B017-A77FF2AD886E}" type="pres">
      <dgm:prSet presAssocID="{4B47C487-4195-4C75-A823-A60DAA86C87E}" presName="Accent" presStyleLbl="bgShp" presStyleIdx="5" presStyleCnt="6"/>
      <dgm:spPr/>
    </dgm:pt>
    <dgm:pt modelId="{FEF5E46C-F040-404D-B4F0-D1F7480B4ED5}" type="pres">
      <dgm:prSet presAssocID="{4B47C487-4195-4C75-A823-A60DAA86C87E}" presName="Child6" presStyleLbl="node1" presStyleIdx="5" presStyleCnt="6">
        <dgm:presLayoutVars>
          <dgm:chMax val="0"/>
          <dgm:chPref val="0"/>
          <dgm:bulletEnabled val="1"/>
        </dgm:presLayoutVars>
      </dgm:prSet>
      <dgm:spPr/>
    </dgm:pt>
  </dgm:ptLst>
  <dgm:cxnLst>
    <dgm:cxn modelId="{84529C14-B7A5-45DA-A010-1C6C4A4A6C0D}" srcId="{30F65864-CB10-4361-A7F6-58343E7FD9ED}" destId="{6D7CF1F8-6845-435A-BC81-9DDD9A5F5986}" srcOrd="3" destOrd="0" parTransId="{CA09D5C3-E138-4449-BE4C-6F073BD519BA}" sibTransId="{89890190-46D7-4381-A992-173DBAD10488}"/>
    <dgm:cxn modelId="{B7E0B436-8B8C-47CF-A27B-7229B4B85B64}" srcId="{30F65864-CB10-4361-A7F6-58343E7FD9ED}" destId="{4B47C487-4195-4C75-A823-A60DAA86C87E}" srcOrd="5" destOrd="0" parTransId="{CB310919-D208-47CC-B3E7-DE77FB03730C}" sibTransId="{E7DC9A0F-DFD8-487A-87D4-78E10080BF68}"/>
    <dgm:cxn modelId="{4F05BD36-57A8-4E8A-8807-09A4482A6929}" srcId="{30F65864-CB10-4361-A7F6-58343E7FD9ED}" destId="{18686007-A1F5-475C-9FB4-D695AA9FBBF9}" srcOrd="0" destOrd="0" parTransId="{CBA3A9B7-5A8D-47FF-A14B-6B2F6FE3E393}" sibTransId="{2E5F2969-91B8-43CA-84C7-8EAAF2CF04C8}"/>
    <dgm:cxn modelId="{D95E355B-3562-4F25-AA03-AA8407D09EBD}" type="presOf" srcId="{18686007-A1F5-475C-9FB4-D695AA9FBBF9}" destId="{434EFBD0-315E-4F66-8CB7-A746D6B59B6E}" srcOrd="0" destOrd="0" presId="urn:microsoft.com/office/officeart/2011/layout/HexagonRadial"/>
    <dgm:cxn modelId="{9932E272-6A9D-44A8-937F-D801142593E6}" type="presOf" srcId="{48B917C4-FDE7-4D7F-8BCD-47A8C67B8E3E}" destId="{15365199-A8B5-472F-9E6F-62768B32426C}" srcOrd="0" destOrd="0" presId="urn:microsoft.com/office/officeart/2011/layout/HexagonRadial"/>
    <dgm:cxn modelId="{4F264475-81BB-404E-ABD6-A7CDE418F4C0}" srcId="{30F65864-CB10-4361-A7F6-58343E7FD9ED}" destId="{3EF32CC2-6BBC-4995-8845-052F97F1F563}" srcOrd="1" destOrd="0" parTransId="{D1F50230-869F-4956-9860-F02B57BDA5EA}" sibTransId="{0C5FC79B-3A1C-4DED-AF26-5D02366851DC}"/>
    <dgm:cxn modelId="{EBC3DC78-B6E7-45CA-BD9E-949F25368163}" type="presOf" srcId="{30F65864-CB10-4361-A7F6-58343E7FD9ED}" destId="{41B2C3B0-99D8-4F98-9351-0D610FB61685}" srcOrd="0" destOrd="0" presId="urn:microsoft.com/office/officeart/2011/layout/HexagonRadial"/>
    <dgm:cxn modelId="{E0050559-EC59-4BB4-85A8-B5803C81CF0F}" type="presOf" srcId="{3EF32CC2-6BBC-4995-8845-052F97F1F563}" destId="{EE680AC1-C906-4A6E-9328-96AA67DD9E6E}" srcOrd="0" destOrd="0" presId="urn:microsoft.com/office/officeart/2011/layout/HexagonRadial"/>
    <dgm:cxn modelId="{764A735A-AD12-4908-B34A-C6F6AC368961}" srcId="{30F65864-CB10-4361-A7F6-58343E7FD9ED}" destId="{48B917C4-FDE7-4D7F-8BCD-47A8C67B8E3E}" srcOrd="2" destOrd="0" parTransId="{A7AD0E24-73EA-42A1-A18F-626DDCAD8FED}" sibTransId="{0FEDAE70-85F7-42C9-8161-9943571934DF}"/>
    <dgm:cxn modelId="{6F22FC81-80DE-421B-AF50-6BE84322D3F6}" srcId="{30F65864-CB10-4361-A7F6-58343E7FD9ED}" destId="{3A3E0691-7BC0-497E-8FE9-8475ABD3F473}" srcOrd="4" destOrd="0" parTransId="{4A9ACC7A-41DF-41A6-91C7-0E945CC4D01E}" sibTransId="{C1CE1FB6-9D54-420D-9703-329B60098789}"/>
    <dgm:cxn modelId="{EC1235A5-5C16-457F-95D5-80E85D2E9848}" type="presOf" srcId="{4B47C487-4195-4C75-A823-A60DAA86C87E}" destId="{FEF5E46C-F040-404D-B4F0-D1F7480B4ED5}" srcOrd="0" destOrd="0" presId="urn:microsoft.com/office/officeart/2011/layout/HexagonRadial"/>
    <dgm:cxn modelId="{EAB251A5-2578-4849-A75B-D6D34AEB0FA3}" srcId="{2A4B2F08-A787-4BB0-8C92-F1DE11C33818}" destId="{30F65864-CB10-4361-A7F6-58343E7FD9ED}" srcOrd="0" destOrd="0" parTransId="{413BC4FE-4EB0-4AC2-9D7B-A2226D125601}" sibTransId="{D97D297F-1A2E-4800-A0C6-80591403F695}"/>
    <dgm:cxn modelId="{582F42CE-737A-414B-BD78-B41F154DDE36}" type="presOf" srcId="{6D7CF1F8-6845-435A-BC81-9DDD9A5F5986}" destId="{70659ECA-65AC-4831-AE28-C734D7F733DF}" srcOrd="0" destOrd="0" presId="urn:microsoft.com/office/officeart/2011/layout/HexagonRadial"/>
    <dgm:cxn modelId="{4CD114DC-F726-4813-8C6E-4E5CE6749442}" type="presOf" srcId="{3A3E0691-7BC0-497E-8FE9-8475ABD3F473}" destId="{DA3AE41A-5FD3-4707-B1BC-9EF49FBC583A}" srcOrd="0" destOrd="0" presId="urn:microsoft.com/office/officeart/2011/layout/HexagonRadial"/>
    <dgm:cxn modelId="{FCEBB0FC-D18D-47B6-9B1F-F250352A7741}" type="presOf" srcId="{2A4B2F08-A787-4BB0-8C92-F1DE11C33818}" destId="{0BCF1B22-263F-48E5-8A97-BCA9D3ADDAB4}" srcOrd="0" destOrd="0" presId="urn:microsoft.com/office/officeart/2011/layout/HexagonRadial"/>
    <dgm:cxn modelId="{4C4385E9-3F72-4809-B0AF-61F6BE1AAE16}" type="presParOf" srcId="{0BCF1B22-263F-48E5-8A97-BCA9D3ADDAB4}" destId="{41B2C3B0-99D8-4F98-9351-0D610FB61685}" srcOrd="0" destOrd="0" presId="urn:microsoft.com/office/officeart/2011/layout/HexagonRadial"/>
    <dgm:cxn modelId="{BA1C76B0-8AFB-49C4-AA7B-37A7D9DD4FE9}" type="presParOf" srcId="{0BCF1B22-263F-48E5-8A97-BCA9D3ADDAB4}" destId="{0349E5E2-9211-43EA-8423-1DB82FAF6B30}" srcOrd="1" destOrd="0" presId="urn:microsoft.com/office/officeart/2011/layout/HexagonRadial"/>
    <dgm:cxn modelId="{DD3BEE95-CF5F-4ECF-9436-C112C9FCCE59}" type="presParOf" srcId="{0349E5E2-9211-43EA-8423-1DB82FAF6B30}" destId="{D1F98C9F-78F7-402F-BA84-532A1DFF86DE}" srcOrd="0" destOrd="0" presId="urn:microsoft.com/office/officeart/2011/layout/HexagonRadial"/>
    <dgm:cxn modelId="{D02915D2-5141-446E-B3B2-BF134768C943}" type="presParOf" srcId="{0BCF1B22-263F-48E5-8A97-BCA9D3ADDAB4}" destId="{434EFBD0-315E-4F66-8CB7-A746D6B59B6E}" srcOrd="2" destOrd="0" presId="urn:microsoft.com/office/officeart/2011/layout/HexagonRadial"/>
    <dgm:cxn modelId="{103C124B-62B8-40E1-83E0-ED3AAFA87F36}" type="presParOf" srcId="{0BCF1B22-263F-48E5-8A97-BCA9D3ADDAB4}" destId="{BD1BFDA6-AEC2-4746-BB65-B7F24E8F8950}" srcOrd="3" destOrd="0" presId="urn:microsoft.com/office/officeart/2011/layout/HexagonRadial"/>
    <dgm:cxn modelId="{E491FAC1-B475-4295-901A-9E1094F3A28B}" type="presParOf" srcId="{BD1BFDA6-AEC2-4746-BB65-B7F24E8F8950}" destId="{9A79897D-CFC6-4331-8D24-A1E1CB91FE91}" srcOrd="0" destOrd="0" presId="urn:microsoft.com/office/officeart/2011/layout/HexagonRadial"/>
    <dgm:cxn modelId="{B7E76E9D-8704-45B4-A6FE-030716694C26}" type="presParOf" srcId="{0BCF1B22-263F-48E5-8A97-BCA9D3ADDAB4}" destId="{EE680AC1-C906-4A6E-9328-96AA67DD9E6E}" srcOrd="4" destOrd="0" presId="urn:microsoft.com/office/officeart/2011/layout/HexagonRadial"/>
    <dgm:cxn modelId="{8935424D-305C-440C-B550-4A7161F1B4D4}" type="presParOf" srcId="{0BCF1B22-263F-48E5-8A97-BCA9D3ADDAB4}" destId="{F4EA223F-C8C4-4200-BC64-F815DCFB65C0}" srcOrd="5" destOrd="0" presId="urn:microsoft.com/office/officeart/2011/layout/HexagonRadial"/>
    <dgm:cxn modelId="{8D74F50C-C516-4CAD-9943-9F0EECB90344}" type="presParOf" srcId="{F4EA223F-C8C4-4200-BC64-F815DCFB65C0}" destId="{9C908145-7E38-4227-AA02-10A4DE3C7E00}" srcOrd="0" destOrd="0" presId="urn:microsoft.com/office/officeart/2011/layout/HexagonRadial"/>
    <dgm:cxn modelId="{2062FBA4-FC1E-4F5D-A8D4-EE826584B7A5}" type="presParOf" srcId="{0BCF1B22-263F-48E5-8A97-BCA9D3ADDAB4}" destId="{15365199-A8B5-472F-9E6F-62768B32426C}" srcOrd="6" destOrd="0" presId="urn:microsoft.com/office/officeart/2011/layout/HexagonRadial"/>
    <dgm:cxn modelId="{B1ECFFCC-8AB3-4EFB-A3E5-64606BEDEAE2}" type="presParOf" srcId="{0BCF1B22-263F-48E5-8A97-BCA9D3ADDAB4}" destId="{A7FF1983-BFBC-45AB-86CF-DC70AF20F517}" srcOrd="7" destOrd="0" presId="urn:microsoft.com/office/officeart/2011/layout/HexagonRadial"/>
    <dgm:cxn modelId="{CA2A7959-7E95-4E6B-99A2-AE3832C17B76}" type="presParOf" srcId="{A7FF1983-BFBC-45AB-86CF-DC70AF20F517}" destId="{DF29FBF2-AC01-4772-8A2D-AF808D97D58E}" srcOrd="0" destOrd="0" presId="urn:microsoft.com/office/officeart/2011/layout/HexagonRadial"/>
    <dgm:cxn modelId="{67A40CC8-96CF-4B24-A370-D2609F4AFBEF}" type="presParOf" srcId="{0BCF1B22-263F-48E5-8A97-BCA9D3ADDAB4}" destId="{70659ECA-65AC-4831-AE28-C734D7F733DF}" srcOrd="8" destOrd="0" presId="urn:microsoft.com/office/officeart/2011/layout/HexagonRadial"/>
    <dgm:cxn modelId="{6CD76541-3AE3-4B69-ADB4-C5033E1F36E5}" type="presParOf" srcId="{0BCF1B22-263F-48E5-8A97-BCA9D3ADDAB4}" destId="{5C58D2F3-9972-4967-A03B-DF1B292EE9D9}" srcOrd="9" destOrd="0" presId="urn:microsoft.com/office/officeart/2011/layout/HexagonRadial"/>
    <dgm:cxn modelId="{8E36000D-E5B8-466E-820B-AB97D1C359D2}" type="presParOf" srcId="{5C58D2F3-9972-4967-A03B-DF1B292EE9D9}" destId="{5EB0F5A5-3FB8-4DDE-AC70-614925B868EF}" srcOrd="0" destOrd="0" presId="urn:microsoft.com/office/officeart/2011/layout/HexagonRadial"/>
    <dgm:cxn modelId="{D046AF18-DC9A-485D-BF5E-3BCF45273ED3}" type="presParOf" srcId="{0BCF1B22-263F-48E5-8A97-BCA9D3ADDAB4}" destId="{DA3AE41A-5FD3-4707-B1BC-9EF49FBC583A}" srcOrd="10" destOrd="0" presId="urn:microsoft.com/office/officeart/2011/layout/HexagonRadial"/>
    <dgm:cxn modelId="{13A2386B-0708-4E67-B520-424C33221112}" type="presParOf" srcId="{0BCF1B22-263F-48E5-8A97-BCA9D3ADDAB4}" destId="{0EAEC9DC-CD46-49E5-87B8-385495268EF4}" srcOrd="11" destOrd="0" presId="urn:microsoft.com/office/officeart/2011/layout/HexagonRadial"/>
    <dgm:cxn modelId="{CFCD8972-D97B-47FD-A817-E840AB4AA849}" type="presParOf" srcId="{0EAEC9DC-CD46-49E5-87B8-385495268EF4}" destId="{F8D29158-403B-425F-B017-A77FF2AD886E}" srcOrd="0" destOrd="0" presId="urn:microsoft.com/office/officeart/2011/layout/HexagonRadial"/>
    <dgm:cxn modelId="{604F1A1D-19A5-4F7A-AD9E-011CFDF75263}" type="presParOf" srcId="{0BCF1B22-263F-48E5-8A97-BCA9D3ADDAB4}" destId="{FEF5E46C-F040-404D-B4F0-D1F7480B4ED5}"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14C459-1A0A-4742-9025-C8BFB55A170A}" type="doc">
      <dgm:prSet loTypeId="urn:microsoft.com/office/officeart/2005/8/layout/process1" loCatId="process" qsTypeId="urn:microsoft.com/office/officeart/2005/8/quickstyle/simple1" qsCatId="simple" csTypeId="urn:microsoft.com/office/officeart/2005/8/colors/colorful5" csCatId="colorful" phldr="1"/>
      <dgm:spPr/>
    </dgm:pt>
    <dgm:pt modelId="{47AD6CE0-53D3-4198-B973-CB8F31EC7726}">
      <dgm:prSet phldrT="[Text]"/>
      <dgm:spPr/>
      <dgm:t>
        <a:bodyPr/>
        <a:lstStyle/>
        <a:p>
          <a:pPr>
            <a:buFont typeface="+mj-lt"/>
            <a:buAutoNum type="arabicPeriod"/>
          </a:pPr>
          <a:r>
            <a:rPr lang="en-GB" dirty="0"/>
            <a:t>autism as exclusively within an individual – yet made the individual amorphous (referring to autism, not an autistic person)</a:t>
          </a:r>
        </a:p>
      </dgm:t>
    </dgm:pt>
    <dgm:pt modelId="{5AA582CF-3A7F-4299-97AD-E0944C1C1D5A}" type="parTrans" cxnId="{F74A37A6-2DDB-4E81-83B8-565004118FF1}">
      <dgm:prSet/>
      <dgm:spPr/>
      <dgm:t>
        <a:bodyPr/>
        <a:lstStyle/>
        <a:p>
          <a:endParaRPr lang="en-GB"/>
        </a:p>
      </dgm:t>
    </dgm:pt>
    <dgm:pt modelId="{1A68FC48-040A-427B-9A76-2279A84D0505}" type="sibTrans" cxnId="{F74A37A6-2DDB-4E81-83B8-565004118FF1}">
      <dgm:prSet/>
      <dgm:spPr/>
      <dgm:t>
        <a:bodyPr/>
        <a:lstStyle/>
        <a:p>
          <a:endParaRPr lang="en-GB"/>
        </a:p>
      </dgm:t>
    </dgm:pt>
    <dgm:pt modelId="{6C808283-2ED2-42AC-A61D-E5719BD1906D}">
      <dgm:prSet phldrT="[Text]"/>
      <dgm:spPr/>
      <dgm:t>
        <a:bodyPr/>
        <a:lstStyle/>
        <a:p>
          <a:pPr>
            <a:buFont typeface="+mj-lt"/>
            <a:buAutoNum type="arabicPeriod"/>
          </a:pPr>
          <a:r>
            <a:rPr lang="en-GB" dirty="0"/>
            <a:t>suffering and impairment almost exclusively within autism</a:t>
          </a:r>
        </a:p>
      </dgm:t>
    </dgm:pt>
    <dgm:pt modelId="{41B99BD7-E1D3-41FB-9B5E-223F062DEB9F}" type="parTrans" cxnId="{D6D956ED-96BC-4E1F-974F-A08FD156902A}">
      <dgm:prSet/>
      <dgm:spPr/>
      <dgm:t>
        <a:bodyPr/>
        <a:lstStyle/>
        <a:p>
          <a:endParaRPr lang="en-GB"/>
        </a:p>
      </dgm:t>
    </dgm:pt>
    <dgm:pt modelId="{3EAABFB7-4806-47BE-B6EB-A80E2317CB45}" type="sibTrans" cxnId="{D6D956ED-96BC-4E1F-974F-A08FD156902A}">
      <dgm:prSet/>
      <dgm:spPr/>
      <dgm:t>
        <a:bodyPr/>
        <a:lstStyle/>
        <a:p>
          <a:endParaRPr lang="en-GB"/>
        </a:p>
      </dgm:t>
    </dgm:pt>
    <dgm:pt modelId="{B96CC244-D3FA-4C17-8CAC-25D4AD473136}">
      <dgm:prSet phldrT="[Text]"/>
      <dgm:spPr/>
      <dgm:t>
        <a:bodyPr/>
        <a:lstStyle/>
        <a:p>
          <a:r>
            <a:rPr lang="en-GB" dirty="0"/>
            <a:t>– and then radiates that suffering out to those around autistic people:</a:t>
          </a:r>
        </a:p>
      </dgm:t>
    </dgm:pt>
    <dgm:pt modelId="{34846163-8307-4AAC-8AB6-8363601673FC}" type="parTrans" cxnId="{10A446ED-252E-446F-B3D9-C2E502BCD0E8}">
      <dgm:prSet/>
      <dgm:spPr/>
      <dgm:t>
        <a:bodyPr/>
        <a:lstStyle/>
        <a:p>
          <a:endParaRPr lang="en-GB"/>
        </a:p>
      </dgm:t>
    </dgm:pt>
    <dgm:pt modelId="{3F3BC943-D92D-4803-9FE2-C0032FDD7B92}" type="sibTrans" cxnId="{10A446ED-252E-446F-B3D9-C2E502BCD0E8}">
      <dgm:prSet/>
      <dgm:spPr/>
      <dgm:t>
        <a:bodyPr/>
        <a:lstStyle/>
        <a:p>
          <a:endParaRPr lang="en-GB"/>
        </a:p>
      </dgm:t>
    </dgm:pt>
    <dgm:pt modelId="{DF757D6F-DFE4-46D5-B399-B441AC41AB03}" type="pres">
      <dgm:prSet presAssocID="{6214C459-1A0A-4742-9025-C8BFB55A170A}" presName="Name0" presStyleCnt="0">
        <dgm:presLayoutVars>
          <dgm:dir/>
          <dgm:resizeHandles val="exact"/>
        </dgm:presLayoutVars>
      </dgm:prSet>
      <dgm:spPr/>
    </dgm:pt>
    <dgm:pt modelId="{7ABF165D-F089-4F4C-A008-8148A0050F27}" type="pres">
      <dgm:prSet presAssocID="{47AD6CE0-53D3-4198-B973-CB8F31EC7726}" presName="node" presStyleLbl="node1" presStyleIdx="0" presStyleCnt="3">
        <dgm:presLayoutVars>
          <dgm:bulletEnabled val="1"/>
        </dgm:presLayoutVars>
      </dgm:prSet>
      <dgm:spPr/>
    </dgm:pt>
    <dgm:pt modelId="{04B83F3A-34DC-4C72-8295-8ADD6B8C6CAD}" type="pres">
      <dgm:prSet presAssocID="{1A68FC48-040A-427B-9A76-2279A84D0505}" presName="sibTrans" presStyleLbl="sibTrans2D1" presStyleIdx="0" presStyleCnt="2"/>
      <dgm:spPr/>
    </dgm:pt>
    <dgm:pt modelId="{386BDB67-C661-4502-93A8-5954275EAD52}" type="pres">
      <dgm:prSet presAssocID="{1A68FC48-040A-427B-9A76-2279A84D0505}" presName="connectorText" presStyleLbl="sibTrans2D1" presStyleIdx="0" presStyleCnt="2"/>
      <dgm:spPr/>
    </dgm:pt>
    <dgm:pt modelId="{5DDCA153-714A-4473-9633-63A0E201F3D3}" type="pres">
      <dgm:prSet presAssocID="{6C808283-2ED2-42AC-A61D-E5719BD1906D}" presName="node" presStyleLbl="node1" presStyleIdx="1" presStyleCnt="3">
        <dgm:presLayoutVars>
          <dgm:bulletEnabled val="1"/>
        </dgm:presLayoutVars>
      </dgm:prSet>
      <dgm:spPr/>
    </dgm:pt>
    <dgm:pt modelId="{250A5250-EB66-4430-AAA9-396BF68B9AE4}" type="pres">
      <dgm:prSet presAssocID="{3EAABFB7-4806-47BE-B6EB-A80E2317CB45}" presName="sibTrans" presStyleLbl="sibTrans2D1" presStyleIdx="1" presStyleCnt="2"/>
      <dgm:spPr/>
    </dgm:pt>
    <dgm:pt modelId="{BE31885B-EF47-463F-A7A5-9DC79EC7D3BF}" type="pres">
      <dgm:prSet presAssocID="{3EAABFB7-4806-47BE-B6EB-A80E2317CB45}" presName="connectorText" presStyleLbl="sibTrans2D1" presStyleIdx="1" presStyleCnt="2"/>
      <dgm:spPr/>
    </dgm:pt>
    <dgm:pt modelId="{417A2164-55EE-452D-B264-FEC83DF6CA19}" type="pres">
      <dgm:prSet presAssocID="{B96CC244-D3FA-4C17-8CAC-25D4AD473136}" presName="node" presStyleLbl="node1" presStyleIdx="2" presStyleCnt="3">
        <dgm:presLayoutVars>
          <dgm:bulletEnabled val="1"/>
        </dgm:presLayoutVars>
      </dgm:prSet>
      <dgm:spPr/>
    </dgm:pt>
  </dgm:ptLst>
  <dgm:cxnLst>
    <dgm:cxn modelId="{1FC6AE19-E310-4D05-8874-9BA90C74CD51}" type="presOf" srcId="{B96CC244-D3FA-4C17-8CAC-25D4AD473136}" destId="{417A2164-55EE-452D-B264-FEC83DF6CA19}" srcOrd="0" destOrd="0" presId="urn:microsoft.com/office/officeart/2005/8/layout/process1"/>
    <dgm:cxn modelId="{C0911A5C-7A22-43C5-95AD-68990A808AD4}" type="presOf" srcId="{6214C459-1A0A-4742-9025-C8BFB55A170A}" destId="{DF757D6F-DFE4-46D5-B399-B441AC41AB03}" srcOrd="0" destOrd="0" presId="urn:microsoft.com/office/officeart/2005/8/layout/process1"/>
    <dgm:cxn modelId="{D8450C44-BCED-4B2A-9920-9FF8F8A7EE13}" type="presOf" srcId="{1A68FC48-040A-427B-9A76-2279A84D0505}" destId="{386BDB67-C661-4502-93A8-5954275EAD52}" srcOrd="1" destOrd="0" presId="urn:microsoft.com/office/officeart/2005/8/layout/process1"/>
    <dgm:cxn modelId="{B4BFE966-A087-4070-BB45-11423BC177B2}" type="presOf" srcId="{3EAABFB7-4806-47BE-B6EB-A80E2317CB45}" destId="{BE31885B-EF47-463F-A7A5-9DC79EC7D3BF}" srcOrd="1" destOrd="0" presId="urn:microsoft.com/office/officeart/2005/8/layout/process1"/>
    <dgm:cxn modelId="{BBB63282-BB4E-4F50-B681-06C5C78267C4}" type="presOf" srcId="{3EAABFB7-4806-47BE-B6EB-A80E2317CB45}" destId="{250A5250-EB66-4430-AAA9-396BF68B9AE4}" srcOrd="0" destOrd="0" presId="urn:microsoft.com/office/officeart/2005/8/layout/process1"/>
    <dgm:cxn modelId="{749B379B-F3C7-4ECB-846A-D39616F04DF0}" type="presOf" srcId="{47AD6CE0-53D3-4198-B973-CB8F31EC7726}" destId="{7ABF165D-F089-4F4C-A008-8148A0050F27}" srcOrd="0" destOrd="0" presId="urn:microsoft.com/office/officeart/2005/8/layout/process1"/>
    <dgm:cxn modelId="{F74A37A6-2DDB-4E81-83B8-565004118FF1}" srcId="{6214C459-1A0A-4742-9025-C8BFB55A170A}" destId="{47AD6CE0-53D3-4198-B973-CB8F31EC7726}" srcOrd="0" destOrd="0" parTransId="{5AA582CF-3A7F-4299-97AD-E0944C1C1D5A}" sibTransId="{1A68FC48-040A-427B-9A76-2279A84D0505}"/>
    <dgm:cxn modelId="{E05FA8BB-88A6-4011-9AFE-FA2B3A683074}" type="presOf" srcId="{1A68FC48-040A-427B-9A76-2279A84D0505}" destId="{04B83F3A-34DC-4C72-8295-8ADD6B8C6CAD}" srcOrd="0" destOrd="0" presId="urn:microsoft.com/office/officeart/2005/8/layout/process1"/>
    <dgm:cxn modelId="{2886BBBE-8C9E-4E2A-9AFB-88901A2D922B}" type="presOf" srcId="{6C808283-2ED2-42AC-A61D-E5719BD1906D}" destId="{5DDCA153-714A-4473-9633-63A0E201F3D3}" srcOrd="0" destOrd="0" presId="urn:microsoft.com/office/officeart/2005/8/layout/process1"/>
    <dgm:cxn modelId="{10A446ED-252E-446F-B3D9-C2E502BCD0E8}" srcId="{6214C459-1A0A-4742-9025-C8BFB55A170A}" destId="{B96CC244-D3FA-4C17-8CAC-25D4AD473136}" srcOrd="2" destOrd="0" parTransId="{34846163-8307-4AAC-8AB6-8363601673FC}" sibTransId="{3F3BC943-D92D-4803-9FE2-C0032FDD7B92}"/>
    <dgm:cxn modelId="{D6D956ED-96BC-4E1F-974F-A08FD156902A}" srcId="{6214C459-1A0A-4742-9025-C8BFB55A170A}" destId="{6C808283-2ED2-42AC-A61D-E5719BD1906D}" srcOrd="1" destOrd="0" parTransId="{41B99BD7-E1D3-41FB-9B5E-223F062DEB9F}" sibTransId="{3EAABFB7-4806-47BE-B6EB-A80E2317CB45}"/>
    <dgm:cxn modelId="{3954F8EC-0A2B-4A44-AFB8-30E820FAA0B1}" type="presParOf" srcId="{DF757D6F-DFE4-46D5-B399-B441AC41AB03}" destId="{7ABF165D-F089-4F4C-A008-8148A0050F27}" srcOrd="0" destOrd="0" presId="urn:microsoft.com/office/officeart/2005/8/layout/process1"/>
    <dgm:cxn modelId="{ED0D43B8-F151-45ED-A530-863A61C881CC}" type="presParOf" srcId="{DF757D6F-DFE4-46D5-B399-B441AC41AB03}" destId="{04B83F3A-34DC-4C72-8295-8ADD6B8C6CAD}" srcOrd="1" destOrd="0" presId="urn:microsoft.com/office/officeart/2005/8/layout/process1"/>
    <dgm:cxn modelId="{1FB977D2-5D2B-481A-9F5B-93FABC251C2D}" type="presParOf" srcId="{04B83F3A-34DC-4C72-8295-8ADD6B8C6CAD}" destId="{386BDB67-C661-4502-93A8-5954275EAD52}" srcOrd="0" destOrd="0" presId="urn:microsoft.com/office/officeart/2005/8/layout/process1"/>
    <dgm:cxn modelId="{CF035AA0-7FB0-4DA8-82D6-AC2381FE5747}" type="presParOf" srcId="{DF757D6F-DFE4-46D5-B399-B441AC41AB03}" destId="{5DDCA153-714A-4473-9633-63A0E201F3D3}" srcOrd="2" destOrd="0" presId="urn:microsoft.com/office/officeart/2005/8/layout/process1"/>
    <dgm:cxn modelId="{389B91C7-E22E-48BA-978D-74AE7029C261}" type="presParOf" srcId="{DF757D6F-DFE4-46D5-B399-B441AC41AB03}" destId="{250A5250-EB66-4430-AAA9-396BF68B9AE4}" srcOrd="3" destOrd="0" presId="urn:microsoft.com/office/officeart/2005/8/layout/process1"/>
    <dgm:cxn modelId="{A8AD94DD-4AB1-481F-AB8B-7AB2C6B0F60B}" type="presParOf" srcId="{250A5250-EB66-4430-AAA9-396BF68B9AE4}" destId="{BE31885B-EF47-463F-A7A5-9DC79EC7D3BF}" srcOrd="0" destOrd="0" presId="urn:microsoft.com/office/officeart/2005/8/layout/process1"/>
    <dgm:cxn modelId="{0D2B1746-F5CB-4CF1-8B4B-190B1A5F9237}" type="presParOf" srcId="{DF757D6F-DFE4-46D5-B399-B441AC41AB03}" destId="{417A2164-55EE-452D-B264-FEC83DF6CA1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3A2805-C66A-474A-93AA-C8A4D202D5D5}" type="doc">
      <dgm:prSet loTypeId="urn:microsoft.com/office/officeart/2005/8/layout/process1" loCatId="process" qsTypeId="urn:microsoft.com/office/officeart/2005/8/quickstyle/simple1" qsCatId="simple" csTypeId="urn:microsoft.com/office/officeart/2005/8/colors/colorful5" csCatId="colorful" phldr="1"/>
      <dgm:spPr/>
    </dgm:pt>
    <dgm:pt modelId="{16C62271-701B-4373-9041-6DE3079B1951}">
      <dgm:prSet phldrT="[Text]"/>
      <dgm:spPr/>
      <dgm:t>
        <a:bodyPr/>
        <a:lstStyle/>
        <a:p>
          <a:pPr>
            <a:buAutoNum type="arabicPeriod"/>
          </a:pPr>
          <a:r>
            <a:rPr lang="en-GB" dirty="0"/>
            <a:t>Stressed the human-ness of the autistic person, often placed autism inside of an individual (as genetic, identity, status)</a:t>
          </a:r>
        </a:p>
      </dgm:t>
    </dgm:pt>
    <dgm:pt modelId="{87413F5B-F95F-466C-8DE0-F39FB63BB937}" type="parTrans" cxnId="{764969C9-9A41-42D6-A7D5-84A9ABBD63E2}">
      <dgm:prSet/>
      <dgm:spPr/>
      <dgm:t>
        <a:bodyPr/>
        <a:lstStyle/>
        <a:p>
          <a:endParaRPr lang="en-GB"/>
        </a:p>
      </dgm:t>
    </dgm:pt>
    <dgm:pt modelId="{E3D3AE9A-77C8-4D4E-848C-5432EC4CD7DA}" type="sibTrans" cxnId="{764969C9-9A41-42D6-A7D5-84A9ABBD63E2}">
      <dgm:prSet/>
      <dgm:spPr/>
      <dgm:t>
        <a:bodyPr/>
        <a:lstStyle/>
        <a:p>
          <a:endParaRPr lang="en-GB"/>
        </a:p>
      </dgm:t>
    </dgm:pt>
    <dgm:pt modelId="{0C364AEC-286E-4D7B-92EB-A400BF5AE9C8}">
      <dgm:prSet phldrT="[Text]"/>
      <dgm:spPr/>
      <dgm:t>
        <a:bodyPr/>
        <a:lstStyle/>
        <a:p>
          <a:pPr>
            <a:buAutoNum type="arabicPeriod"/>
          </a:pPr>
          <a:r>
            <a:rPr lang="en-GB" dirty="0"/>
            <a:t>BUT</a:t>
          </a:r>
        </a:p>
      </dgm:t>
    </dgm:pt>
    <dgm:pt modelId="{F0B7545F-B0A1-4DA2-9763-C3468E4BB3BF}" type="parTrans" cxnId="{C748A6B9-5F2D-466B-B7E0-7DC595773404}">
      <dgm:prSet/>
      <dgm:spPr/>
      <dgm:t>
        <a:bodyPr/>
        <a:lstStyle/>
        <a:p>
          <a:endParaRPr lang="en-GB"/>
        </a:p>
      </dgm:t>
    </dgm:pt>
    <dgm:pt modelId="{4BFBDE01-0CA9-4669-91CC-DA516E735953}" type="sibTrans" cxnId="{C748A6B9-5F2D-466B-B7E0-7DC595773404}">
      <dgm:prSet/>
      <dgm:spPr/>
      <dgm:t>
        <a:bodyPr/>
        <a:lstStyle/>
        <a:p>
          <a:endParaRPr lang="en-GB"/>
        </a:p>
      </dgm:t>
    </dgm:pt>
    <dgm:pt modelId="{42252D77-BED7-47CD-A62E-FFD10066FEF9}">
      <dgm:prSet phldrT="[Text]"/>
      <dgm:spPr/>
      <dgm:t>
        <a:bodyPr/>
        <a:lstStyle/>
        <a:p>
          <a:pPr>
            <a:buAutoNum type="arabicPeriod"/>
          </a:pPr>
          <a:r>
            <a:rPr lang="en-GB" dirty="0"/>
            <a:t>Placed impairment, suffering, and disablement primarily outside of the body or person and into society/ environment/ culture</a:t>
          </a:r>
        </a:p>
      </dgm:t>
    </dgm:pt>
    <dgm:pt modelId="{4B0A6C59-FB44-4707-B802-B8DC959FFFF1}" type="parTrans" cxnId="{0B16AF64-1739-4B3B-81CE-2108EDFF9CDF}">
      <dgm:prSet/>
      <dgm:spPr/>
      <dgm:t>
        <a:bodyPr/>
        <a:lstStyle/>
        <a:p>
          <a:endParaRPr lang="en-GB"/>
        </a:p>
      </dgm:t>
    </dgm:pt>
    <dgm:pt modelId="{2D769B95-779F-4883-B887-F5DAAAC70A42}" type="sibTrans" cxnId="{0B16AF64-1739-4B3B-81CE-2108EDFF9CDF}">
      <dgm:prSet/>
      <dgm:spPr/>
      <dgm:t>
        <a:bodyPr/>
        <a:lstStyle/>
        <a:p>
          <a:endParaRPr lang="en-GB"/>
        </a:p>
      </dgm:t>
    </dgm:pt>
    <dgm:pt modelId="{63C0A981-3F2B-4165-A4C7-8451C14C02C5}" type="pres">
      <dgm:prSet presAssocID="{7B3A2805-C66A-474A-93AA-C8A4D202D5D5}" presName="Name0" presStyleCnt="0">
        <dgm:presLayoutVars>
          <dgm:dir/>
          <dgm:resizeHandles val="exact"/>
        </dgm:presLayoutVars>
      </dgm:prSet>
      <dgm:spPr/>
    </dgm:pt>
    <dgm:pt modelId="{AE942942-E1BA-487B-A3D1-9344363C55D2}" type="pres">
      <dgm:prSet presAssocID="{16C62271-701B-4373-9041-6DE3079B1951}" presName="node" presStyleLbl="node1" presStyleIdx="0" presStyleCnt="3">
        <dgm:presLayoutVars>
          <dgm:bulletEnabled val="1"/>
        </dgm:presLayoutVars>
      </dgm:prSet>
      <dgm:spPr/>
    </dgm:pt>
    <dgm:pt modelId="{7719B25C-84A2-459B-A0FC-17DA31BC57CF}" type="pres">
      <dgm:prSet presAssocID="{E3D3AE9A-77C8-4D4E-848C-5432EC4CD7DA}" presName="sibTrans" presStyleLbl="sibTrans2D1" presStyleIdx="0" presStyleCnt="2"/>
      <dgm:spPr/>
    </dgm:pt>
    <dgm:pt modelId="{41F45713-3A46-45FF-B48D-53A70BD2B873}" type="pres">
      <dgm:prSet presAssocID="{E3D3AE9A-77C8-4D4E-848C-5432EC4CD7DA}" presName="connectorText" presStyleLbl="sibTrans2D1" presStyleIdx="0" presStyleCnt="2"/>
      <dgm:spPr/>
    </dgm:pt>
    <dgm:pt modelId="{FEDCD823-FD26-4F4F-879B-0012E5F649E9}" type="pres">
      <dgm:prSet presAssocID="{0C364AEC-286E-4D7B-92EB-A400BF5AE9C8}" presName="node" presStyleLbl="node1" presStyleIdx="1" presStyleCnt="3" custLinFactNeighborX="2708" custLinFactNeighborY="1005">
        <dgm:presLayoutVars>
          <dgm:bulletEnabled val="1"/>
        </dgm:presLayoutVars>
      </dgm:prSet>
      <dgm:spPr/>
    </dgm:pt>
    <dgm:pt modelId="{2D0AA9D9-011F-4E54-BB53-A56CDFD32FDB}" type="pres">
      <dgm:prSet presAssocID="{4BFBDE01-0CA9-4669-91CC-DA516E735953}" presName="sibTrans" presStyleLbl="sibTrans2D1" presStyleIdx="1" presStyleCnt="2"/>
      <dgm:spPr/>
    </dgm:pt>
    <dgm:pt modelId="{63E213FF-D83F-4522-B67D-512FAAC73158}" type="pres">
      <dgm:prSet presAssocID="{4BFBDE01-0CA9-4669-91CC-DA516E735953}" presName="connectorText" presStyleLbl="sibTrans2D1" presStyleIdx="1" presStyleCnt="2"/>
      <dgm:spPr/>
    </dgm:pt>
    <dgm:pt modelId="{D48D52E3-D62B-4DF9-BE7F-4AE68D696268}" type="pres">
      <dgm:prSet presAssocID="{42252D77-BED7-47CD-A62E-FFD10066FEF9}" presName="node" presStyleLbl="node1" presStyleIdx="2" presStyleCnt="3">
        <dgm:presLayoutVars>
          <dgm:bulletEnabled val="1"/>
        </dgm:presLayoutVars>
      </dgm:prSet>
      <dgm:spPr/>
    </dgm:pt>
  </dgm:ptLst>
  <dgm:cxnLst>
    <dgm:cxn modelId="{72F24113-DBE9-441F-9EB3-78E246293A99}" type="presOf" srcId="{16C62271-701B-4373-9041-6DE3079B1951}" destId="{AE942942-E1BA-487B-A3D1-9344363C55D2}" srcOrd="0" destOrd="0" presId="urn:microsoft.com/office/officeart/2005/8/layout/process1"/>
    <dgm:cxn modelId="{FFF5F91E-6A4F-4EE7-9E17-1FC895D00ABF}" type="presOf" srcId="{42252D77-BED7-47CD-A62E-FFD10066FEF9}" destId="{D48D52E3-D62B-4DF9-BE7F-4AE68D696268}" srcOrd="0" destOrd="0" presId="urn:microsoft.com/office/officeart/2005/8/layout/process1"/>
    <dgm:cxn modelId="{DE2B535C-6FE6-4379-A03C-F54FE2A3E0A0}" type="presOf" srcId="{E3D3AE9A-77C8-4D4E-848C-5432EC4CD7DA}" destId="{41F45713-3A46-45FF-B48D-53A70BD2B873}" srcOrd="1" destOrd="0" presId="urn:microsoft.com/office/officeart/2005/8/layout/process1"/>
    <dgm:cxn modelId="{0B16AF64-1739-4B3B-81CE-2108EDFF9CDF}" srcId="{7B3A2805-C66A-474A-93AA-C8A4D202D5D5}" destId="{42252D77-BED7-47CD-A62E-FFD10066FEF9}" srcOrd="2" destOrd="0" parTransId="{4B0A6C59-FB44-4707-B802-B8DC959FFFF1}" sibTransId="{2D769B95-779F-4883-B887-F5DAAAC70A42}"/>
    <dgm:cxn modelId="{CFA3F76B-6F62-4156-B571-5AC053DD4B4F}" type="presOf" srcId="{4BFBDE01-0CA9-4669-91CC-DA516E735953}" destId="{2D0AA9D9-011F-4E54-BB53-A56CDFD32FDB}" srcOrd="0" destOrd="0" presId="urn:microsoft.com/office/officeart/2005/8/layout/process1"/>
    <dgm:cxn modelId="{BC2E726C-AAB2-474F-9530-74182C1587C9}" type="presOf" srcId="{4BFBDE01-0CA9-4669-91CC-DA516E735953}" destId="{63E213FF-D83F-4522-B67D-512FAAC73158}" srcOrd="1" destOrd="0" presId="urn:microsoft.com/office/officeart/2005/8/layout/process1"/>
    <dgm:cxn modelId="{1BEDDA77-04EE-46A2-9546-995C9C5D5159}" type="presOf" srcId="{E3D3AE9A-77C8-4D4E-848C-5432EC4CD7DA}" destId="{7719B25C-84A2-459B-A0FC-17DA31BC57CF}" srcOrd="0" destOrd="0" presId="urn:microsoft.com/office/officeart/2005/8/layout/process1"/>
    <dgm:cxn modelId="{92C06C91-8B4D-47FB-8BA7-D79430E94B38}" type="presOf" srcId="{7B3A2805-C66A-474A-93AA-C8A4D202D5D5}" destId="{63C0A981-3F2B-4165-A4C7-8451C14C02C5}" srcOrd="0" destOrd="0" presId="urn:microsoft.com/office/officeart/2005/8/layout/process1"/>
    <dgm:cxn modelId="{44C0DB98-C769-4FA3-AEA4-CC48196D63DA}" type="presOf" srcId="{0C364AEC-286E-4D7B-92EB-A400BF5AE9C8}" destId="{FEDCD823-FD26-4F4F-879B-0012E5F649E9}" srcOrd="0" destOrd="0" presId="urn:microsoft.com/office/officeart/2005/8/layout/process1"/>
    <dgm:cxn modelId="{C748A6B9-5F2D-466B-B7E0-7DC595773404}" srcId="{7B3A2805-C66A-474A-93AA-C8A4D202D5D5}" destId="{0C364AEC-286E-4D7B-92EB-A400BF5AE9C8}" srcOrd="1" destOrd="0" parTransId="{F0B7545F-B0A1-4DA2-9763-C3468E4BB3BF}" sibTransId="{4BFBDE01-0CA9-4669-91CC-DA516E735953}"/>
    <dgm:cxn modelId="{764969C9-9A41-42D6-A7D5-84A9ABBD63E2}" srcId="{7B3A2805-C66A-474A-93AA-C8A4D202D5D5}" destId="{16C62271-701B-4373-9041-6DE3079B1951}" srcOrd="0" destOrd="0" parTransId="{87413F5B-F95F-466C-8DE0-F39FB63BB937}" sibTransId="{E3D3AE9A-77C8-4D4E-848C-5432EC4CD7DA}"/>
    <dgm:cxn modelId="{C0457320-9A03-4E8E-9A13-CE0C7725DAF1}" type="presParOf" srcId="{63C0A981-3F2B-4165-A4C7-8451C14C02C5}" destId="{AE942942-E1BA-487B-A3D1-9344363C55D2}" srcOrd="0" destOrd="0" presId="urn:microsoft.com/office/officeart/2005/8/layout/process1"/>
    <dgm:cxn modelId="{D05DF893-0D2E-4D3B-8F2C-AA98794FC9EE}" type="presParOf" srcId="{63C0A981-3F2B-4165-A4C7-8451C14C02C5}" destId="{7719B25C-84A2-459B-A0FC-17DA31BC57CF}" srcOrd="1" destOrd="0" presId="urn:microsoft.com/office/officeart/2005/8/layout/process1"/>
    <dgm:cxn modelId="{C704A816-CB7A-4C6D-B396-71E2A36ABB6B}" type="presParOf" srcId="{7719B25C-84A2-459B-A0FC-17DA31BC57CF}" destId="{41F45713-3A46-45FF-B48D-53A70BD2B873}" srcOrd="0" destOrd="0" presId="urn:microsoft.com/office/officeart/2005/8/layout/process1"/>
    <dgm:cxn modelId="{093538D7-E200-4869-AB68-4BA79E96C9F7}" type="presParOf" srcId="{63C0A981-3F2B-4165-A4C7-8451C14C02C5}" destId="{FEDCD823-FD26-4F4F-879B-0012E5F649E9}" srcOrd="2" destOrd="0" presId="urn:microsoft.com/office/officeart/2005/8/layout/process1"/>
    <dgm:cxn modelId="{A76B17AE-DCBC-4CF8-B792-C4310971E7BC}" type="presParOf" srcId="{63C0A981-3F2B-4165-A4C7-8451C14C02C5}" destId="{2D0AA9D9-011F-4E54-BB53-A56CDFD32FDB}" srcOrd="3" destOrd="0" presId="urn:microsoft.com/office/officeart/2005/8/layout/process1"/>
    <dgm:cxn modelId="{FF08BFDD-7C92-441B-B679-C77B686EC80C}" type="presParOf" srcId="{2D0AA9D9-011F-4E54-BB53-A56CDFD32FDB}" destId="{63E213FF-D83F-4522-B67D-512FAAC73158}" srcOrd="0" destOrd="0" presId="urn:microsoft.com/office/officeart/2005/8/layout/process1"/>
    <dgm:cxn modelId="{96C17D67-1EAE-47BB-B9A8-76949781E676}" type="presParOf" srcId="{63C0A981-3F2B-4165-A4C7-8451C14C02C5}" destId="{D48D52E3-D62B-4DF9-BE7F-4AE68D696268}"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6E027-5328-40A4-92BC-6EAFE00DBAC4}">
      <dsp:nvSpPr>
        <dsp:cNvPr id="0" name=""/>
        <dsp:cNvSpPr/>
      </dsp:nvSpPr>
      <dsp:spPr>
        <a:xfrm rot="5400000">
          <a:off x="4175868" y="131821"/>
          <a:ext cx="1996349" cy="173682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Co-founder of CAPTAP</a:t>
          </a:r>
        </a:p>
      </dsp:txBody>
      <dsp:txXfrm rot="-5400000">
        <a:off x="4576285" y="313157"/>
        <a:ext cx="1195514" cy="1374153"/>
      </dsp:txXfrm>
    </dsp:sp>
    <dsp:sp modelId="{CB00267E-19FC-4E46-87E7-4D971A025B07}">
      <dsp:nvSpPr>
        <dsp:cNvPr id="0" name=""/>
        <dsp:cNvSpPr/>
      </dsp:nvSpPr>
      <dsp:spPr>
        <a:xfrm>
          <a:off x="6095158" y="401328"/>
          <a:ext cx="2227926" cy="1197809"/>
        </a:xfrm>
        <a:prstGeom prst="rect">
          <a:avLst/>
        </a:prstGeom>
        <a:noFill/>
        <a:ln>
          <a:noFill/>
        </a:ln>
        <a:effectLst/>
      </dsp:spPr>
      <dsp:style>
        <a:lnRef idx="0">
          <a:scrgbClr r="0" g="0" b="0"/>
        </a:lnRef>
        <a:fillRef idx="0">
          <a:scrgbClr r="0" g="0" b="0"/>
        </a:fillRef>
        <a:effectRef idx="0">
          <a:scrgbClr r="0" g="0" b="0"/>
        </a:effectRef>
        <a:fontRef idx="minor"/>
      </dsp:style>
    </dsp:sp>
    <dsp:sp modelId="{7A1F2FDB-97B1-4E30-B1B6-E298ACC08B1C}">
      <dsp:nvSpPr>
        <dsp:cNvPr id="0" name=""/>
        <dsp:cNvSpPr/>
      </dsp:nvSpPr>
      <dsp:spPr>
        <a:xfrm rot="5400000">
          <a:off x="2300097" y="131821"/>
          <a:ext cx="1996349" cy="1736824"/>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kern="1200" dirty="0"/>
            <a:t>Leverhulme Research Fellow – University of Stirling</a:t>
          </a:r>
        </a:p>
      </dsp:txBody>
      <dsp:txXfrm rot="-5400000">
        <a:off x="2700514" y="313157"/>
        <a:ext cx="1195514" cy="1374153"/>
      </dsp:txXfrm>
    </dsp:sp>
    <dsp:sp modelId="{1C551468-B321-4060-9932-0C42A8B26BBB}">
      <dsp:nvSpPr>
        <dsp:cNvPr id="0" name=""/>
        <dsp:cNvSpPr/>
      </dsp:nvSpPr>
      <dsp:spPr>
        <a:xfrm rot="5400000">
          <a:off x="3234389" y="1826323"/>
          <a:ext cx="1996349" cy="173682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Co-I VAHMN intimate partner violence</a:t>
          </a:r>
          <a:r>
            <a:rPr lang="en-GB" sz="1700" kern="1200" dirty="0"/>
            <a:t>.</a:t>
          </a:r>
        </a:p>
      </dsp:txBody>
      <dsp:txXfrm rot="-5400000">
        <a:off x="3634806" y="2007659"/>
        <a:ext cx="1195514" cy="1374153"/>
      </dsp:txXfrm>
    </dsp:sp>
    <dsp:sp modelId="{CFBA8BA4-3EB1-41C0-8DFF-44A0DCA75191}">
      <dsp:nvSpPr>
        <dsp:cNvPr id="0" name=""/>
        <dsp:cNvSpPr/>
      </dsp:nvSpPr>
      <dsp:spPr>
        <a:xfrm>
          <a:off x="1136225" y="2095830"/>
          <a:ext cx="2156057" cy="1197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en-GB" sz="3600" kern="1200"/>
        </a:p>
      </dsp:txBody>
      <dsp:txXfrm>
        <a:off x="1136225" y="2095830"/>
        <a:ext cx="2156057" cy="1197809"/>
      </dsp:txXfrm>
    </dsp:sp>
    <dsp:sp modelId="{08AE436B-8170-41C6-BBFF-E65E0EA07DAC}">
      <dsp:nvSpPr>
        <dsp:cNvPr id="0" name=""/>
        <dsp:cNvSpPr/>
      </dsp:nvSpPr>
      <dsp:spPr>
        <a:xfrm rot="5400000">
          <a:off x="5057933" y="1826323"/>
          <a:ext cx="1996349" cy="1736824"/>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kern="1200" dirty="0"/>
            <a:t>Advisor for the Donaldson Trust Scotland</a:t>
          </a:r>
        </a:p>
      </dsp:txBody>
      <dsp:txXfrm rot="-5400000">
        <a:off x="5458350" y="2007659"/>
        <a:ext cx="1195514" cy="1374153"/>
      </dsp:txXfrm>
    </dsp:sp>
    <dsp:sp modelId="{0E4968F4-25FE-4680-AB47-662BBB5A89CE}">
      <dsp:nvSpPr>
        <dsp:cNvPr id="0" name=""/>
        <dsp:cNvSpPr/>
      </dsp:nvSpPr>
      <dsp:spPr>
        <a:xfrm rot="5400000">
          <a:off x="4175868" y="3570133"/>
          <a:ext cx="1996349" cy="1638207"/>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Board member  </a:t>
          </a:r>
          <a:r>
            <a:rPr lang="en-GB" sz="1600" kern="1200" dirty="0"/>
            <a:t>Information</a:t>
          </a:r>
          <a:r>
            <a:rPr lang="en-GB" sz="1800" kern="1200" dirty="0"/>
            <a:t> Autism</a:t>
          </a:r>
        </a:p>
      </dsp:txBody>
      <dsp:txXfrm rot="-5400000">
        <a:off x="4603483" y="3693942"/>
        <a:ext cx="1141119" cy="1390589"/>
      </dsp:txXfrm>
    </dsp:sp>
    <dsp:sp modelId="{9C95B75E-D8E6-49F6-83D5-5E90F7860818}">
      <dsp:nvSpPr>
        <dsp:cNvPr id="0" name=""/>
        <dsp:cNvSpPr/>
      </dsp:nvSpPr>
      <dsp:spPr>
        <a:xfrm>
          <a:off x="0" y="2423990"/>
          <a:ext cx="2227926" cy="1197809"/>
        </a:xfrm>
        <a:prstGeom prst="rect">
          <a:avLst/>
        </a:prstGeom>
        <a:noFill/>
        <a:ln>
          <a:noFill/>
        </a:ln>
        <a:effectLst/>
      </dsp:spPr>
      <dsp:style>
        <a:lnRef idx="0">
          <a:scrgbClr r="0" g="0" b="0"/>
        </a:lnRef>
        <a:fillRef idx="0">
          <a:scrgbClr r="0" g="0" b="0"/>
        </a:fillRef>
        <a:effectRef idx="0">
          <a:scrgbClr r="0" g="0" b="0"/>
        </a:effectRef>
        <a:fontRef idx="minor"/>
      </dsp:style>
    </dsp:sp>
    <dsp:sp modelId="{FCDB1D4E-2813-4B6B-8B05-76736D946203}">
      <dsp:nvSpPr>
        <dsp:cNvPr id="0" name=""/>
        <dsp:cNvSpPr/>
      </dsp:nvSpPr>
      <dsp:spPr>
        <a:xfrm rot="5400000">
          <a:off x="2300097" y="3520825"/>
          <a:ext cx="1996349" cy="173682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Editorial Board for Autism </a:t>
          </a:r>
        </a:p>
      </dsp:txBody>
      <dsp:txXfrm rot="-5400000">
        <a:off x="2700514" y="3702161"/>
        <a:ext cx="1195514" cy="1374153"/>
      </dsp:txXfrm>
    </dsp:sp>
    <dsp:sp modelId="{08518F88-252D-4932-9EDF-914031238E3F}">
      <dsp:nvSpPr>
        <dsp:cNvPr id="0" name=""/>
        <dsp:cNvSpPr/>
      </dsp:nvSpPr>
      <dsp:spPr>
        <a:xfrm rot="5400000">
          <a:off x="1376386" y="1803445"/>
          <a:ext cx="1996349" cy="1736824"/>
        </a:xfrm>
        <a:prstGeom prst="hexagon">
          <a:avLst>
            <a:gd name="adj" fmla="val 25000"/>
            <a:gd name="vf" fmla="val 115470"/>
          </a:avLst>
        </a:prstGeom>
        <a:solidFill>
          <a:srgbClr val="C00000"/>
        </a:solidFill>
        <a:ln w="12700" cap="flat" cmpd="sng" algn="ctr">
          <a:solidFill>
            <a:srgbClr val="A1173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Associate Editor for Autism in Adulthood</a:t>
          </a:r>
        </a:p>
      </dsp:txBody>
      <dsp:txXfrm rot="-5400000">
        <a:off x="1776803" y="1984781"/>
        <a:ext cx="1195514" cy="1374153"/>
      </dsp:txXfrm>
    </dsp:sp>
    <dsp:sp modelId="{2590C41D-E8A3-438C-893D-5205AC0941CB}">
      <dsp:nvSpPr>
        <dsp:cNvPr id="0" name=""/>
        <dsp:cNvSpPr/>
      </dsp:nvSpPr>
      <dsp:spPr>
        <a:xfrm>
          <a:off x="1136225" y="5484834"/>
          <a:ext cx="2156057" cy="1197809"/>
        </a:xfrm>
        <a:prstGeom prst="rect">
          <a:avLst/>
        </a:prstGeom>
        <a:noFill/>
        <a:ln>
          <a:noFill/>
        </a:ln>
        <a:effectLst/>
      </dsp:spPr>
      <dsp:style>
        <a:lnRef idx="0">
          <a:scrgbClr r="0" g="0" b="0"/>
        </a:lnRef>
        <a:fillRef idx="0">
          <a:scrgbClr r="0" g="0" b="0"/>
        </a:fillRef>
        <a:effectRef idx="0">
          <a:scrgbClr r="0" g="0" b="0"/>
        </a:effectRef>
        <a:fontRef idx="minor"/>
      </dsp:style>
    </dsp:sp>
    <dsp:sp modelId="{970279DE-F573-4231-8F3F-DE75EC82A274}">
      <dsp:nvSpPr>
        <dsp:cNvPr id="0" name=""/>
        <dsp:cNvSpPr/>
      </dsp:nvSpPr>
      <dsp:spPr>
        <a:xfrm rot="5400000">
          <a:off x="5991441" y="3450493"/>
          <a:ext cx="1996349" cy="173682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Co-I for STARTS</a:t>
          </a:r>
        </a:p>
      </dsp:txBody>
      <dsp:txXfrm rot="-5400000">
        <a:off x="6391858" y="3631829"/>
        <a:ext cx="1195514" cy="13741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5FD49-FB2E-4ACC-A842-874DA4947D8D}">
      <dsp:nvSpPr>
        <dsp:cNvPr id="0" name=""/>
        <dsp:cNvSpPr/>
      </dsp:nvSpPr>
      <dsp:spPr>
        <a:xfrm>
          <a:off x="2381" y="2129102"/>
          <a:ext cx="2901156" cy="116046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Research as a tool for liberation from unequal society</a:t>
          </a:r>
        </a:p>
      </dsp:txBody>
      <dsp:txXfrm>
        <a:off x="582612" y="2129102"/>
        <a:ext cx="1740694" cy="1160462"/>
      </dsp:txXfrm>
    </dsp:sp>
    <dsp:sp modelId="{0AC84233-FD65-4C68-B0A1-56428FE23E7B}">
      <dsp:nvSpPr>
        <dsp:cNvPr id="0" name=""/>
        <dsp:cNvSpPr/>
      </dsp:nvSpPr>
      <dsp:spPr>
        <a:xfrm>
          <a:off x="2613421" y="2129102"/>
          <a:ext cx="2901156" cy="1160462"/>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Led by own communities and allies </a:t>
          </a:r>
        </a:p>
      </dsp:txBody>
      <dsp:txXfrm>
        <a:off x="3193652" y="2129102"/>
        <a:ext cx="1740694" cy="1160462"/>
      </dsp:txXfrm>
    </dsp:sp>
    <dsp:sp modelId="{CA56ACC4-1AAD-406E-BDCB-5BE8CD4FDECE}">
      <dsp:nvSpPr>
        <dsp:cNvPr id="0" name=""/>
        <dsp:cNvSpPr/>
      </dsp:nvSpPr>
      <dsp:spPr>
        <a:xfrm>
          <a:off x="5224462" y="2129102"/>
          <a:ext cx="2901156" cy="116046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To create sustainable social change</a:t>
          </a:r>
        </a:p>
      </dsp:txBody>
      <dsp:txXfrm>
        <a:off x="5804693" y="2129102"/>
        <a:ext cx="1740694" cy="11604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13B64-5898-44C9-8C6B-DB1E7B799715}">
      <dsp:nvSpPr>
        <dsp:cNvPr id="0" name=""/>
        <dsp:cNvSpPr/>
      </dsp:nvSpPr>
      <dsp:spPr>
        <a:xfrm rot="5056603">
          <a:off x="2302789" y="4219867"/>
          <a:ext cx="81477" cy="55634"/>
        </a:xfrm>
        <a:custGeom>
          <a:avLst/>
          <a:gdLst/>
          <a:ahLst/>
          <a:cxnLst/>
          <a:rect l="0" t="0" r="0" b="0"/>
          <a:pathLst>
            <a:path>
              <a:moveTo>
                <a:pt x="0" y="27817"/>
              </a:moveTo>
              <a:lnTo>
                <a:pt x="81477" y="278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01E65-95BC-4E61-84B8-971C8A04AE5A}">
      <dsp:nvSpPr>
        <dsp:cNvPr id="0" name=""/>
        <dsp:cNvSpPr/>
      </dsp:nvSpPr>
      <dsp:spPr>
        <a:xfrm rot="10638988">
          <a:off x="2483924" y="3089321"/>
          <a:ext cx="809118" cy="55634"/>
        </a:xfrm>
        <a:custGeom>
          <a:avLst/>
          <a:gdLst/>
          <a:ahLst/>
          <a:cxnLst/>
          <a:rect l="0" t="0" r="0" b="0"/>
          <a:pathLst>
            <a:path>
              <a:moveTo>
                <a:pt x="0" y="27817"/>
              </a:moveTo>
              <a:lnTo>
                <a:pt x="809118" y="278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AF1492-2A14-4369-A8F7-A02FFA702DE3}">
      <dsp:nvSpPr>
        <dsp:cNvPr id="0" name=""/>
        <dsp:cNvSpPr/>
      </dsp:nvSpPr>
      <dsp:spPr>
        <a:xfrm rot="5112579">
          <a:off x="1948600" y="2273761"/>
          <a:ext cx="427556" cy="55634"/>
        </a:xfrm>
        <a:custGeom>
          <a:avLst/>
          <a:gdLst/>
          <a:ahLst/>
          <a:cxnLst/>
          <a:rect l="0" t="0" r="0" b="0"/>
          <a:pathLst>
            <a:path>
              <a:moveTo>
                <a:pt x="0" y="27817"/>
              </a:moveTo>
              <a:lnTo>
                <a:pt x="427556" y="278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B4A3D5-D713-40E9-BC80-8EA7DF1CBE9A}">
      <dsp:nvSpPr>
        <dsp:cNvPr id="0" name=""/>
        <dsp:cNvSpPr/>
      </dsp:nvSpPr>
      <dsp:spPr>
        <a:xfrm>
          <a:off x="0" y="1938792"/>
          <a:ext cx="3026574" cy="30265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7CA7B9E-1858-4561-A78A-F2EF875280CC}">
      <dsp:nvSpPr>
        <dsp:cNvPr id="0" name=""/>
        <dsp:cNvSpPr/>
      </dsp:nvSpPr>
      <dsp:spPr>
        <a:xfrm>
          <a:off x="1198559" y="701852"/>
          <a:ext cx="1811695" cy="1815944"/>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GB" sz="2700" kern="1200" dirty="0"/>
            <a:t>Listened to</a:t>
          </a:r>
        </a:p>
      </dsp:txBody>
      <dsp:txXfrm>
        <a:off x="1463876" y="967791"/>
        <a:ext cx="1281061" cy="1284066"/>
      </dsp:txXfrm>
    </dsp:sp>
    <dsp:sp modelId="{62B88039-9DCB-48B7-84D2-224FA36D6F63}">
      <dsp:nvSpPr>
        <dsp:cNvPr id="0" name=""/>
        <dsp:cNvSpPr/>
      </dsp:nvSpPr>
      <dsp:spPr>
        <a:xfrm>
          <a:off x="2483372" y="2185597"/>
          <a:ext cx="1815944" cy="1815944"/>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GB" sz="2700" kern="1200" dirty="0"/>
            <a:t>Inclusive practice</a:t>
          </a:r>
        </a:p>
      </dsp:txBody>
      <dsp:txXfrm>
        <a:off x="2749311" y="2451536"/>
        <a:ext cx="1284066" cy="1284066"/>
      </dsp:txXfrm>
    </dsp:sp>
    <dsp:sp modelId="{0FF1219A-8D0D-458B-9BF8-0706B17EAEC1}">
      <dsp:nvSpPr>
        <dsp:cNvPr id="0" name=""/>
        <dsp:cNvSpPr/>
      </dsp:nvSpPr>
      <dsp:spPr>
        <a:xfrm>
          <a:off x="1530165" y="4283694"/>
          <a:ext cx="1815944" cy="1815944"/>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GB" sz="2700" kern="1200" dirty="0"/>
            <a:t>Tackling research violence</a:t>
          </a:r>
        </a:p>
      </dsp:txBody>
      <dsp:txXfrm>
        <a:off x="1796104" y="4549633"/>
        <a:ext cx="1284066" cy="12840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D5CD4-01C1-45B6-B7DE-8CDDD3398A09}">
      <dsp:nvSpPr>
        <dsp:cNvPr id="0" name=""/>
        <dsp:cNvSpPr/>
      </dsp:nvSpPr>
      <dsp:spPr>
        <a:xfrm>
          <a:off x="5481575" y="2460673"/>
          <a:ext cx="5420280" cy="208899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ctr" defTabSz="800100">
            <a:lnSpc>
              <a:spcPct val="90000"/>
            </a:lnSpc>
            <a:spcBef>
              <a:spcPct val="0"/>
            </a:spcBef>
            <a:spcAft>
              <a:spcPct val="15000"/>
            </a:spcAft>
            <a:buChar char="•"/>
          </a:pPr>
          <a:r>
            <a:rPr lang="en-GB" sz="1800" kern="1200" dirty="0"/>
            <a:t>Responsibility for product AND use of research (</a:t>
          </a:r>
          <a:r>
            <a:rPr lang="en-GB" sz="1800" kern="1200" dirty="0" err="1"/>
            <a:t>inc</a:t>
          </a:r>
          <a:r>
            <a:rPr lang="en-GB" sz="1800" kern="1200" dirty="0"/>
            <a:t> in media)</a:t>
          </a:r>
        </a:p>
        <a:p>
          <a:pPr marL="171450" lvl="1" indent="-171450" algn="ctr" defTabSz="800100">
            <a:lnSpc>
              <a:spcPct val="90000"/>
            </a:lnSpc>
            <a:spcBef>
              <a:spcPct val="0"/>
            </a:spcBef>
            <a:spcAft>
              <a:spcPct val="15000"/>
            </a:spcAft>
            <a:buChar char="•"/>
          </a:pPr>
          <a:r>
            <a:rPr lang="en-GB" sz="1800" kern="1200" dirty="0"/>
            <a:t>Responsibility for harm to colleagues participants, co-producers, and consumers of work</a:t>
          </a:r>
        </a:p>
      </dsp:txBody>
      <dsp:txXfrm>
        <a:off x="7153547" y="3028808"/>
        <a:ext cx="3702420" cy="1474966"/>
      </dsp:txXfrm>
    </dsp:sp>
    <dsp:sp modelId="{F0567491-EA13-4E40-9AE0-F50D1ED75FD8}">
      <dsp:nvSpPr>
        <dsp:cNvPr id="0" name=""/>
        <dsp:cNvSpPr/>
      </dsp:nvSpPr>
      <dsp:spPr>
        <a:xfrm>
          <a:off x="0" y="2581732"/>
          <a:ext cx="4497765" cy="174968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Genuine power-sharing</a:t>
          </a:r>
        </a:p>
        <a:p>
          <a:pPr marL="171450" lvl="1" indent="-171450" algn="l" defTabSz="711200">
            <a:lnSpc>
              <a:spcPct val="90000"/>
            </a:lnSpc>
            <a:spcBef>
              <a:spcPct val="0"/>
            </a:spcBef>
            <a:spcAft>
              <a:spcPct val="15000"/>
            </a:spcAft>
            <a:buChar char="•"/>
          </a:pPr>
          <a:r>
            <a:rPr lang="en-GB" sz="1600" kern="1200" dirty="0"/>
            <a:t>Opportunities for leadership</a:t>
          </a:r>
        </a:p>
        <a:p>
          <a:pPr marL="171450" lvl="1" indent="-171450" algn="l" defTabSz="711200">
            <a:lnSpc>
              <a:spcPct val="90000"/>
            </a:lnSpc>
            <a:spcBef>
              <a:spcPct val="0"/>
            </a:spcBef>
            <a:spcAft>
              <a:spcPct val="15000"/>
            </a:spcAft>
            <a:buChar char="•"/>
          </a:pPr>
          <a:r>
            <a:rPr lang="en-GB" sz="1600" kern="1200" dirty="0"/>
            <a:t>Ability to lead, to veto, to be heard, &amp; to be named</a:t>
          </a:r>
        </a:p>
      </dsp:txBody>
      <dsp:txXfrm>
        <a:off x="38435" y="3057588"/>
        <a:ext cx="3071565" cy="1235392"/>
      </dsp:txXfrm>
    </dsp:sp>
    <dsp:sp modelId="{964F9058-2C1C-4465-8F09-EF522AD7258F}">
      <dsp:nvSpPr>
        <dsp:cNvPr id="0" name=""/>
        <dsp:cNvSpPr/>
      </dsp:nvSpPr>
      <dsp:spPr>
        <a:xfrm>
          <a:off x="5891748" y="-148803"/>
          <a:ext cx="5010107" cy="19814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Has meaning, utility, and impact for autistic people and the society we experience</a:t>
          </a:r>
        </a:p>
        <a:p>
          <a:pPr marL="171450" lvl="1" indent="-171450" algn="l" defTabSz="711200">
            <a:lnSpc>
              <a:spcPct val="90000"/>
            </a:lnSpc>
            <a:spcBef>
              <a:spcPct val="0"/>
            </a:spcBef>
            <a:spcAft>
              <a:spcPct val="15000"/>
            </a:spcAft>
            <a:buChar char="•"/>
          </a:pPr>
          <a:r>
            <a:rPr lang="en-GB" sz="1600" kern="1200" dirty="0"/>
            <a:t>Challenges status quo</a:t>
          </a:r>
        </a:p>
      </dsp:txBody>
      <dsp:txXfrm>
        <a:off x="7438307" y="-105276"/>
        <a:ext cx="3420021" cy="1399065"/>
      </dsp:txXfrm>
    </dsp:sp>
    <dsp:sp modelId="{26F63C74-92CD-4F73-A3FE-EBC68C1E557C}">
      <dsp:nvSpPr>
        <dsp:cNvPr id="0" name=""/>
        <dsp:cNvSpPr/>
      </dsp:nvSpPr>
      <dsp:spPr>
        <a:xfrm>
          <a:off x="0" y="-271393"/>
          <a:ext cx="4857610" cy="229301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GB" sz="1800" kern="1200" dirty="0"/>
            <a:t>Transparency in collection and use of data</a:t>
          </a:r>
        </a:p>
        <a:p>
          <a:pPr marL="171450" lvl="1" indent="-171450" algn="l" defTabSz="800100">
            <a:lnSpc>
              <a:spcPct val="90000"/>
            </a:lnSpc>
            <a:spcBef>
              <a:spcPct val="0"/>
            </a:spcBef>
            <a:spcAft>
              <a:spcPct val="15000"/>
            </a:spcAft>
            <a:buChar char="•"/>
          </a:pPr>
          <a:r>
            <a:rPr lang="en-GB" sz="1800" kern="1200" dirty="0"/>
            <a:t>Robust methods – triangulation</a:t>
          </a:r>
        </a:p>
        <a:p>
          <a:pPr marL="171450" lvl="1" indent="-171450" algn="l" defTabSz="800100">
            <a:lnSpc>
              <a:spcPct val="90000"/>
            </a:lnSpc>
            <a:spcBef>
              <a:spcPct val="0"/>
            </a:spcBef>
            <a:spcAft>
              <a:spcPct val="15000"/>
            </a:spcAft>
            <a:buChar char="•"/>
          </a:pPr>
          <a:r>
            <a:rPr lang="en-GB" sz="1800" kern="1200" dirty="0"/>
            <a:t>Open science </a:t>
          </a:r>
        </a:p>
        <a:p>
          <a:pPr marL="171450" lvl="1" indent="-171450" algn="l" defTabSz="800100">
            <a:lnSpc>
              <a:spcPct val="90000"/>
            </a:lnSpc>
            <a:spcBef>
              <a:spcPct val="0"/>
            </a:spcBef>
            <a:spcAft>
              <a:spcPct val="15000"/>
            </a:spcAft>
            <a:buChar char="•"/>
          </a:pPr>
          <a:r>
            <a:rPr lang="en-GB" sz="1800" kern="1200" dirty="0"/>
            <a:t>Free informed consent</a:t>
          </a:r>
        </a:p>
        <a:p>
          <a:pPr marL="171450" lvl="1" indent="-171450" algn="l" defTabSz="800100">
            <a:lnSpc>
              <a:spcPct val="90000"/>
            </a:lnSpc>
            <a:spcBef>
              <a:spcPct val="0"/>
            </a:spcBef>
            <a:spcAft>
              <a:spcPct val="15000"/>
            </a:spcAft>
            <a:buChar char="•"/>
          </a:pPr>
          <a:r>
            <a:rPr lang="en-GB" sz="1800" kern="1200" dirty="0"/>
            <a:t>Reflexivity </a:t>
          </a:r>
        </a:p>
        <a:p>
          <a:pPr marL="171450" lvl="1" indent="-171450" algn="l" defTabSz="800100">
            <a:lnSpc>
              <a:spcPct val="90000"/>
            </a:lnSpc>
            <a:spcBef>
              <a:spcPct val="0"/>
            </a:spcBef>
            <a:spcAft>
              <a:spcPct val="15000"/>
            </a:spcAft>
            <a:buChar char="•"/>
          </a:pPr>
          <a:endParaRPr lang="en-GB" sz="1800" kern="1200" dirty="0"/>
        </a:p>
        <a:p>
          <a:pPr marL="114300" lvl="1" indent="-114300" algn="l" defTabSz="577850">
            <a:lnSpc>
              <a:spcPct val="90000"/>
            </a:lnSpc>
            <a:spcBef>
              <a:spcPct val="0"/>
            </a:spcBef>
            <a:spcAft>
              <a:spcPct val="15000"/>
            </a:spcAft>
            <a:buChar char="•"/>
          </a:pPr>
          <a:endParaRPr lang="en-GB" sz="1300" kern="1200" dirty="0"/>
        </a:p>
      </dsp:txBody>
      <dsp:txXfrm>
        <a:off x="50370" y="-221023"/>
        <a:ext cx="3299587" cy="1619022"/>
      </dsp:txXfrm>
    </dsp:sp>
    <dsp:sp modelId="{00A4C9E9-B5C3-4889-ACF4-0E1CF6095FF6}">
      <dsp:nvSpPr>
        <dsp:cNvPr id="0" name=""/>
        <dsp:cNvSpPr/>
      </dsp:nvSpPr>
      <dsp:spPr>
        <a:xfrm>
          <a:off x="3423441" y="286376"/>
          <a:ext cx="1981719" cy="1981719"/>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kern="1200" cap="none" spc="0" dirty="0">
              <a:ln w="0"/>
              <a:solidFill>
                <a:schemeClr val="tx1"/>
              </a:solidFill>
              <a:effectLst>
                <a:outerShdw blurRad="38100" dist="19050" dir="2700000" algn="tl" rotWithShape="0">
                  <a:schemeClr val="dk1">
                    <a:alpha val="40000"/>
                  </a:schemeClr>
                </a:outerShdw>
              </a:effectLst>
            </a:rPr>
            <a:t>Rigor</a:t>
          </a:r>
        </a:p>
      </dsp:txBody>
      <dsp:txXfrm>
        <a:off x="4003873" y="866808"/>
        <a:ext cx="1401287" cy="1401287"/>
      </dsp:txXfrm>
    </dsp:sp>
    <dsp:sp modelId="{56C7D386-0BBA-49DA-A118-2CC0CB34CF3A}">
      <dsp:nvSpPr>
        <dsp:cNvPr id="0" name=""/>
        <dsp:cNvSpPr/>
      </dsp:nvSpPr>
      <dsp:spPr>
        <a:xfrm rot="5400000">
          <a:off x="5496695" y="286376"/>
          <a:ext cx="1981719" cy="1981719"/>
        </a:xfrm>
        <a:prstGeom prst="pieWedg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Meaning –subversive impact</a:t>
          </a:r>
        </a:p>
      </dsp:txBody>
      <dsp:txXfrm rot="-5400000">
        <a:off x="5496695" y="866808"/>
        <a:ext cx="1401287" cy="1401287"/>
      </dsp:txXfrm>
    </dsp:sp>
    <dsp:sp modelId="{E951A4B4-9CDE-4B7E-AFAB-27499CB7CF7C}">
      <dsp:nvSpPr>
        <dsp:cNvPr id="0" name=""/>
        <dsp:cNvSpPr/>
      </dsp:nvSpPr>
      <dsp:spPr>
        <a:xfrm rot="10800000">
          <a:off x="5517483" y="2380418"/>
          <a:ext cx="1981719" cy="1981719"/>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0" kern="1200" cap="none" spc="0" dirty="0">
              <a:ln w="0"/>
              <a:solidFill>
                <a:schemeClr val="tx1"/>
              </a:solidFill>
              <a:effectLst>
                <a:outerShdw blurRad="38100" dist="19050" dir="2700000" algn="tl" rotWithShape="0">
                  <a:schemeClr val="dk1">
                    <a:alpha val="40000"/>
                  </a:schemeClr>
                </a:outerShdw>
              </a:effectLst>
            </a:rPr>
            <a:t>Ethical responsibility</a:t>
          </a:r>
        </a:p>
      </dsp:txBody>
      <dsp:txXfrm rot="10800000">
        <a:off x="5517483" y="2380418"/>
        <a:ext cx="1401287" cy="1401287"/>
      </dsp:txXfrm>
    </dsp:sp>
    <dsp:sp modelId="{29EA0D51-5E78-4209-9947-37C94F8D9BBA}">
      <dsp:nvSpPr>
        <dsp:cNvPr id="0" name=""/>
        <dsp:cNvSpPr/>
      </dsp:nvSpPr>
      <dsp:spPr>
        <a:xfrm rot="16200000">
          <a:off x="3423441" y="2359630"/>
          <a:ext cx="1981719" cy="1981719"/>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Power-sharing</a:t>
          </a:r>
        </a:p>
      </dsp:txBody>
      <dsp:txXfrm rot="5400000">
        <a:off x="4003873" y="2359630"/>
        <a:ext cx="1401287" cy="1401287"/>
      </dsp:txXfrm>
    </dsp:sp>
    <dsp:sp modelId="{5BDFAD77-FAB8-4EBD-A22F-8455D8672250}">
      <dsp:nvSpPr>
        <dsp:cNvPr id="0" name=""/>
        <dsp:cNvSpPr/>
      </dsp:nvSpPr>
      <dsp:spPr>
        <a:xfrm>
          <a:off x="5108818" y="1901958"/>
          <a:ext cx="684219" cy="59497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BA896-F57A-4EA6-B22E-3664EE84E80F}">
      <dsp:nvSpPr>
        <dsp:cNvPr id="0" name=""/>
        <dsp:cNvSpPr/>
      </dsp:nvSpPr>
      <dsp:spPr>
        <a:xfrm rot="10800000">
          <a:off x="5108818" y="2130794"/>
          <a:ext cx="684219" cy="59497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7AE82-B684-49D0-8605-3B8C84732DA6}">
      <dsp:nvSpPr>
        <dsp:cNvPr id="0" name=""/>
        <dsp:cNvSpPr/>
      </dsp:nvSpPr>
      <dsp:spPr>
        <a:xfrm>
          <a:off x="3263243" y="2526689"/>
          <a:ext cx="1625600" cy="162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t>Passionate about:</a:t>
          </a:r>
        </a:p>
      </dsp:txBody>
      <dsp:txXfrm>
        <a:off x="3342598" y="2606044"/>
        <a:ext cx="1466890" cy="1466890"/>
      </dsp:txXfrm>
    </dsp:sp>
    <dsp:sp modelId="{94C753CD-18CE-4230-96F1-B78FC97FDA28}">
      <dsp:nvSpPr>
        <dsp:cNvPr id="0" name=""/>
        <dsp:cNvSpPr/>
      </dsp:nvSpPr>
      <dsp:spPr>
        <a:xfrm rot="16200000">
          <a:off x="3614271" y="2064917"/>
          <a:ext cx="923544" cy="0"/>
        </a:xfrm>
        <a:custGeom>
          <a:avLst/>
          <a:gdLst/>
          <a:ahLst/>
          <a:cxnLst/>
          <a:rect l="0" t="0" r="0" b="0"/>
          <a:pathLst>
            <a:path>
              <a:moveTo>
                <a:pt x="0" y="0"/>
              </a:moveTo>
              <a:lnTo>
                <a:pt x="92354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D257C3-8D74-4480-9804-B1D60A88EE8F}">
      <dsp:nvSpPr>
        <dsp:cNvPr id="0" name=""/>
        <dsp:cNvSpPr/>
      </dsp:nvSpPr>
      <dsp:spPr>
        <a:xfrm>
          <a:off x="3247459" y="80500"/>
          <a:ext cx="1657166" cy="152264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Neurodiversity</a:t>
          </a:r>
        </a:p>
      </dsp:txBody>
      <dsp:txXfrm>
        <a:off x="3321788" y="154829"/>
        <a:ext cx="1508508" cy="1373987"/>
      </dsp:txXfrm>
    </dsp:sp>
    <dsp:sp modelId="{2178812C-ECC9-42E3-AD9A-CCF035E9617F}">
      <dsp:nvSpPr>
        <dsp:cNvPr id="0" name=""/>
        <dsp:cNvSpPr/>
      </dsp:nvSpPr>
      <dsp:spPr>
        <a:xfrm rot="1800000">
          <a:off x="4851227" y="3949143"/>
          <a:ext cx="561531" cy="0"/>
        </a:xfrm>
        <a:custGeom>
          <a:avLst/>
          <a:gdLst/>
          <a:ahLst/>
          <a:cxnLst/>
          <a:rect l="0" t="0" r="0" b="0"/>
          <a:pathLst>
            <a:path>
              <a:moveTo>
                <a:pt x="0" y="0"/>
              </a:moveTo>
              <a:lnTo>
                <a:pt x="561531"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C68DD-4FDD-4B58-BE3B-0E38E5B4A8FC}">
      <dsp:nvSpPr>
        <dsp:cNvPr id="0" name=""/>
        <dsp:cNvSpPr/>
      </dsp:nvSpPr>
      <dsp:spPr>
        <a:xfrm>
          <a:off x="5375143" y="3838480"/>
          <a:ext cx="1727885" cy="149968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GB" sz="2800" kern="1200" dirty="0"/>
            <a:t>Social justice</a:t>
          </a:r>
        </a:p>
      </dsp:txBody>
      <dsp:txXfrm>
        <a:off x="5448352" y="3911689"/>
        <a:ext cx="1581467" cy="1353268"/>
      </dsp:txXfrm>
    </dsp:sp>
    <dsp:sp modelId="{CB1F9575-F5C4-4000-865E-2C3FD0D532FE}">
      <dsp:nvSpPr>
        <dsp:cNvPr id="0" name=""/>
        <dsp:cNvSpPr/>
      </dsp:nvSpPr>
      <dsp:spPr>
        <a:xfrm rot="9000000">
          <a:off x="2765277" y="3942189"/>
          <a:ext cx="533718" cy="0"/>
        </a:xfrm>
        <a:custGeom>
          <a:avLst/>
          <a:gdLst/>
          <a:ahLst/>
          <a:cxnLst/>
          <a:rect l="0" t="0" r="0" b="0"/>
          <a:pathLst>
            <a:path>
              <a:moveTo>
                <a:pt x="0" y="0"/>
              </a:moveTo>
              <a:lnTo>
                <a:pt x="53371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9015D7-8FCD-478F-ABAD-05DCE9811A49}">
      <dsp:nvSpPr>
        <dsp:cNvPr id="0" name=""/>
        <dsp:cNvSpPr/>
      </dsp:nvSpPr>
      <dsp:spPr>
        <a:xfrm>
          <a:off x="1024971" y="3861210"/>
          <a:ext cx="1776058" cy="14542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GB" sz="2100" kern="1200" dirty="0"/>
            <a:t>Science as a tool for challenging oppression</a:t>
          </a:r>
        </a:p>
      </dsp:txBody>
      <dsp:txXfrm>
        <a:off x="1095960" y="3932199"/>
        <a:ext cx="1634080" cy="1312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774B3-B3FD-4521-9E4E-8DFAF7A38ED7}">
      <dsp:nvSpPr>
        <dsp:cNvPr id="0" name=""/>
        <dsp:cNvSpPr/>
      </dsp:nvSpPr>
      <dsp:spPr>
        <a:xfrm>
          <a:off x="2401951" y="147"/>
          <a:ext cx="1586582" cy="158658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Political systems and will</a:t>
          </a:r>
        </a:p>
      </dsp:txBody>
      <dsp:txXfrm>
        <a:off x="2634301" y="232497"/>
        <a:ext cx="1121882" cy="1121882"/>
      </dsp:txXfrm>
    </dsp:sp>
    <dsp:sp modelId="{785E11E1-8E0A-4E75-AB2F-BA51FF084017}">
      <dsp:nvSpPr>
        <dsp:cNvPr id="0" name=""/>
        <dsp:cNvSpPr/>
      </dsp:nvSpPr>
      <dsp:spPr>
        <a:xfrm>
          <a:off x="2735134" y="1715560"/>
          <a:ext cx="920217" cy="920217"/>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857109" y="2067451"/>
        <a:ext cx="676267" cy="216435"/>
      </dsp:txXfrm>
    </dsp:sp>
    <dsp:sp modelId="{8BE22C9E-3E00-43C3-88A2-04DCEDF5604C}">
      <dsp:nvSpPr>
        <dsp:cNvPr id="0" name=""/>
        <dsp:cNvSpPr/>
      </dsp:nvSpPr>
      <dsp:spPr>
        <a:xfrm>
          <a:off x="2401951" y="2764608"/>
          <a:ext cx="1586582" cy="1586582"/>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Psychology</a:t>
          </a:r>
        </a:p>
      </dsp:txBody>
      <dsp:txXfrm>
        <a:off x="2634301" y="2996958"/>
        <a:ext cx="1121882" cy="1121882"/>
      </dsp:txXfrm>
    </dsp:sp>
    <dsp:sp modelId="{F254BF02-A176-45DD-B8EC-47C411057EC4}">
      <dsp:nvSpPr>
        <dsp:cNvPr id="0" name=""/>
        <dsp:cNvSpPr/>
      </dsp:nvSpPr>
      <dsp:spPr>
        <a:xfrm rot="20996">
          <a:off x="3975360" y="1887075"/>
          <a:ext cx="280702" cy="590208"/>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975361" y="2004860"/>
        <a:ext cx="196491" cy="354124"/>
      </dsp:txXfrm>
    </dsp:sp>
    <dsp:sp modelId="{4B5B98A0-1449-4C3E-8C03-3261EDABE372}">
      <dsp:nvSpPr>
        <dsp:cNvPr id="0" name=""/>
        <dsp:cNvSpPr/>
      </dsp:nvSpPr>
      <dsp:spPr>
        <a:xfrm>
          <a:off x="4518122" y="606856"/>
          <a:ext cx="3173164" cy="317316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Justified oppressions </a:t>
          </a:r>
        </a:p>
      </dsp:txBody>
      <dsp:txXfrm>
        <a:off x="4982821" y="1071555"/>
        <a:ext cx="2243766" cy="2243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6826B-37DC-48D1-A041-4F0540A14993}">
      <dsp:nvSpPr>
        <dsp:cNvPr id="0" name=""/>
        <dsp:cNvSpPr/>
      </dsp:nvSpPr>
      <dsp:spPr>
        <a:xfrm>
          <a:off x="9242" y="886258"/>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Innate disposition or set of characteristics</a:t>
          </a:r>
        </a:p>
      </dsp:txBody>
      <dsp:txXfrm>
        <a:off x="57787" y="934803"/>
        <a:ext cx="2665308" cy="1560349"/>
      </dsp:txXfrm>
    </dsp:sp>
    <dsp:sp modelId="{6394ED46-5074-4242-A968-C3DC6B88E9BF}">
      <dsp:nvSpPr>
        <dsp:cNvPr id="0" name=""/>
        <dsp:cNvSpPr/>
      </dsp:nvSpPr>
      <dsp:spPr>
        <a:xfrm>
          <a:off x="3047880" y="1372440"/>
          <a:ext cx="585628" cy="68507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047880" y="1509455"/>
        <a:ext cx="409940" cy="411044"/>
      </dsp:txXfrm>
    </dsp:sp>
    <dsp:sp modelId="{AF72DE21-D791-4131-B479-2BDA96D6D530}">
      <dsp:nvSpPr>
        <dsp:cNvPr id="0" name=""/>
        <dsp:cNvSpPr/>
      </dsp:nvSpPr>
      <dsp:spPr>
        <a:xfrm>
          <a:off x="3876600" y="886258"/>
          <a:ext cx="2762398" cy="165743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Stigmatized characteristics which are pathologized</a:t>
          </a:r>
        </a:p>
      </dsp:txBody>
      <dsp:txXfrm>
        <a:off x="3925145" y="934803"/>
        <a:ext cx="2665308" cy="1560349"/>
      </dsp:txXfrm>
    </dsp:sp>
    <dsp:sp modelId="{A7E24C2D-0534-4E17-A0D3-4AED3674C9C1}">
      <dsp:nvSpPr>
        <dsp:cNvPr id="0" name=""/>
        <dsp:cNvSpPr/>
      </dsp:nvSpPr>
      <dsp:spPr>
        <a:xfrm>
          <a:off x="6915239" y="1372440"/>
          <a:ext cx="585628" cy="68507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6915239" y="1509455"/>
        <a:ext cx="409940" cy="411044"/>
      </dsp:txXfrm>
    </dsp:sp>
    <dsp:sp modelId="{1FA9C421-F16A-4ACA-8742-4236DE4FE3AD}">
      <dsp:nvSpPr>
        <dsp:cNvPr id="0" name=""/>
        <dsp:cNvSpPr/>
      </dsp:nvSpPr>
      <dsp:spPr>
        <a:xfrm>
          <a:off x="7743958" y="886258"/>
          <a:ext cx="2762398" cy="165743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Reduced social power, equity, and health disparities</a:t>
          </a:r>
        </a:p>
      </dsp:txBody>
      <dsp:txXfrm>
        <a:off x="7792503" y="934803"/>
        <a:ext cx="2665308" cy="1560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B42AD-6D8B-453B-9130-A5ABA55B0DE6}">
      <dsp:nvSpPr>
        <dsp:cNvPr id="0" name=""/>
        <dsp:cNvSpPr/>
      </dsp:nvSpPr>
      <dsp:spPr>
        <a:xfrm>
          <a:off x="609599" y="0"/>
          <a:ext cx="6908800" cy="541866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9A9414-2A7E-438F-A475-F4718358EA57}">
      <dsp:nvSpPr>
        <dsp:cNvPr id="0" name=""/>
        <dsp:cNvSpPr/>
      </dsp:nvSpPr>
      <dsp:spPr>
        <a:xfrm>
          <a:off x="275431" y="1625600"/>
          <a:ext cx="2438400"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mj-lt"/>
            <a:buNone/>
          </a:pPr>
          <a:r>
            <a:rPr lang="en-GB" sz="2100" kern="1200" dirty="0"/>
            <a:t>Controlling the direction, allocation, and use of very large amounts of funding</a:t>
          </a:r>
        </a:p>
      </dsp:txBody>
      <dsp:txXfrm>
        <a:off x="381238" y="1731407"/>
        <a:ext cx="2226786" cy="1955852"/>
      </dsp:txXfrm>
    </dsp:sp>
    <dsp:sp modelId="{0A86DEFE-AAE6-4924-8DA0-84757ADDC79D}">
      <dsp:nvSpPr>
        <dsp:cNvPr id="0" name=""/>
        <dsp:cNvSpPr/>
      </dsp:nvSpPr>
      <dsp:spPr>
        <a:xfrm>
          <a:off x="2844799" y="1625600"/>
          <a:ext cx="2438400" cy="216746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Creating ideas of autistic people which will be reproduced in society</a:t>
          </a:r>
        </a:p>
      </dsp:txBody>
      <dsp:txXfrm>
        <a:off x="2950606" y="1731407"/>
        <a:ext cx="2226786" cy="1955852"/>
      </dsp:txXfrm>
    </dsp:sp>
    <dsp:sp modelId="{CADFD78E-8628-4FA1-9C1E-D0456A5E161F}">
      <dsp:nvSpPr>
        <dsp:cNvPr id="0" name=""/>
        <dsp:cNvSpPr/>
      </dsp:nvSpPr>
      <dsp:spPr>
        <a:xfrm>
          <a:off x="5414168" y="1625600"/>
          <a:ext cx="2438400" cy="216746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Creating ideas of autistic people which may strengthen or limit the rights afforded to us.</a:t>
          </a:r>
        </a:p>
      </dsp:txBody>
      <dsp:txXfrm>
        <a:off x="5519975" y="1731407"/>
        <a:ext cx="2226786" cy="1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2C3B0-99D8-4F98-9351-0D610FB61685}">
      <dsp:nvSpPr>
        <dsp:cNvPr id="0" name=""/>
        <dsp:cNvSpPr/>
      </dsp:nvSpPr>
      <dsp:spPr>
        <a:xfrm>
          <a:off x="5178619" y="2106610"/>
          <a:ext cx="2677593" cy="231622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1"/>
              </a:solidFill>
            </a:rPr>
            <a:t>Qualitative themes</a:t>
          </a:r>
          <a:r>
            <a:rPr lang="en-GB" sz="1400" kern="1200" dirty="0">
              <a:solidFill>
                <a:schemeClr val="bg1"/>
              </a:solidFill>
            </a:rPr>
            <a:t>:</a:t>
          </a:r>
        </a:p>
      </dsp:txBody>
      <dsp:txXfrm>
        <a:off x="5622334" y="2490441"/>
        <a:ext cx="1790163" cy="1548564"/>
      </dsp:txXfrm>
    </dsp:sp>
    <dsp:sp modelId="{9A79897D-CFC6-4331-8D24-A1E1CB91FE91}">
      <dsp:nvSpPr>
        <dsp:cNvPr id="0" name=""/>
        <dsp:cNvSpPr/>
      </dsp:nvSpPr>
      <dsp:spPr>
        <a:xfrm>
          <a:off x="6855307" y="998452"/>
          <a:ext cx="1010248" cy="87046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4EFBD0-315E-4F66-8CB7-A746D6B59B6E}">
      <dsp:nvSpPr>
        <dsp:cNvPr id="0" name=""/>
        <dsp:cNvSpPr/>
      </dsp:nvSpPr>
      <dsp:spPr>
        <a:xfrm>
          <a:off x="5425264" y="0"/>
          <a:ext cx="2194268" cy="1898300"/>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The concept of autism is an ideological battle ground</a:t>
          </a:r>
        </a:p>
      </dsp:txBody>
      <dsp:txXfrm>
        <a:off x="5788901" y="314589"/>
        <a:ext cx="1466994" cy="1269122"/>
      </dsp:txXfrm>
    </dsp:sp>
    <dsp:sp modelId="{9C908145-7E38-4227-AA02-10A4DE3C7E00}">
      <dsp:nvSpPr>
        <dsp:cNvPr id="0" name=""/>
        <dsp:cNvSpPr/>
      </dsp:nvSpPr>
      <dsp:spPr>
        <a:xfrm>
          <a:off x="8034345" y="2625753"/>
          <a:ext cx="1010248" cy="87046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80AC1-C906-4A6E-9328-96AA67DD9E6E}">
      <dsp:nvSpPr>
        <dsp:cNvPr id="0" name=""/>
        <dsp:cNvSpPr/>
      </dsp:nvSpPr>
      <dsp:spPr>
        <a:xfrm>
          <a:off x="7437664" y="1167582"/>
          <a:ext cx="2194268" cy="1898300"/>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What causes autism is complicated, but what doesn’t isn’t</a:t>
          </a:r>
        </a:p>
      </dsp:txBody>
      <dsp:txXfrm>
        <a:off x="7801301" y="1482171"/>
        <a:ext cx="1466994" cy="1269122"/>
      </dsp:txXfrm>
    </dsp:sp>
    <dsp:sp modelId="{DF29FBF2-AC01-4772-8A2D-AF808D97D58E}">
      <dsp:nvSpPr>
        <dsp:cNvPr id="0" name=""/>
        <dsp:cNvSpPr/>
      </dsp:nvSpPr>
      <dsp:spPr>
        <a:xfrm>
          <a:off x="7215309" y="4462671"/>
          <a:ext cx="1010248" cy="87046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365199-A8B5-472F-9E6F-62768B32426C}">
      <dsp:nvSpPr>
        <dsp:cNvPr id="0" name=""/>
        <dsp:cNvSpPr/>
      </dsp:nvSpPr>
      <dsp:spPr>
        <a:xfrm>
          <a:off x="7437664" y="3462912"/>
          <a:ext cx="2194268" cy="1898300"/>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Quality of life is a fluffy concept until you get to the nitty gritty</a:t>
          </a:r>
        </a:p>
      </dsp:txBody>
      <dsp:txXfrm>
        <a:off x="7801301" y="3777501"/>
        <a:ext cx="1466994" cy="1269122"/>
      </dsp:txXfrm>
    </dsp:sp>
    <dsp:sp modelId="{5EB0F5A5-3FB8-4DDE-AC70-614925B868EF}">
      <dsp:nvSpPr>
        <dsp:cNvPr id="0" name=""/>
        <dsp:cNvSpPr/>
      </dsp:nvSpPr>
      <dsp:spPr>
        <a:xfrm>
          <a:off x="5183602" y="4653349"/>
          <a:ext cx="1010248" cy="87046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59ECA-65AC-4831-AE28-C734D7F733DF}">
      <dsp:nvSpPr>
        <dsp:cNvPr id="0" name=""/>
        <dsp:cNvSpPr/>
      </dsp:nvSpPr>
      <dsp:spPr>
        <a:xfrm>
          <a:off x="5425264" y="4631800"/>
          <a:ext cx="2194268" cy="189830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The current concept of autism and research are not fit for purpose</a:t>
          </a:r>
        </a:p>
      </dsp:txBody>
      <dsp:txXfrm>
        <a:off x="5788901" y="4946389"/>
        <a:ext cx="1466994" cy="1269122"/>
      </dsp:txXfrm>
    </dsp:sp>
    <dsp:sp modelId="{F8D29158-403B-425F-B017-A77FF2AD886E}">
      <dsp:nvSpPr>
        <dsp:cNvPr id="0" name=""/>
        <dsp:cNvSpPr/>
      </dsp:nvSpPr>
      <dsp:spPr>
        <a:xfrm>
          <a:off x="3985256" y="3026701"/>
          <a:ext cx="1010248" cy="87046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AE41A-5FD3-4707-B1BC-9EF49FBC583A}">
      <dsp:nvSpPr>
        <dsp:cNvPr id="0" name=""/>
        <dsp:cNvSpPr/>
      </dsp:nvSpPr>
      <dsp:spPr>
        <a:xfrm>
          <a:off x="3403522" y="3464218"/>
          <a:ext cx="2194268" cy="1898300"/>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Ableism: On the denial of subjectivity, identity, and epistemic authority</a:t>
          </a:r>
        </a:p>
      </dsp:txBody>
      <dsp:txXfrm>
        <a:off x="3767159" y="3778807"/>
        <a:ext cx="1466994" cy="1269122"/>
      </dsp:txXfrm>
    </dsp:sp>
    <dsp:sp modelId="{FEF5E46C-F040-404D-B4F0-D1F7480B4ED5}">
      <dsp:nvSpPr>
        <dsp:cNvPr id="0" name=""/>
        <dsp:cNvSpPr/>
      </dsp:nvSpPr>
      <dsp:spPr>
        <a:xfrm>
          <a:off x="3403522" y="1164970"/>
          <a:ext cx="2194268" cy="1898300"/>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Eugenics: Social value and why this all matters</a:t>
          </a:r>
        </a:p>
      </dsp:txBody>
      <dsp:txXfrm>
        <a:off x="3767159" y="1479559"/>
        <a:ext cx="1466994" cy="12691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F165D-F089-4F4C-A008-8148A0050F27}">
      <dsp:nvSpPr>
        <dsp:cNvPr id="0" name=""/>
        <dsp:cNvSpPr/>
      </dsp:nvSpPr>
      <dsp:spPr>
        <a:xfrm>
          <a:off x="7143" y="124992"/>
          <a:ext cx="2135187" cy="23019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mj-lt"/>
            <a:buNone/>
          </a:pPr>
          <a:r>
            <a:rPr lang="en-GB" sz="1800" kern="1200" dirty="0"/>
            <a:t>autism as exclusively within an individual – yet made the individual amorphous (referring to autism, not an autistic person)</a:t>
          </a:r>
        </a:p>
      </dsp:txBody>
      <dsp:txXfrm>
        <a:off x="69680" y="187529"/>
        <a:ext cx="2010113" cy="2176925"/>
      </dsp:txXfrm>
    </dsp:sp>
    <dsp:sp modelId="{04B83F3A-34DC-4C72-8295-8ADD6B8C6CAD}">
      <dsp:nvSpPr>
        <dsp:cNvPr id="0" name=""/>
        <dsp:cNvSpPr/>
      </dsp:nvSpPr>
      <dsp:spPr>
        <a:xfrm>
          <a:off x="2355850" y="1011229"/>
          <a:ext cx="452659" cy="5295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55850" y="1117134"/>
        <a:ext cx="316861" cy="317716"/>
      </dsp:txXfrm>
    </dsp:sp>
    <dsp:sp modelId="{5DDCA153-714A-4473-9633-63A0E201F3D3}">
      <dsp:nvSpPr>
        <dsp:cNvPr id="0" name=""/>
        <dsp:cNvSpPr/>
      </dsp:nvSpPr>
      <dsp:spPr>
        <a:xfrm>
          <a:off x="2996406" y="124992"/>
          <a:ext cx="2135187" cy="230199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mj-lt"/>
            <a:buNone/>
          </a:pPr>
          <a:r>
            <a:rPr lang="en-GB" sz="1800" kern="1200" dirty="0"/>
            <a:t>suffering and impairment almost exclusively within autism</a:t>
          </a:r>
        </a:p>
      </dsp:txBody>
      <dsp:txXfrm>
        <a:off x="3058943" y="187529"/>
        <a:ext cx="2010113" cy="2176925"/>
      </dsp:txXfrm>
    </dsp:sp>
    <dsp:sp modelId="{250A5250-EB66-4430-AAA9-396BF68B9AE4}">
      <dsp:nvSpPr>
        <dsp:cNvPr id="0" name=""/>
        <dsp:cNvSpPr/>
      </dsp:nvSpPr>
      <dsp:spPr>
        <a:xfrm>
          <a:off x="5345112" y="1011229"/>
          <a:ext cx="452659" cy="52952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345112" y="1117134"/>
        <a:ext cx="316861" cy="317716"/>
      </dsp:txXfrm>
    </dsp:sp>
    <dsp:sp modelId="{417A2164-55EE-452D-B264-FEC83DF6CA19}">
      <dsp:nvSpPr>
        <dsp:cNvPr id="0" name=""/>
        <dsp:cNvSpPr/>
      </dsp:nvSpPr>
      <dsp:spPr>
        <a:xfrm>
          <a:off x="5985668" y="124992"/>
          <a:ext cx="2135187" cy="230199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 and then radiates that suffering out to those around autistic people:</a:t>
          </a:r>
        </a:p>
      </dsp:txBody>
      <dsp:txXfrm>
        <a:off x="6048205" y="187529"/>
        <a:ext cx="2010113" cy="21769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42942-E1BA-487B-A3D1-9344363C55D2}">
      <dsp:nvSpPr>
        <dsp:cNvPr id="0" name=""/>
        <dsp:cNvSpPr/>
      </dsp:nvSpPr>
      <dsp:spPr>
        <a:xfrm>
          <a:off x="6724" y="160825"/>
          <a:ext cx="2009970" cy="21669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Stressed the human-ness of the autistic person, often placed autism inside of an individual (as genetic, identity, status)</a:t>
          </a:r>
        </a:p>
      </dsp:txBody>
      <dsp:txXfrm>
        <a:off x="65594" y="219695"/>
        <a:ext cx="1892230" cy="2049259"/>
      </dsp:txXfrm>
    </dsp:sp>
    <dsp:sp modelId="{7719B25C-84A2-459B-A0FC-17DA31BC57CF}">
      <dsp:nvSpPr>
        <dsp:cNvPr id="0" name=""/>
        <dsp:cNvSpPr/>
      </dsp:nvSpPr>
      <dsp:spPr>
        <a:xfrm rot="26401">
          <a:off x="2223129" y="1006072"/>
          <a:ext cx="437665" cy="49847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223131" y="1105262"/>
        <a:ext cx="306366" cy="299084"/>
      </dsp:txXfrm>
    </dsp:sp>
    <dsp:sp modelId="{FEDCD823-FD26-4F4F-879B-0012E5F649E9}">
      <dsp:nvSpPr>
        <dsp:cNvPr id="0" name=""/>
        <dsp:cNvSpPr/>
      </dsp:nvSpPr>
      <dsp:spPr>
        <a:xfrm>
          <a:off x="2842455" y="182603"/>
          <a:ext cx="2009970" cy="216699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BUT</a:t>
          </a:r>
        </a:p>
      </dsp:txBody>
      <dsp:txXfrm>
        <a:off x="2901325" y="241473"/>
        <a:ext cx="1892230" cy="2049259"/>
      </dsp:txXfrm>
    </dsp:sp>
    <dsp:sp modelId="{2D0AA9D9-011F-4E54-BB53-A56CDFD32FDB}">
      <dsp:nvSpPr>
        <dsp:cNvPr id="0" name=""/>
        <dsp:cNvSpPr/>
      </dsp:nvSpPr>
      <dsp:spPr>
        <a:xfrm rot="21573187">
          <a:off x="5047974" y="1005886"/>
          <a:ext cx="414587" cy="498472"/>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047976" y="1106065"/>
        <a:ext cx="290211" cy="299084"/>
      </dsp:txXfrm>
    </dsp:sp>
    <dsp:sp modelId="{D48D52E3-D62B-4DF9-BE7F-4AE68D696268}">
      <dsp:nvSpPr>
        <dsp:cNvPr id="0" name=""/>
        <dsp:cNvSpPr/>
      </dsp:nvSpPr>
      <dsp:spPr>
        <a:xfrm>
          <a:off x="5634642" y="160825"/>
          <a:ext cx="2009970" cy="216699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Placed impairment, suffering, and disablement primarily outside of the body or person and into society/ environment/ culture</a:t>
          </a:r>
        </a:p>
      </dsp:txBody>
      <dsp:txXfrm>
        <a:off x="5693512" y="219695"/>
        <a:ext cx="1892230" cy="204925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10/20/2023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77495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10/20/2023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38869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10/20/2023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4788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E96C-CD82-4F75-9F21-C8D71FB43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703A9C-64A6-47F2-B671-F955D83BC9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5A7B10-00E9-4662-A10D-B0AE928EDCB4}"/>
              </a:ext>
            </a:extLst>
          </p:cNvPr>
          <p:cNvSpPr>
            <a:spLocks noGrp="1"/>
          </p:cNvSpPr>
          <p:nvPr>
            <p:ph type="dt" sz="half" idx="10"/>
          </p:nvPr>
        </p:nvSpPr>
        <p:spPr/>
        <p:txBody>
          <a:bodyPr/>
          <a:lstStyle/>
          <a:p>
            <a:fld id="{721DE7E6-4468-43A4-8593-AFA67DFAE0A0}" type="datetimeFigureOut">
              <a:rPr lang="en-GB" smtClean="0"/>
              <a:t>20/10/2023</a:t>
            </a:fld>
            <a:endParaRPr lang="en-GB"/>
          </a:p>
        </p:txBody>
      </p:sp>
      <p:sp>
        <p:nvSpPr>
          <p:cNvPr id="5" name="Footer Placeholder 4">
            <a:extLst>
              <a:ext uri="{FF2B5EF4-FFF2-40B4-BE49-F238E27FC236}">
                <a16:creationId xmlns:a16="http://schemas.microsoft.com/office/drawing/2014/main" id="{1A78C065-A0A1-49DC-A01B-70A5B1290F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54E5A7-6879-453B-8DF1-2DC1E0DF5665}"/>
              </a:ext>
            </a:extLst>
          </p:cNvPr>
          <p:cNvSpPr>
            <a:spLocks noGrp="1"/>
          </p:cNvSpPr>
          <p:nvPr>
            <p:ph type="sldNum" sz="quarter" idx="12"/>
          </p:nvPr>
        </p:nvSpPr>
        <p:spPr/>
        <p:txBody>
          <a:bodyPr/>
          <a:lstStyle/>
          <a:p>
            <a:fld id="{91AD2153-21C6-49D6-892D-55D57C9286C2}" type="slidenum">
              <a:rPr lang="en-GB" smtClean="0"/>
              <a:t>‹#›</a:t>
            </a:fld>
            <a:endParaRPr lang="en-GB"/>
          </a:p>
        </p:txBody>
      </p:sp>
    </p:spTree>
    <p:extLst>
      <p:ext uri="{BB962C8B-B14F-4D97-AF65-F5344CB8AC3E}">
        <p14:creationId xmlns:p14="http://schemas.microsoft.com/office/powerpoint/2010/main" val="305962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5AA6-BE5F-4192-B879-B3DD00276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1B902E-B177-4BA8-BBB1-67483B8335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91EFB-9BBB-49CD-9087-272AD767CFF8}"/>
              </a:ext>
            </a:extLst>
          </p:cNvPr>
          <p:cNvSpPr>
            <a:spLocks noGrp="1"/>
          </p:cNvSpPr>
          <p:nvPr>
            <p:ph type="dt" sz="half" idx="10"/>
          </p:nvPr>
        </p:nvSpPr>
        <p:spPr/>
        <p:txBody>
          <a:bodyPr/>
          <a:lstStyle/>
          <a:p>
            <a:fld id="{721DE7E6-4468-43A4-8593-AFA67DFAE0A0}" type="datetimeFigureOut">
              <a:rPr lang="en-GB" smtClean="0"/>
              <a:t>20/10/2023</a:t>
            </a:fld>
            <a:endParaRPr lang="en-GB"/>
          </a:p>
        </p:txBody>
      </p:sp>
      <p:sp>
        <p:nvSpPr>
          <p:cNvPr id="5" name="Footer Placeholder 4">
            <a:extLst>
              <a:ext uri="{FF2B5EF4-FFF2-40B4-BE49-F238E27FC236}">
                <a16:creationId xmlns:a16="http://schemas.microsoft.com/office/drawing/2014/main" id="{B7B96E9A-B2ED-4EDB-9861-72835BBA55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51F040-8195-4EAF-AED4-BC88B82AA7F5}"/>
              </a:ext>
            </a:extLst>
          </p:cNvPr>
          <p:cNvSpPr>
            <a:spLocks noGrp="1"/>
          </p:cNvSpPr>
          <p:nvPr>
            <p:ph type="sldNum" sz="quarter" idx="12"/>
          </p:nvPr>
        </p:nvSpPr>
        <p:spPr/>
        <p:txBody>
          <a:bodyPr/>
          <a:lstStyle/>
          <a:p>
            <a:fld id="{91AD2153-21C6-49D6-892D-55D57C9286C2}" type="slidenum">
              <a:rPr lang="en-GB" smtClean="0"/>
              <a:t>‹#›</a:t>
            </a:fld>
            <a:endParaRPr lang="en-GB"/>
          </a:p>
        </p:txBody>
      </p:sp>
    </p:spTree>
    <p:extLst>
      <p:ext uri="{BB962C8B-B14F-4D97-AF65-F5344CB8AC3E}">
        <p14:creationId xmlns:p14="http://schemas.microsoft.com/office/powerpoint/2010/main" val="2866684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10/20/2023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171841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ECC52F-BCC8-7156-1F8C-B7A7D1921AFA}"/>
              </a:ext>
            </a:extLst>
          </p:cNvPr>
          <p:cNvSpPr>
            <a:spLocks noGrp="1"/>
          </p:cNvSpPr>
          <p:nvPr>
            <p:ph type="dt" sz="half" idx="10"/>
          </p:nvPr>
        </p:nvSpPr>
        <p:spPr/>
        <p:txBody>
          <a:bodyPr/>
          <a:lstStyle/>
          <a:p>
            <a:fld id="{721DE7E6-4468-43A4-8593-AFA67DFAE0A0}" type="datetimeFigureOut">
              <a:rPr lang="en-GB" smtClean="0"/>
              <a:t>20/10/2023</a:t>
            </a:fld>
            <a:endParaRPr lang="en-GB"/>
          </a:p>
        </p:txBody>
      </p:sp>
      <p:sp>
        <p:nvSpPr>
          <p:cNvPr id="3" name="Footer Placeholder 2">
            <a:extLst>
              <a:ext uri="{FF2B5EF4-FFF2-40B4-BE49-F238E27FC236}">
                <a16:creationId xmlns:a16="http://schemas.microsoft.com/office/drawing/2014/main" id="{9CE84EAA-A0CC-9BB8-AF4F-49E89296FB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9F2AE1-70EA-458A-AA75-F590429E3E1A}"/>
              </a:ext>
            </a:extLst>
          </p:cNvPr>
          <p:cNvSpPr>
            <a:spLocks noGrp="1"/>
          </p:cNvSpPr>
          <p:nvPr>
            <p:ph type="sldNum" sz="quarter" idx="12"/>
          </p:nvPr>
        </p:nvSpPr>
        <p:spPr/>
        <p:txBody>
          <a:bodyPr/>
          <a:lstStyle/>
          <a:p>
            <a:fld id="{91AD2153-21C6-49D6-892D-55D57C9286C2}" type="slidenum">
              <a:rPr lang="en-GB" smtClean="0"/>
              <a:t>‹#›</a:t>
            </a:fld>
            <a:endParaRPr lang="en-GB"/>
          </a:p>
        </p:txBody>
      </p:sp>
    </p:spTree>
    <p:extLst>
      <p:ext uri="{BB962C8B-B14F-4D97-AF65-F5344CB8AC3E}">
        <p14:creationId xmlns:p14="http://schemas.microsoft.com/office/powerpoint/2010/main" val="312852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10/20/2023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7080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10/20/2023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5126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10/20/2023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83735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10/20/2023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577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10/20/2023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131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10/20/2023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9760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10/20/2023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1006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10/20/2023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0112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10/20/2023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841043725"/>
      </p:ext>
    </p:extLst>
  </p:cSld>
  <p:clrMap bg1="lt1" tx1="dk1" bg2="lt2" tx2="dk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7" r:id="rId8"/>
    <p:sldLayoutId id="2147483694" r:id="rId9"/>
    <p:sldLayoutId id="2147483695" r:id="rId10"/>
    <p:sldLayoutId id="2147483696"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9A137C-7869-4F4C-8718-2BC5EBA1F6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97D660-9312-45A1-966F-8896C7F30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567C20-643E-4D46-9D94-AD96278FB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DE7E6-4468-43A4-8593-AFA67DFAE0A0}" type="datetimeFigureOut">
              <a:rPr lang="en-GB" smtClean="0"/>
              <a:t>20/10/2023</a:t>
            </a:fld>
            <a:endParaRPr lang="en-GB"/>
          </a:p>
        </p:txBody>
      </p:sp>
      <p:sp>
        <p:nvSpPr>
          <p:cNvPr id="5" name="Footer Placeholder 4">
            <a:extLst>
              <a:ext uri="{FF2B5EF4-FFF2-40B4-BE49-F238E27FC236}">
                <a16:creationId xmlns:a16="http://schemas.microsoft.com/office/drawing/2014/main" id="{6A7535CF-6F61-415E-B8BD-A7645C4D2A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B8F823-6BD0-4D76-AF96-F1F34891E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D2153-21C6-49D6-892D-55D57C9286C2}" type="slidenum">
              <a:rPr lang="en-GB" smtClean="0"/>
              <a:t>‹#›</a:t>
            </a:fld>
            <a:endParaRPr lang="en-GB"/>
          </a:p>
        </p:txBody>
      </p:sp>
    </p:spTree>
    <p:extLst>
      <p:ext uri="{BB962C8B-B14F-4D97-AF65-F5344CB8AC3E}">
        <p14:creationId xmlns:p14="http://schemas.microsoft.com/office/powerpoint/2010/main" val="405556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0" r:id="rId3"/>
    <p:sldLayoutId id="214748370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tartsnetwork.co.uk/" TargetMode="Externa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m.d.botha@stir.ac.uk" TargetMode="External"/><Relationship Id="rId1" Type="http://schemas.openxmlformats.org/officeDocument/2006/relationships/slideLayout" Target="../slideLayouts/slideLayout13.xml"/><Relationship Id="rId6" Type="http://schemas.openxmlformats.org/officeDocument/2006/relationships/image" Target="../media/image4.jp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lash of colors on a white surface">
            <a:extLst>
              <a:ext uri="{FF2B5EF4-FFF2-40B4-BE49-F238E27FC236}">
                <a16:creationId xmlns:a16="http://schemas.microsoft.com/office/drawing/2014/main" id="{D433B19D-070B-44A8-3235-A5DA8C194EB3}"/>
              </a:ext>
            </a:extLst>
          </p:cNvPr>
          <p:cNvPicPr>
            <a:picLocks noChangeAspect="1"/>
          </p:cNvPicPr>
          <p:nvPr/>
        </p:nvPicPr>
        <p:blipFill rotWithShape="1">
          <a:blip r:embed="rId2">
            <a:alphaModFix/>
          </a:blip>
          <a:srcRect t="2405" b="22610"/>
          <a:stretch/>
        </p:blipFill>
        <p:spPr>
          <a:xfrm>
            <a:off x="0" y="1376"/>
            <a:ext cx="12191980" cy="6856624"/>
          </a:xfrm>
          <a:prstGeom prst="rect">
            <a:avLst/>
          </a:prstGeom>
        </p:spPr>
      </p:pic>
      <p:sp>
        <p:nvSpPr>
          <p:cNvPr id="2" name="Title 1">
            <a:extLst>
              <a:ext uri="{FF2B5EF4-FFF2-40B4-BE49-F238E27FC236}">
                <a16:creationId xmlns:a16="http://schemas.microsoft.com/office/drawing/2014/main" id="{FA545017-12A9-2A88-81B9-5849F17F97D5}"/>
              </a:ext>
            </a:extLst>
          </p:cNvPr>
          <p:cNvSpPr>
            <a:spLocks noGrp="1"/>
          </p:cNvSpPr>
          <p:nvPr>
            <p:ph type="ctrTitle"/>
          </p:nvPr>
        </p:nvSpPr>
        <p:spPr>
          <a:xfrm>
            <a:off x="6096000" y="4081652"/>
            <a:ext cx="6198566" cy="2603208"/>
          </a:xfrm>
        </p:spPr>
        <p:txBody>
          <a:bodyPr anchor="b">
            <a:normAutofit fontScale="90000"/>
          </a:bodyPr>
          <a:lstStyle/>
          <a:p>
            <a:pPr algn="l"/>
            <a:r>
              <a:rPr lang="en-GB" sz="5400" b="1" dirty="0"/>
              <a:t>Some things that I have learned from empirical work on this topic:</a:t>
            </a:r>
            <a:endParaRPr lang="en-GB" sz="5400" dirty="0">
              <a:solidFill>
                <a:srgbClr val="FFFFFF"/>
              </a:solidFill>
            </a:endParaRPr>
          </a:p>
        </p:txBody>
      </p:sp>
      <p:sp>
        <p:nvSpPr>
          <p:cNvPr id="3" name="Subtitle 2">
            <a:extLst>
              <a:ext uri="{FF2B5EF4-FFF2-40B4-BE49-F238E27FC236}">
                <a16:creationId xmlns:a16="http://schemas.microsoft.com/office/drawing/2014/main" id="{9B733F47-E7B1-289B-7C46-E2CED9D8C02A}"/>
              </a:ext>
            </a:extLst>
          </p:cNvPr>
          <p:cNvSpPr>
            <a:spLocks noGrp="1"/>
          </p:cNvSpPr>
          <p:nvPr>
            <p:ph type="subTitle" idx="1"/>
          </p:nvPr>
        </p:nvSpPr>
        <p:spPr>
          <a:xfrm>
            <a:off x="2981388" y="5034455"/>
            <a:ext cx="9073978" cy="840827"/>
          </a:xfrm>
        </p:spPr>
        <p:txBody>
          <a:bodyPr anchor="b">
            <a:normAutofit fontScale="25000" lnSpcReduction="20000"/>
          </a:bodyPr>
          <a:lstStyle/>
          <a:p>
            <a:pPr algn="r">
              <a:spcAft>
                <a:spcPts val="800"/>
              </a:spcAft>
            </a:pPr>
            <a:r>
              <a:rPr lang="en-US" sz="14400" b="1" i="0" dirty="0">
                <a:solidFill>
                  <a:srgbClr val="222222"/>
                </a:solidFill>
                <a:effectLst/>
                <a:latin typeface="Arial, sans-serif"/>
              </a:rPr>
              <a:t>Collective rebellion and resistance: Challenging restrictive ideas of normality</a:t>
            </a:r>
            <a:br>
              <a:rPr lang="en-US" sz="2800" dirty="0"/>
            </a:br>
            <a:endParaRPr lang="en-GB" sz="3200" b="1" dirty="0">
              <a:solidFill>
                <a:schemeClr val="tx1"/>
              </a:solidFill>
            </a:endParaRPr>
          </a:p>
        </p:txBody>
      </p:sp>
      <p:sp>
        <p:nvSpPr>
          <p:cNvPr id="5" name="Subtitle 2">
            <a:extLst>
              <a:ext uri="{FF2B5EF4-FFF2-40B4-BE49-F238E27FC236}">
                <a16:creationId xmlns:a16="http://schemas.microsoft.com/office/drawing/2014/main" id="{41BA3D42-5C90-167E-662B-C9B52ED24B6D}"/>
              </a:ext>
            </a:extLst>
          </p:cNvPr>
          <p:cNvSpPr txBox="1">
            <a:spLocks/>
          </p:cNvSpPr>
          <p:nvPr/>
        </p:nvSpPr>
        <p:spPr>
          <a:xfrm>
            <a:off x="8785759" y="-1824098"/>
            <a:ext cx="4541358" cy="2647966"/>
          </a:xfrm>
          <a:prstGeom prst="rect">
            <a:avLst/>
          </a:prstGeom>
        </p:spPr>
        <p:txBody>
          <a:bodyPr vert="horz" lIns="91440" tIns="45720" rIns="91440" bIns="45720" rtlCol="0" anchor="b">
            <a:normAutofit/>
          </a:bodyPr>
          <a:lstStyle>
            <a:lvl1pPr marL="0" indent="0" algn="ctr" defTabSz="914400" rtl="0" eaLnBrk="1" latinLnBrk="0" hangingPunct="1">
              <a:lnSpc>
                <a:spcPct val="110000"/>
              </a:lnSpc>
              <a:spcBef>
                <a:spcPts val="1000"/>
              </a:spcBef>
              <a:buClr>
                <a:schemeClr val="accent1"/>
              </a:buClr>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110000"/>
              </a:lnSpc>
              <a:spcBef>
                <a:spcPts val="500"/>
              </a:spcBef>
              <a:buClr>
                <a:schemeClr val="accent1"/>
              </a:buClr>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110000"/>
              </a:lnSpc>
              <a:spcBef>
                <a:spcPts val="500"/>
              </a:spcBef>
              <a:buClr>
                <a:schemeClr val="accent1"/>
              </a:buClr>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b="1" dirty="0">
                <a:solidFill>
                  <a:schemeClr val="tx1"/>
                </a:solidFill>
              </a:rPr>
              <a:t>Monique Botha</a:t>
            </a:r>
          </a:p>
        </p:txBody>
      </p:sp>
      <p:pic>
        <p:nvPicPr>
          <p:cNvPr id="8" name="Picture 7" descr="A picture containing text, clipart&#10;&#10;Description automatically generated">
            <a:extLst>
              <a:ext uri="{FF2B5EF4-FFF2-40B4-BE49-F238E27FC236}">
                <a16:creationId xmlns:a16="http://schemas.microsoft.com/office/drawing/2014/main" id="{F0527525-8722-7CE7-55B6-228370BED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542" y="6001588"/>
            <a:ext cx="2858814" cy="710922"/>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E75BD279-65DD-06E5-FF67-9DD5D6496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863" y="5896515"/>
            <a:ext cx="2575035" cy="860766"/>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B6C6D7F2-0BFF-1FCC-0554-BEC29D580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6148" y="6123116"/>
            <a:ext cx="2351974" cy="477381"/>
          </a:xfrm>
          <a:prstGeom prst="rect">
            <a:avLst/>
          </a:prstGeom>
        </p:spPr>
      </p:pic>
    </p:spTree>
    <p:extLst>
      <p:ext uri="{BB962C8B-B14F-4D97-AF65-F5344CB8AC3E}">
        <p14:creationId xmlns:p14="http://schemas.microsoft.com/office/powerpoint/2010/main" val="3319440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olding a globe&#10;&#10;Description automatically generated">
            <a:extLst>
              <a:ext uri="{FF2B5EF4-FFF2-40B4-BE49-F238E27FC236}">
                <a16:creationId xmlns:a16="http://schemas.microsoft.com/office/drawing/2014/main" id="{41BC0384-E39F-E4D7-A28D-5C5547AB2426}"/>
              </a:ext>
            </a:extLst>
          </p:cNvPr>
          <p:cNvPicPr>
            <a:picLocks noChangeAspect="1"/>
          </p:cNvPicPr>
          <p:nvPr/>
        </p:nvPicPr>
        <p:blipFill rotWithShape="1">
          <a:blip r:embed="rId2">
            <a:extLst>
              <a:ext uri="{28A0092B-C50C-407E-A947-70E740481C1C}">
                <a14:useLocalDpi xmlns:a14="http://schemas.microsoft.com/office/drawing/2010/main" val="0"/>
              </a:ext>
            </a:extLst>
          </a:blip>
          <a:srcRect l="31920" t="9838" r="31186" b="7054"/>
          <a:stretch/>
        </p:blipFill>
        <p:spPr>
          <a:xfrm>
            <a:off x="9197267" y="579267"/>
            <a:ext cx="2530136" cy="5699465"/>
          </a:xfrm>
          <a:prstGeom prst="rect">
            <a:avLst/>
          </a:prstGeom>
        </p:spPr>
      </p:pic>
      <p:sp>
        <p:nvSpPr>
          <p:cNvPr id="2" name="Title 1">
            <a:extLst>
              <a:ext uri="{FF2B5EF4-FFF2-40B4-BE49-F238E27FC236}">
                <a16:creationId xmlns:a16="http://schemas.microsoft.com/office/drawing/2014/main" id="{F2467C52-F2DA-B6B0-2A3F-D758A09A03FF}"/>
              </a:ext>
            </a:extLst>
          </p:cNvPr>
          <p:cNvSpPr>
            <a:spLocks noGrp="1"/>
          </p:cNvSpPr>
          <p:nvPr>
            <p:ph type="title"/>
          </p:nvPr>
        </p:nvSpPr>
        <p:spPr/>
        <p:txBody>
          <a:bodyPr/>
          <a:lstStyle/>
          <a:p>
            <a:r>
              <a:rPr lang="en-GB" b="1" dirty="0"/>
              <a:t>Autism</a:t>
            </a:r>
          </a:p>
        </p:txBody>
      </p:sp>
      <p:pic>
        <p:nvPicPr>
          <p:cNvPr id="6" name="Content Placeholder 5" descr="A diagram of a autism spectrum&#10;&#10;Description automatically generated">
            <a:extLst>
              <a:ext uri="{FF2B5EF4-FFF2-40B4-BE49-F238E27FC236}">
                <a16:creationId xmlns:a16="http://schemas.microsoft.com/office/drawing/2014/main" id="{E2950672-E18C-2207-1E5D-94B3E7225A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922" y="1497151"/>
            <a:ext cx="5701268" cy="4779361"/>
          </a:xfrm>
        </p:spPr>
      </p:pic>
      <p:sp>
        <p:nvSpPr>
          <p:cNvPr id="4" name="Frame 3">
            <a:extLst>
              <a:ext uri="{FF2B5EF4-FFF2-40B4-BE49-F238E27FC236}">
                <a16:creationId xmlns:a16="http://schemas.microsoft.com/office/drawing/2014/main" id="{A05407DA-66BD-532C-1B25-F3D3A49EC593}"/>
              </a:ext>
            </a:extLst>
          </p:cNvPr>
          <p:cNvSpPr/>
          <p:nvPr/>
        </p:nvSpPr>
        <p:spPr>
          <a:xfrm>
            <a:off x="11837"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B10F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536F72F2-A078-FE3C-876D-28CCE52776F4}"/>
              </a:ext>
            </a:extLst>
          </p:cNvPr>
          <p:cNvSpPr/>
          <p:nvPr/>
        </p:nvSpPr>
        <p:spPr>
          <a:xfrm>
            <a:off x="5770485" y="5078027"/>
            <a:ext cx="3515557" cy="1083076"/>
          </a:xfrm>
          <a:prstGeom prst="rect">
            <a:avLst/>
          </a:prstGeom>
          <a:solidFill>
            <a:srgbClr val="A117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Low functioning: </a:t>
            </a:r>
          </a:p>
          <a:p>
            <a:pPr algn="ctr"/>
            <a:r>
              <a:rPr lang="en-GB" dirty="0"/>
              <a:t>Ignores strengths, boundaries, and self-determination</a:t>
            </a:r>
          </a:p>
        </p:txBody>
      </p:sp>
      <p:sp>
        <p:nvSpPr>
          <p:cNvPr id="9" name="Flowchart: Connector 8">
            <a:extLst>
              <a:ext uri="{FF2B5EF4-FFF2-40B4-BE49-F238E27FC236}">
                <a16:creationId xmlns:a16="http://schemas.microsoft.com/office/drawing/2014/main" id="{A33921F2-8A6C-7890-29E2-16BE30B1445B}"/>
              </a:ext>
            </a:extLst>
          </p:cNvPr>
          <p:cNvSpPr/>
          <p:nvPr/>
        </p:nvSpPr>
        <p:spPr>
          <a:xfrm>
            <a:off x="6587231" y="2707691"/>
            <a:ext cx="1633491" cy="170451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Binary thinking is harmful</a:t>
            </a:r>
          </a:p>
        </p:txBody>
      </p:sp>
      <p:sp>
        <p:nvSpPr>
          <p:cNvPr id="10" name="Rectangle 9">
            <a:extLst>
              <a:ext uri="{FF2B5EF4-FFF2-40B4-BE49-F238E27FC236}">
                <a16:creationId xmlns:a16="http://schemas.microsoft.com/office/drawing/2014/main" id="{C7DDD58F-6FE9-764E-FB1D-ACC4A88D1C9E}"/>
              </a:ext>
            </a:extLst>
          </p:cNvPr>
          <p:cNvSpPr/>
          <p:nvPr/>
        </p:nvSpPr>
        <p:spPr>
          <a:xfrm>
            <a:off x="5496757" y="1049044"/>
            <a:ext cx="3515557" cy="1083076"/>
          </a:xfrm>
          <a:prstGeom prst="rect">
            <a:avLst/>
          </a:prstGeom>
          <a:solidFill>
            <a:srgbClr val="A117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High functioning: </a:t>
            </a:r>
          </a:p>
          <a:p>
            <a:pPr algn="ctr"/>
            <a:r>
              <a:rPr lang="en-GB" dirty="0"/>
              <a:t>Ignores struggle, disability, and marginalization</a:t>
            </a:r>
          </a:p>
        </p:txBody>
      </p:sp>
    </p:spTree>
    <p:extLst>
      <p:ext uri="{BB962C8B-B14F-4D97-AF65-F5344CB8AC3E}">
        <p14:creationId xmlns:p14="http://schemas.microsoft.com/office/powerpoint/2010/main" val="28586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FBF1375F-5F83-4A87-8EF5-C461A6F92642}"/>
              </a:ext>
            </a:extLst>
          </p:cNvPr>
          <p:cNvSpPr/>
          <p:nvPr/>
        </p:nvSpPr>
        <p:spPr>
          <a:xfrm>
            <a:off x="11837"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21" name="Diagram 20">
            <a:extLst>
              <a:ext uri="{FF2B5EF4-FFF2-40B4-BE49-F238E27FC236}">
                <a16:creationId xmlns:a16="http://schemas.microsoft.com/office/drawing/2014/main" id="{F32C3529-631F-E01E-E67F-9AEF65584C42}"/>
              </a:ext>
            </a:extLst>
          </p:cNvPr>
          <p:cNvGraphicFramePr/>
          <p:nvPr>
            <p:extLst>
              <p:ext uri="{D42A27DB-BD31-4B8C-83A1-F6EECF244321}">
                <p14:modId xmlns:p14="http://schemas.microsoft.com/office/powerpoint/2010/main" val="2934137874"/>
              </p:ext>
            </p:extLst>
          </p:nvPr>
        </p:nvGraphicFramePr>
        <p:xfrm>
          <a:off x="2281382"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CBDE5C53-5A87-43D6-BAD7-BA7F3B647602}"/>
              </a:ext>
            </a:extLst>
          </p:cNvPr>
          <p:cNvSpPr>
            <a:spLocks noGrp="1"/>
          </p:cNvSpPr>
          <p:nvPr>
            <p:ph idx="1"/>
          </p:nvPr>
        </p:nvSpPr>
        <p:spPr>
          <a:xfrm>
            <a:off x="1297379" y="5367648"/>
            <a:ext cx="10894621" cy="1116280"/>
          </a:xfrm>
        </p:spPr>
        <p:txBody>
          <a:bodyPr>
            <a:normAutofit/>
          </a:bodyPr>
          <a:lstStyle/>
          <a:p>
            <a:pPr marL="0" indent="0">
              <a:buNone/>
            </a:pPr>
            <a:r>
              <a:rPr lang="en-GB" sz="3200" b="1" dirty="0"/>
              <a:t>Science, scientists, and researchers hold immense power</a:t>
            </a:r>
          </a:p>
        </p:txBody>
      </p:sp>
      <p:sp>
        <p:nvSpPr>
          <p:cNvPr id="2" name="Title 1">
            <a:extLst>
              <a:ext uri="{FF2B5EF4-FFF2-40B4-BE49-F238E27FC236}">
                <a16:creationId xmlns:a16="http://schemas.microsoft.com/office/drawing/2014/main" id="{3C992C25-FC2D-4256-95E3-9B79FF8831EE}"/>
              </a:ext>
            </a:extLst>
          </p:cNvPr>
          <p:cNvSpPr>
            <a:spLocks noGrp="1"/>
          </p:cNvSpPr>
          <p:nvPr>
            <p:ph type="title"/>
          </p:nvPr>
        </p:nvSpPr>
        <p:spPr>
          <a:xfrm>
            <a:off x="731668" y="649210"/>
            <a:ext cx="5526974" cy="1325563"/>
          </a:xfrm>
        </p:spPr>
        <p:txBody>
          <a:bodyPr>
            <a:normAutofit fontScale="90000"/>
          </a:bodyPr>
          <a:lstStyle/>
          <a:p>
            <a:r>
              <a:rPr lang="en-GB" b="1" dirty="0"/>
              <a:t>Why does it really matter how researchers view autistic people?</a:t>
            </a:r>
          </a:p>
        </p:txBody>
      </p:sp>
    </p:spTree>
    <p:extLst>
      <p:ext uri="{BB962C8B-B14F-4D97-AF65-F5344CB8AC3E}">
        <p14:creationId xmlns:p14="http://schemas.microsoft.com/office/powerpoint/2010/main" val="68312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B779-19EE-413E-A97E-A5A3ACEC9CF6}"/>
              </a:ext>
            </a:extLst>
          </p:cNvPr>
          <p:cNvSpPr>
            <a:spLocks noGrp="1"/>
          </p:cNvSpPr>
          <p:nvPr>
            <p:ph type="title"/>
          </p:nvPr>
        </p:nvSpPr>
        <p:spPr/>
        <p:txBody>
          <a:bodyPr/>
          <a:lstStyle/>
          <a:p>
            <a:r>
              <a:rPr lang="en-GB" b="1" dirty="0"/>
              <a:t>Funding</a:t>
            </a:r>
          </a:p>
        </p:txBody>
      </p:sp>
      <p:sp>
        <p:nvSpPr>
          <p:cNvPr id="6" name="Frame 3">
            <a:extLst>
              <a:ext uri="{FF2B5EF4-FFF2-40B4-BE49-F238E27FC236}">
                <a16:creationId xmlns:a16="http://schemas.microsoft.com/office/drawing/2014/main" id="{8F126955-7C11-4064-9820-DAD7719CC7C4}"/>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2" name="Content Placeholder 11">
            <a:extLst>
              <a:ext uri="{FF2B5EF4-FFF2-40B4-BE49-F238E27FC236}">
                <a16:creationId xmlns:a16="http://schemas.microsoft.com/office/drawing/2014/main" id="{D149C2AD-AF20-6B65-DA4F-BF2AFA935371}"/>
              </a:ext>
            </a:extLst>
          </p:cNvPr>
          <p:cNvGraphicFramePr>
            <a:graphicFrameLocks noGrp="1"/>
          </p:cNvGraphicFramePr>
          <p:nvPr>
            <p:ph idx="1"/>
            <p:extLst>
              <p:ext uri="{D42A27DB-BD31-4B8C-83A1-F6EECF244321}">
                <p14:modId xmlns:p14="http://schemas.microsoft.com/office/powerpoint/2010/main" val="234199396"/>
              </p:ext>
            </p:extLst>
          </p:nvPr>
        </p:nvGraphicFramePr>
        <p:xfrm>
          <a:off x="838199" y="1313793"/>
          <a:ext cx="10838793" cy="486317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A3DBD086-5D7D-DD8A-9288-D044BABACA1D}"/>
              </a:ext>
            </a:extLst>
          </p:cNvPr>
          <p:cNvSpPr/>
          <p:nvPr/>
        </p:nvSpPr>
        <p:spPr>
          <a:xfrm>
            <a:off x="8762260" y="710215"/>
            <a:ext cx="2778711" cy="37641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FCC13F4-8D4F-7425-7601-4064F56C79B7}"/>
              </a:ext>
            </a:extLst>
          </p:cNvPr>
          <p:cNvSpPr txBox="1"/>
          <p:nvPr/>
        </p:nvSpPr>
        <p:spPr>
          <a:xfrm>
            <a:off x="9028590" y="994300"/>
            <a:ext cx="2290439" cy="3216265"/>
          </a:xfrm>
          <a:prstGeom prst="rect">
            <a:avLst/>
          </a:prstGeom>
          <a:solidFill>
            <a:schemeClr val="bg1"/>
          </a:solidFill>
        </p:spPr>
        <p:txBody>
          <a:bodyPr wrap="square" rtlCol="0">
            <a:spAutoFit/>
          </a:bodyPr>
          <a:lstStyle/>
          <a:p>
            <a:r>
              <a:rPr lang="en-GB" dirty="0"/>
              <a:t>Published in journals:</a:t>
            </a:r>
          </a:p>
          <a:p>
            <a:endParaRPr lang="en-GB" dirty="0"/>
          </a:p>
          <a:p>
            <a:r>
              <a:rPr lang="en-GB" dirty="0"/>
              <a:t>The most cited papers are about molecular genetics and other basic sciences </a:t>
            </a:r>
            <a:r>
              <a:rPr lang="en-GB" sz="1000" dirty="0"/>
              <a:t>(</a:t>
            </a:r>
            <a:r>
              <a:rPr lang="en-GB" sz="1000" dirty="0" err="1"/>
              <a:t>Sweileh</a:t>
            </a:r>
            <a:r>
              <a:rPr lang="en-GB" sz="1000" dirty="0"/>
              <a:t>, 2016)</a:t>
            </a:r>
          </a:p>
          <a:p>
            <a:endParaRPr lang="en-GB" sz="1000" dirty="0"/>
          </a:p>
          <a:p>
            <a:r>
              <a:rPr lang="en-GB" sz="1600" dirty="0"/>
              <a:t>Newspaper representations of autistic people are overwhelmingly negative </a:t>
            </a:r>
            <a:r>
              <a:rPr lang="en-GB" sz="1100" dirty="0"/>
              <a:t>(Karaminis et al, 2022 &amp; 2023)</a:t>
            </a:r>
            <a:endParaRPr lang="en-GB" dirty="0"/>
          </a:p>
        </p:txBody>
      </p:sp>
    </p:spTree>
    <p:extLst>
      <p:ext uri="{BB962C8B-B14F-4D97-AF65-F5344CB8AC3E}">
        <p14:creationId xmlns:p14="http://schemas.microsoft.com/office/powerpoint/2010/main" val="152499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Graphical user interface, text&#10;&#10;Description automatically generated">
            <a:extLst>
              <a:ext uri="{FF2B5EF4-FFF2-40B4-BE49-F238E27FC236}">
                <a16:creationId xmlns:a16="http://schemas.microsoft.com/office/drawing/2014/main" id="{B70CDB15-6EF3-382C-903C-9E7A140DD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805" y="1371374"/>
            <a:ext cx="8973415" cy="3789909"/>
          </a:xfrm>
          <a:prstGeom prst="rect">
            <a:avLst/>
          </a:prstGeom>
          <a:ln w="127000" cap="sq">
            <a:solidFill>
              <a:schemeClr val="accent6">
                <a:lumMod val="50000"/>
              </a:schemeClr>
            </a:solidFill>
            <a:miter lim="800000"/>
          </a:ln>
          <a:effectLst>
            <a:outerShdw blurRad="57150" dist="50800" dir="2700000" algn="tl" rotWithShape="0">
              <a:srgbClr val="000000">
                <a:alpha val="40000"/>
              </a:srgbClr>
            </a:outerShdw>
          </a:effectLst>
        </p:spPr>
      </p:pic>
      <p:sp>
        <p:nvSpPr>
          <p:cNvPr id="2" name="Frame 3">
            <a:extLst>
              <a:ext uri="{FF2B5EF4-FFF2-40B4-BE49-F238E27FC236}">
                <a16:creationId xmlns:a16="http://schemas.microsoft.com/office/drawing/2014/main" id="{0F2AC2DE-22B9-804B-0282-30CC8AD095D6}"/>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B10F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1147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9020-B16F-497D-A90E-D9E12A067BBF}"/>
              </a:ext>
            </a:extLst>
          </p:cNvPr>
          <p:cNvSpPr>
            <a:spLocks noGrp="1"/>
          </p:cNvSpPr>
          <p:nvPr>
            <p:ph type="title"/>
          </p:nvPr>
        </p:nvSpPr>
        <p:spPr>
          <a:xfrm>
            <a:off x="944732" y="533801"/>
            <a:ext cx="10515600" cy="1325563"/>
          </a:xfrm>
        </p:spPr>
        <p:txBody>
          <a:bodyPr>
            <a:normAutofit/>
          </a:bodyPr>
          <a:lstStyle/>
          <a:p>
            <a:r>
              <a:rPr lang="en-GB" b="1" dirty="0"/>
              <a:t>Questions I ask in my critical reflection?</a:t>
            </a:r>
          </a:p>
        </p:txBody>
      </p:sp>
      <p:sp>
        <p:nvSpPr>
          <p:cNvPr id="3" name="Content Placeholder 2">
            <a:extLst>
              <a:ext uri="{FF2B5EF4-FFF2-40B4-BE49-F238E27FC236}">
                <a16:creationId xmlns:a16="http://schemas.microsoft.com/office/drawing/2014/main" id="{CC0A5763-8E4F-4D01-9866-6FF2C997D190}"/>
              </a:ext>
            </a:extLst>
          </p:cNvPr>
          <p:cNvSpPr>
            <a:spLocks noGrp="1"/>
          </p:cNvSpPr>
          <p:nvPr>
            <p:ph idx="1"/>
          </p:nvPr>
        </p:nvSpPr>
        <p:spPr>
          <a:xfrm>
            <a:off x="438340" y="2036400"/>
            <a:ext cx="7187214" cy="4351338"/>
          </a:xfrm>
        </p:spPr>
        <p:txBody>
          <a:bodyPr>
            <a:normAutofit/>
          </a:bodyPr>
          <a:lstStyle/>
          <a:p>
            <a:pPr marL="457200" indent="-457200">
              <a:buFont typeface="+mj-lt"/>
              <a:buAutoNum type="arabicPeriod"/>
            </a:pPr>
            <a:r>
              <a:rPr lang="en-GB" sz="2400" dirty="0"/>
              <a:t>What does it mean to contribute to research as someone who is so readily dehumanized by researchers?</a:t>
            </a:r>
          </a:p>
          <a:p>
            <a:pPr marL="457200" indent="-457200">
              <a:buFont typeface="+mj-lt"/>
              <a:buAutoNum type="arabicPeriod"/>
            </a:pPr>
            <a:endParaRPr lang="en-GB" sz="2400" dirty="0"/>
          </a:p>
          <a:p>
            <a:pPr marL="457200" indent="-457200">
              <a:buFont typeface="+mj-lt"/>
              <a:buAutoNum type="arabicPeriod"/>
            </a:pPr>
            <a:r>
              <a:rPr lang="en-GB" sz="2400" dirty="0"/>
              <a:t>What does it mean to write our own stories? To be believed about our own experiences? </a:t>
            </a:r>
          </a:p>
          <a:p>
            <a:pPr marL="457200" indent="-457200">
              <a:buFont typeface="+mj-lt"/>
              <a:buAutoNum type="arabicPeriod"/>
            </a:pPr>
            <a:endParaRPr lang="en-GB" sz="2400" dirty="0"/>
          </a:p>
          <a:p>
            <a:pPr marL="457200" indent="-457200">
              <a:buFont typeface="+mj-lt"/>
              <a:buAutoNum type="arabicPeriod"/>
            </a:pPr>
            <a:r>
              <a:rPr lang="en-GB" sz="2400" dirty="0"/>
              <a:t>What does it mean to reclaim our lives or combat being talked over? How do you emerge from someone else taking away your voice?</a:t>
            </a:r>
          </a:p>
        </p:txBody>
      </p:sp>
      <p:pic>
        <p:nvPicPr>
          <p:cNvPr id="5" name="Picture 4" descr="M.C. Escher drawing: Hands Drawing. A pencil drawing of two hands drawing each other in turn">
            <a:extLst>
              <a:ext uri="{FF2B5EF4-FFF2-40B4-BE49-F238E27FC236}">
                <a16:creationId xmlns:a16="http://schemas.microsoft.com/office/drawing/2014/main" id="{F239A03A-3487-45B5-9D4E-1A9A03AE1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015" y="2192910"/>
            <a:ext cx="4087859" cy="3416038"/>
          </a:xfrm>
          <a:prstGeom prst="rect">
            <a:avLst/>
          </a:prstGeom>
        </p:spPr>
      </p:pic>
      <p:sp>
        <p:nvSpPr>
          <p:cNvPr id="6" name="Frame 3">
            <a:extLst>
              <a:ext uri="{FF2B5EF4-FFF2-40B4-BE49-F238E27FC236}">
                <a16:creationId xmlns:a16="http://schemas.microsoft.com/office/drawing/2014/main" id="{3B92F4A6-0010-4E01-BD2A-EAFF7B7C3FA7}"/>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369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870E-ECCD-4B82-A07E-0C8E0ADABF72}"/>
              </a:ext>
            </a:extLst>
          </p:cNvPr>
          <p:cNvSpPr>
            <a:spLocks noGrp="1"/>
          </p:cNvSpPr>
          <p:nvPr>
            <p:ph type="title"/>
          </p:nvPr>
        </p:nvSpPr>
        <p:spPr>
          <a:xfrm>
            <a:off x="376286" y="261523"/>
            <a:ext cx="10515600" cy="1325563"/>
          </a:xfrm>
        </p:spPr>
        <p:txBody>
          <a:bodyPr/>
          <a:lstStyle/>
          <a:p>
            <a:r>
              <a:rPr lang="en-GB" b="1" dirty="0"/>
              <a:t>Formative experiences in my early career:</a:t>
            </a:r>
          </a:p>
        </p:txBody>
      </p:sp>
      <p:sp>
        <p:nvSpPr>
          <p:cNvPr id="3" name="Content Placeholder 2">
            <a:extLst>
              <a:ext uri="{FF2B5EF4-FFF2-40B4-BE49-F238E27FC236}">
                <a16:creationId xmlns:a16="http://schemas.microsoft.com/office/drawing/2014/main" id="{214E126F-3E63-42B3-ADC8-D54035D2E746}"/>
              </a:ext>
            </a:extLst>
          </p:cNvPr>
          <p:cNvSpPr>
            <a:spLocks noGrp="1"/>
          </p:cNvSpPr>
          <p:nvPr>
            <p:ph idx="1"/>
          </p:nvPr>
        </p:nvSpPr>
        <p:spPr>
          <a:xfrm>
            <a:off x="573205" y="4053893"/>
            <a:ext cx="10590320" cy="4694391"/>
          </a:xfrm>
        </p:spPr>
        <p:txBody>
          <a:bodyPr>
            <a:normAutofit/>
          </a:bodyPr>
          <a:lstStyle/>
          <a:p>
            <a:pPr marL="0" indent="0">
              <a:buNone/>
            </a:pPr>
            <a:endParaRPr lang="en-GB" dirty="0"/>
          </a:p>
          <a:p>
            <a:pPr marL="0" indent="0">
              <a:buNone/>
            </a:pPr>
            <a:endParaRPr lang="en-GB" dirty="0"/>
          </a:p>
        </p:txBody>
      </p:sp>
      <p:sp>
        <p:nvSpPr>
          <p:cNvPr id="4" name="Frame 3">
            <a:extLst>
              <a:ext uri="{FF2B5EF4-FFF2-40B4-BE49-F238E27FC236}">
                <a16:creationId xmlns:a16="http://schemas.microsoft.com/office/drawing/2014/main" id="{E322A32B-9D3F-4BBB-AD4B-71B0F8E04A25}"/>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3BDBD"/>
          </a:solidFill>
          <a:ln>
            <a:solidFill>
              <a:srgbClr val="03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Hexagon 4">
            <a:extLst>
              <a:ext uri="{FF2B5EF4-FFF2-40B4-BE49-F238E27FC236}">
                <a16:creationId xmlns:a16="http://schemas.microsoft.com/office/drawing/2014/main" id="{EBD495D2-9EDE-B6DF-1723-F3089E2EAD24}"/>
              </a:ext>
            </a:extLst>
          </p:cNvPr>
          <p:cNvSpPr/>
          <p:nvPr/>
        </p:nvSpPr>
        <p:spPr>
          <a:xfrm>
            <a:off x="697583" y="1649691"/>
            <a:ext cx="2686639" cy="2347274"/>
          </a:xfrm>
          <a:prstGeom prst="hexagon">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dirty="0"/>
              <a:t>My introduction into the literature was through a module “abnormal psychology”.</a:t>
            </a:r>
          </a:p>
        </p:txBody>
      </p:sp>
      <p:sp>
        <p:nvSpPr>
          <p:cNvPr id="6" name="Hexagon 5">
            <a:extLst>
              <a:ext uri="{FF2B5EF4-FFF2-40B4-BE49-F238E27FC236}">
                <a16:creationId xmlns:a16="http://schemas.microsoft.com/office/drawing/2014/main" id="{AC576BFB-95C0-5E51-A91C-1CE22538AE1F}"/>
              </a:ext>
            </a:extLst>
          </p:cNvPr>
          <p:cNvSpPr/>
          <p:nvPr/>
        </p:nvSpPr>
        <p:spPr>
          <a:xfrm>
            <a:off x="2905027" y="2914453"/>
            <a:ext cx="2686639" cy="2347274"/>
          </a:xfrm>
          <a:prstGeom prst="hexag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dirty="0"/>
              <a:t>I memorised the triad of impairment, and the Sally-Ann experiment of  “theory of mind”</a:t>
            </a:r>
          </a:p>
        </p:txBody>
      </p:sp>
      <p:sp>
        <p:nvSpPr>
          <p:cNvPr id="7" name="Hexagon 6">
            <a:extLst>
              <a:ext uri="{FF2B5EF4-FFF2-40B4-BE49-F238E27FC236}">
                <a16:creationId xmlns:a16="http://schemas.microsoft.com/office/drawing/2014/main" id="{412FE332-3542-0F4E-A1EE-2571F68C1C96}"/>
              </a:ext>
            </a:extLst>
          </p:cNvPr>
          <p:cNvSpPr/>
          <p:nvPr/>
        </p:nvSpPr>
        <p:spPr>
          <a:xfrm>
            <a:off x="5121897" y="4207497"/>
            <a:ext cx="2686639" cy="2347274"/>
          </a:xfrm>
          <a:prstGeom prst="hexagon">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dirty="0"/>
              <a:t>I had person-first language drilled into my brain “to remind people that ‘people with autism’ are human </a:t>
            </a:r>
            <a:r>
              <a:rPr lang="en-GB" i="1" dirty="0"/>
              <a:t>too</a:t>
            </a:r>
            <a:r>
              <a:rPr lang="en-GB" dirty="0"/>
              <a:t>”. </a:t>
            </a:r>
          </a:p>
        </p:txBody>
      </p:sp>
      <p:sp>
        <p:nvSpPr>
          <p:cNvPr id="8" name="Hexagon 7">
            <a:extLst>
              <a:ext uri="{FF2B5EF4-FFF2-40B4-BE49-F238E27FC236}">
                <a16:creationId xmlns:a16="http://schemas.microsoft.com/office/drawing/2014/main" id="{2F800F78-4519-5191-AAE8-E487717ED746}"/>
              </a:ext>
            </a:extLst>
          </p:cNvPr>
          <p:cNvSpPr/>
          <p:nvPr/>
        </p:nvSpPr>
        <p:spPr>
          <a:xfrm>
            <a:off x="617456" y="4209068"/>
            <a:ext cx="2686639" cy="2347274"/>
          </a:xfrm>
          <a:prstGeom prst="hexag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t>Encountering a book which argued autistic people were incapable of community </a:t>
            </a:r>
            <a:r>
              <a:rPr lang="en-US" sz="1000" dirty="0"/>
              <a:t>(</a:t>
            </a:r>
            <a:r>
              <a:rPr lang="en-US" sz="1000" dirty="0" err="1"/>
              <a:t>Barnbuam</a:t>
            </a:r>
            <a:r>
              <a:rPr lang="en-US" sz="1000" dirty="0"/>
              <a:t>, 2009).</a:t>
            </a:r>
            <a:endParaRPr lang="en-US" dirty="0"/>
          </a:p>
        </p:txBody>
      </p:sp>
      <p:sp>
        <p:nvSpPr>
          <p:cNvPr id="10" name="TextBox 9">
            <a:extLst>
              <a:ext uri="{FF2B5EF4-FFF2-40B4-BE49-F238E27FC236}">
                <a16:creationId xmlns:a16="http://schemas.microsoft.com/office/drawing/2014/main" id="{D242B34B-FC1D-1504-C725-F5DF642CC0F6}"/>
              </a:ext>
            </a:extLst>
          </p:cNvPr>
          <p:cNvSpPr txBox="1"/>
          <p:nvPr/>
        </p:nvSpPr>
        <p:spPr>
          <a:xfrm>
            <a:off x="3598683" y="1291002"/>
            <a:ext cx="7223288" cy="1077218"/>
          </a:xfrm>
          <a:prstGeom prst="rect">
            <a:avLst/>
          </a:prstGeom>
          <a:noFill/>
        </p:spPr>
        <p:txBody>
          <a:bodyPr wrap="square">
            <a:spAutoFit/>
          </a:bodyPr>
          <a:lstStyle/>
          <a:p>
            <a:r>
              <a:rPr lang="en-US" sz="1600" dirty="0"/>
              <a:t>“It is our intention to show that people with ASD exhibit less marked domesticated traits at the morphological, physiological, and behavioral levels… specifically, in adults the abnormal shape of the ears is robustly associated with autistic traits, with higher scores correlating with poorer functioning…” (Benítez-Burraco et al., 2016, p. 1).</a:t>
            </a:r>
            <a:endParaRPr lang="en-GB" sz="1600" dirty="0"/>
          </a:p>
        </p:txBody>
      </p:sp>
      <p:sp>
        <p:nvSpPr>
          <p:cNvPr id="12" name="TextBox 11">
            <a:extLst>
              <a:ext uri="{FF2B5EF4-FFF2-40B4-BE49-F238E27FC236}">
                <a16:creationId xmlns:a16="http://schemas.microsoft.com/office/drawing/2014/main" id="{6D893618-4644-5C49-2733-A240572AF0DB}"/>
              </a:ext>
            </a:extLst>
          </p:cNvPr>
          <p:cNvSpPr txBox="1"/>
          <p:nvPr/>
        </p:nvSpPr>
        <p:spPr>
          <a:xfrm>
            <a:off x="7904752" y="4365404"/>
            <a:ext cx="3539388" cy="1569660"/>
          </a:xfrm>
          <a:prstGeom prst="rect">
            <a:avLst/>
          </a:prstGeom>
          <a:noFill/>
        </p:spPr>
        <p:txBody>
          <a:bodyPr wrap="square">
            <a:spAutoFit/>
          </a:bodyPr>
          <a:lstStyle/>
          <a:p>
            <a:r>
              <a:rPr lang="en-US" sz="1600" dirty="0"/>
              <a:t>“Autistic integrity seems more akin to the type of integrity informing environmentalists' familiar demands for consumer and communal responsibility toward non-human animals” (Russell, 2012, pp. 169–170)</a:t>
            </a:r>
          </a:p>
        </p:txBody>
      </p:sp>
      <p:sp>
        <p:nvSpPr>
          <p:cNvPr id="14" name="TextBox 13">
            <a:extLst>
              <a:ext uri="{FF2B5EF4-FFF2-40B4-BE49-F238E27FC236}">
                <a16:creationId xmlns:a16="http://schemas.microsoft.com/office/drawing/2014/main" id="{355B879F-7141-932C-C918-B8719E8FEFE4}"/>
              </a:ext>
            </a:extLst>
          </p:cNvPr>
          <p:cNvSpPr txBox="1"/>
          <p:nvPr/>
        </p:nvSpPr>
        <p:spPr>
          <a:xfrm>
            <a:off x="5606592" y="2542160"/>
            <a:ext cx="6103854" cy="1569660"/>
          </a:xfrm>
          <a:prstGeom prst="rect">
            <a:avLst/>
          </a:prstGeom>
          <a:noFill/>
        </p:spPr>
        <p:txBody>
          <a:bodyPr wrap="square">
            <a:spAutoFit/>
          </a:bodyPr>
          <a:lstStyle/>
          <a:p>
            <a:r>
              <a:rPr lang="en-US" sz="1600" dirty="0"/>
              <a:t>“In general, it seems that neither apes nor children with autism have—at least not to the same extent as typically developing human children—the motivation or capacity to share things psychologically with others. This means that they both have very limited skills for creating things culturally with other persons” (Tomasello et al., 2005, p. 687).</a:t>
            </a:r>
          </a:p>
        </p:txBody>
      </p:sp>
    </p:spTree>
    <p:extLst>
      <p:ext uri="{BB962C8B-B14F-4D97-AF65-F5344CB8AC3E}">
        <p14:creationId xmlns:p14="http://schemas.microsoft.com/office/powerpoint/2010/main" val="27623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8BE9-6A8A-40FF-0CD1-3E1579CACF97}"/>
              </a:ext>
            </a:extLst>
          </p:cNvPr>
          <p:cNvSpPr>
            <a:spLocks noGrp="1"/>
          </p:cNvSpPr>
          <p:nvPr>
            <p:ph type="title"/>
          </p:nvPr>
        </p:nvSpPr>
        <p:spPr>
          <a:xfrm>
            <a:off x="880241" y="701456"/>
            <a:ext cx="3944007" cy="5646792"/>
          </a:xfrm>
        </p:spPr>
        <p:txBody>
          <a:bodyPr/>
          <a:lstStyle/>
          <a:p>
            <a:r>
              <a:rPr lang="en-GB" b="1" dirty="0"/>
              <a:t>Autistic people are excluded from moral boundaries, personhood, and basic humanness</a:t>
            </a:r>
          </a:p>
        </p:txBody>
      </p:sp>
      <p:sp>
        <p:nvSpPr>
          <p:cNvPr id="4" name="Frame 3">
            <a:extLst>
              <a:ext uri="{FF2B5EF4-FFF2-40B4-BE49-F238E27FC236}">
                <a16:creationId xmlns:a16="http://schemas.microsoft.com/office/drawing/2014/main" id="{9AD457F3-76A3-A2BD-276A-F727D28D410F}"/>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10" descr="A person talking to a group of people&#10;&#10;Description automatically generated">
            <a:extLst>
              <a:ext uri="{FF2B5EF4-FFF2-40B4-BE49-F238E27FC236}">
                <a16:creationId xmlns:a16="http://schemas.microsoft.com/office/drawing/2014/main" id="{1FC0445B-8BF5-7907-45C0-F3EEC7E7B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841" y="1174532"/>
            <a:ext cx="5058103" cy="5058103"/>
          </a:xfrm>
          <a:prstGeom prst="rect">
            <a:avLst/>
          </a:prstGeom>
        </p:spPr>
      </p:pic>
    </p:spTree>
    <p:extLst>
      <p:ext uri="{BB962C8B-B14F-4D97-AF65-F5344CB8AC3E}">
        <p14:creationId xmlns:p14="http://schemas.microsoft.com/office/powerpoint/2010/main" val="231821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870E-ECCD-4B82-A07E-0C8E0ADABF72}"/>
              </a:ext>
            </a:extLst>
          </p:cNvPr>
          <p:cNvSpPr>
            <a:spLocks noGrp="1"/>
          </p:cNvSpPr>
          <p:nvPr>
            <p:ph type="title"/>
          </p:nvPr>
        </p:nvSpPr>
        <p:spPr>
          <a:xfrm>
            <a:off x="838200" y="516046"/>
            <a:ext cx="10515600" cy="1325563"/>
          </a:xfrm>
        </p:spPr>
        <p:txBody>
          <a:bodyPr/>
          <a:lstStyle/>
          <a:p>
            <a:r>
              <a:rPr lang="en-GB" b="1" dirty="0"/>
              <a:t>Dehumanization, objectification, and stigma in autism research:</a:t>
            </a:r>
          </a:p>
        </p:txBody>
      </p:sp>
      <p:sp>
        <p:nvSpPr>
          <p:cNvPr id="3" name="Content Placeholder 2">
            <a:extLst>
              <a:ext uri="{FF2B5EF4-FFF2-40B4-BE49-F238E27FC236}">
                <a16:creationId xmlns:a16="http://schemas.microsoft.com/office/drawing/2014/main" id="{214E126F-3E63-42B3-ADC8-D54035D2E746}"/>
              </a:ext>
            </a:extLst>
          </p:cNvPr>
          <p:cNvSpPr>
            <a:spLocks noGrp="1"/>
          </p:cNvSpPr>
          <p:nvPr>
            <p:ph idx="1"/>
          </p:nvPr>
        </p:nvSpPr>
        <p:spPr>
          <a:xfrm>
            <a:off x="536170" y="1810735"/>
            <a:ext cx="10679096" cy="4376691"/>
          </a:xfrm>
        </p:spPr>
        <p:txBody>
          <a:bodyPr>
            <a:normAutofit/>
          </a:bodyPr>
          <a:lstStyle/>
          <a:p>
            <a:pPr marL="0" indent="0">
              <a:buNone/>
            </a:pPr>
            <a:endParaRPr lang="en-US" dirty="0"/>
          </a:p>
          <a:p>
            <a:pPr marL="0" indent="0">
              <a:buNone/>
            </a:pPr>
            <a:r>
              <a:rPr lang="en-US" dirty="0"/>
              <a:t>“Originality is attractive even in the domestic sphere as long as it does not topple over into uncomfortable eccentricity. However, it is only a few people with ASD [autism spectrum disorder] who combine originality with high levels of intelligence and industry who are likely to make a sufficiently sustainable, salient contribution that their absence might be considered unaffordable” (Tantam, 2009, p. 219).</a:t>
            </a:r>
            <a:endParaRPr lang="en-GB" dirty="0"/>
          </a:p>
        </p:txBody>
      </p:sp>
      <p:sp>
        <p:nvSpPr>
          <p:cNvPr id="4" name="Frame 3">
            <a:extLst>
              <a:ext uri="{FF2B5EF4-FFF2-40B4-BE49-F238E27FC236}">
                <a16:creationId xmlns:a16="http://schemas.microsoft.com/office/drawing/2014/main" id="{E322A32B-9D3F-4BBB-AD4B-71B0F8E04A25}"/>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6882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CD6E-F95B-02D7-01BD-CE75F16AFD6A}"/>
              </a:ext>
            </a:extLst>
          </p:cNvPr>
          <p:cNvSpPr>
            <a:spLocks noGrp="1"/>
          </p:cNvSpPr>
          <p:nvPr>
            <p:ph type="title"/>
          </p:nvPr>
        </p:nvSpPr>
        <p:spPr/>
        <p:txBody>
          <a:bodyPr/>
          <a:lstStyle/>
          <a:p>
            <a:pPr algn="ctr"/>
            <a:r>
              <a:rPr lang="en-GB" b="1" dirty="0"/>
              <a:t>The illusion of objectivity</a:t>
            </a:r>
          </a:p>
        </p:txBody>
      </p:sp>
      <p:sp>
        <p:nvSpPr>
          <p:cNvPr id="4" name="Frame 3">
            <a:extLst>
              <a:ext uri="{FF2B5EF4-FFF2-40B4-BE49-F238E27FC236}">
                <a16:creationId xmlns:a16="http://schemas.microsoft.com/office/drawing/2014/main" id="{34FEB47E-FE6F-1775-795A-29B9C4BDBBBB}"/>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598A92CC-760F-2F74-856B-BBEBF5C7F5B0}"/>
              </a:ext>
            </a:extLst>
          </p:cNvPr>
          <p:cNvSpPr txBox="1"/>
          <p:nvPr/>
        </p:nvSpPr>
        <p:spPr>
          <a:xfrm>
            <a:off x="4864608" y="1734532"/>
            <a:ext cx="2535810" cy="923330"/>
          </a:xfrm>
          <a:prstGeom prst="rect">
            <a:avLst/>
          </a:prstGeom>
          <a:solidFill>
            <a:srgbClr val="A11738"/>
          </a:solidFill>
        </p:spPr>
        <p:txBody>
          <a:bodyPr wrap="square" rtlCol="0">
            <a:spAutoFit/>
          </a:bodyPr>
          <a:lstStyle/>
          <a:p>
            <a:pPr algn="ctr"/>
            <a:r>
              <a:rPr lang="en-GB" dirty="0">
                <a:solidFill>
                  <a:schemeClr val="bg1"/>
                </a:solidFill>
              </a:rPr>
              <a:t>Failure to separate laws of reality from science from scientists</a:t>
            </a:r>
          </a:p>
        </p:txBody>
      </p:sp>
      <p:sp>
        <p:nvSpPr>
          <p:cNvPr id="8" name="Rectangle: Rounded Corners 7">
            <a:extLst>
              <a:ext uri="{FF2B5EF4-FFF2-40B4-BE49-F238E27FC236}">
                <a16:creationId xmlns:a16="http://schemas.microsoft.com/office/drawing/2014/main" id="{F4928F8D-FA6C-AFAB-E50C-3CD1256D9E10}"/>
              </a:ext>
            </a:extLst>
          </p:cNvPr>
          <p:cNvSpPr/>
          <p:nvPr/>
        </p:nvSpPr>
        <p:spPr>
          <a:xfrm>
            <a:off x="631596" y="2950589"/>
            <a:ext cx="1847654" cy="327110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There might be natural objects or laws to the universe</a:t>
            </a:r>
          </a:p>
        </p:txBody>
      </p:sp>
      <p:sp>
        <p:nvSpPr>
          <p:cNvPr id="9" name="Rectangle: Rounded Corners 8">
            <a:extLst>
              <a:ext uri="{FF2B5EF4-FFF2-40B4-BE49-F238E27FC236}">
                <a16:creationId xmlns:a16="http://schemas.microsoft.com/office/drawing/2014/main" id="{18F3A568-BEB6-798F-BB0B-24EE918EE275}"/>
              </a:ext>
            </a:extLst>
          </p:cNvPr>
          <p:cNvSpPr/>
          <p:nvPr/>
        </p:nvSpPr>
        <p:spPr>
          <a:xfrm>
            <a:off x="5208686" y="2867319"/>
            <a:ext cx="1847654" cy="3271101"/>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Scientists who create tools for measuring, which may or may not interfere with laws </a:t>
            </a:r>
          </a:p>
        </p:txBody>
      </p:sp>
      <p:sp>
        <p:nvSpPr>
          <p:cNvPr id="10" name="Rectangle: Rounded Corners 9">
            <a:extLst>
              <a:ext uri="{FF2B5EF4-FFF2-40B4-BE49-F238E27FC236}">
                <a16:creationId xmlns:a16="http://schemas.microsoft.com/office/drawing/2014/main" id="{FF3502EB-4E77-9E7F-2861-4435FC34EC7A}"/>
              </a:ext>
            </a:extLst>
          </p:cNvPr>
          <p:cNvSpPr/>
          <p:nvPr/>
        </p:nvSpPr>
        <p:spPr>
          <a:xfrm>
            <a:off x="9603148" y="2906598"/>
            <a:ext cx="1847654" cy="327110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Cultural and social norms means science and science communication is socially situated – we present representations</a:t>
            </a:r>
          </a:p>
        </p:txBody>
      </p:sp>
      <p:sp>
        <p:nvSpPr>
          <p:cNvPr id="11" name="Arrow: Curved Up 10">
            <a:extLst>
              <a:ext uri="{FF2B5EF4-FFF2-40B4-BE49-F238E27FC236}">
                <a16:creationId xmlns:a16="http://schemas.microsoft.com/office/drawing/2014/main" id="{914A0252-8F6B-5822-82B0-69FECF169BAD}"/>
              </a:ext>
            </a:extLst>
          </p:cNvPr>
          <p:cNvSpPr/>
          <p:nvPr/>
        </p:nvSpPr>
        <p:spPr>
          <a:xfrm>
            <a:off x="3148553" y="4581427"/>
            <a:ext cx="1395167" cy="612742"/>
          </a:xfrm>
          <a:prstGeom prst="curvedUpArrow">
            <a:avLst/>
          </a:prstGeom>
          <a:solidFill>
            <a:srgbClr val="C0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2" name="Arrow: Curved Up 11">
            <a:extLst>
              <a:ext uri="{FF2B5EF4-FFF2-40B4-BE49-F238E27FC236}">
                <a16:creationId xmlns:a16="http://schemas.microsoft.com/office/drawing/2014/main" id="{32B54387-D8C0-6066-7948-A30C5BCCF864}"/>
              </a:ext>
            </a:extLst>
          </p:cNvPr>
          <p:cNvSpPr/>
          <p:nvPr/>
        </p:nvSpPr>
        <p:spPr>
          <a:xfrm rot="10981614">
            <a:off x="3140698" y="3828855"/>
            <a:ext cx="1395167" cy="612742"/>
          </a:xfrm>
          <a:prstGeom prst="curvedUpArrow">
            <a:avLst/>
          </a:prstGeom>
          <a:solidFill>
            <a:srgbClr val="C0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3" name="Arrow: Curved Up 12">
            <a:extLst>
              <a:ext uri="{FF2B5EF4-FFF2-40B4-BE49-F238E27FC236}">
                <a16:creationId xmlns:a16="http://schemas.microsoft.com/office/drawing/2014/main" id="{FF3B01C6-96E5-E914-47D5-87BB51FFEBC2}"/>
              </a:ext>
            </a:extLst>
          </p:cNvPr>
          <p:cNvSpPr/>
          <p:nvPr/>
        </p:nvSpPr>
        <p:spPr>
          <a:xfrm>
            <a:off x="7684417" y="4582998"/>
            <a:ext cx="1395167" cy="612742"/>
          </a:xfrm>
          <a:prstGeom prst="curvedUpArrow">
            <a:avLst/>
          </a:prstGeom>
          <a:solidFill>
            <a:srgbClr val="C0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4" name="Arrow: Curved Up 13">
            <a:extLst>
              <a:ext uri="{FF2B5EF4-FFF2-40B4-BE49-F238E27FC236}">
                <a16:creationId xmlns:a16="http://schemas.microsoft.com/office/drawing/2014/main" id="{35BB0E8D-54A3-1A1C-0741-F5792EB6EF0A}"/>
              </a:ext>
            </a:extLst>
          </p:cNvPr>
          <p:cNvSpPr/>
          <p:nvPr/>
        </p:nvSpPr>
        <p:spPr>
          <a:xfrm rot="10981614">
            <a:off x="7676562" y="3830426"/>
            <a:ext cx="1395167" cy="612742"/>
          </a:xfrm>
          <a:prstGeom prst="curvedUpArrow">
            <a:avLst/>
          </a:prstGeom>
          <a:solidFill>
            <a:srgbClr val="C0000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158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DAE2F-0592-4763-9C2B-A8FA28ED1C4E}"/>
              </a:ext>
            </a:extLst>
          </p:cNvPr>
          <p:cNvSpPr>
            <a:spLocks noGrp="1"/>
          </p:cNvSpPr>
          <p:nvPr>
            <p:ph type="title"/>
          </p:nvPr>
        </p:nvSpPr>
        <p:spPr/>
        <p:txBody>
          <a:bodyPr/>
          <a:lstStyle/>
          <a:p>
            <a:pPr algn="ctr"/>
            <a:r>
              <a:rPr lang="en-GB" b="1" dirty="0"/>
              <a:t>Handling uncertainty</a:t>
            </a:r>
          </a:p>
        </p:txBody>
      </p:sp>
      <p:sp>
        <p:nvSpPr>
          <p:cNvPr id="3" name="Content Placeholder 2">
            <a:extLst>
              <a:ext uri="{FF2B5EF4-FFF2-40B4-BE49-F238E27FC236}">
                <a16:creationId xmlns:a16="http://schemas.microsoft.com/office/drawing/2014/main" id="{57A9B391-61D2-844D-51C1-6A49998013F0}"/>
              </a:ext>
            </a:extLst>
          </p:cNvPr>
          <p:cNvSpPr>
            <a:spLocks noGrp="1"/>
          </p:cNvSpPr>
          <p:nvPr>
            <p:ph idx="1"/>
          </p:nvPr>
        </p:nvSpPr>
        <p:spPr/>
        <p:txBody>
          <a:bodyPr/>
          <a:lstStyle/>
          <a:p>
            <a:pPr marL="0" indent="0">
              <a:buNone/>
            </a:pPr>
            <a:r>
              <a:rPr lang="en-GB" dirty="0"/>
              <a:t>Uncertainty gets distilled into autistic people, and recognized as a feature of science </a:t>
            </a:r>
            <a:r>
              <a:rPr lang="en-GB" sz="1600" dirty="0"/>
              <a:t>(Hollin, 2018)</a:t>
            </a:r>
            <a:endParaRPr lang="en-GB" dirty="0"/>
          </a:p>
        </p:txBody>
      </p:sp>
      <p:sp>
        <p:nvSpPr>
          <p:cNvPr id="4" name="Frame 3">
            <a:extLst>
              <a:ext uri="{FF2B5EF4-FFF2-40B4-BE49-F238E27FC236}">
                <a16:creationId xmlns:a16="http://schemas.microsoft.com/office/drawing/2014/main" id="{130FF6D4-D5E8-46FD-AA34-B7D562684581}"/>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Graphic 5" descr="Megaphone with solid fill">
            <a:extLst>
              <a:ext uri="{FF2B5EF4-FFF2-40B4-BE49-F238E27FC236}">
                <a16:creationId xmlns:a16="http://schemas.microsoft.com/office/drawing/2014/main" id="{6EE62325-3529-28A9-C380-D78DDE80FF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6491" y="3249891"/>
            <a:ext cx="914400" cy="914400"/>
          </a:xfrm>
          <a:prstGeom prst="rect">
            <a:avLst/>
          </a:prstGeom>
        </p:spPr>
      </p:pic>
      <p:sp>
        <p:nvSpPr>
          <p:cNvPr id="7" name="TextBox 6">
            <a:extLst>
              <a:ext uri="{FF2B5EF4-FFF2-40B4-BE49-F238E27FC236}">
                <a16:creationId xmlns:a16="http://schemas.microsoft.com/office/drawing/2014/main" id="{312EAC50-718F-D768-3A08-77E4AF3146E4}"/>
              </a:ext>
            </a:extLst>
          </p:cNvPr>
          <p:cNvSpPr txBox="1"/>
          <p:nvPr/>
        </p:nvSpPr>
        <p:spPr>
          <a:xfrm>
            <a:off x="3799001" y="3355941"/>
            <a:ext cx="5401559" cy="923330"/>
          </a:xfrm>
          <a:prstGeom prst="rect">
            <a:avLst/>
          </a:prstGeom>
          <a:noFill/>
        </p:spPr>
        <p:txBody>
          <a:bodyPr wrap="square" rtlCol="0">
            <a:spAutoFit/>
          </a:bodyPr>
          <a:lstStyle/>
          <a:p>
            <a:pPr algn="ctr"/>
            <a:r>
              <a:rPr lang="en-GB" b="1" dirty="0"/>
              <a:t>When autistic people challenge the gap between how researchers describe autism, and how we experience it we are dismissed as unreliable narrators </a:t>
            </a:r>
          </a:p>
        </p:txBody>
      </p:sp>
      <p:sp>
        <p:nvSpPr>
          <p:cNvPr id="8" name="TextBox 7">
            <a:extLst>
              <a:ext uri="{FF2B5EF4-FFF2-40B4-BE49-F238E27FC236}">
                <a16:creationId xmlns:a16="http://schemas.microsoft.com/office/drawing/2014/main" id="{B6BD050F-D073-6CFB-64A6-E563E46E1A1C}"/>
              </a:ext>
            </a:extLst>
          </p:cNvPr>
          <p:cNvSpPr txBox="1"/>
          <p:nvPr/>
        </p:nvSpPr>
        <p:spPr>
          <a:xfrm>
            <a:off x="1998482" y="5410985"/>
            <a:ext cx="8748074" cy="646331"/>
          </a:xfrm>
          <a:prstGeom prst="rect">
            <a:avLst/>
          </a:prstGeom>
          <a:noFill/>
        </p:spPr>
        <p:txBody>
          <a:bodyPr wrap="square" rtlCol="0">
            <a:spAutoFit/>
          </a:bodyPr>
          <a:lstStyle/>
          <a:p>
            <a:pPr algn="ctr"/>
            <a:r>
              <a:rPr lang="en-GB" dirty="0"/>
              <a:t>This maintains the position of the science, by undermining the position of the community its meant to serve</a:t>
            </a:r>
          </a:p>
        </p:txBody>
      </p:sp>
    </p:spTree>
    <p:extLst>
      <p:ext uri="{BB962C8B-B14F-4D97-AF65-F5344CB8AC3E}">
        <p14:creationId xmlns:p14="http://schemas.microsoft.com/office/powerpoint/2010/main" val="820171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plash of colors on a white surface">
            <a:extLst>
              <a:ext uri="{FF2B5EF4-FFF2-40B4-BE49-F238E27FC236}">
                <a16:creationId xmlns:a16="http://schemas.microsoft.com/office/drawing/2014/main" id="{D433B19D-070B-44A8-3235-A5DA8C194EB3}"/>
              </a:ext>
            </a:extLst>
          </p:cNvPr>
          <p:cNvPicPr>
            <a:picLocks noChangeAspect="1"/>
          </p:cNvPicPr>
          <p:nvPr/>
        </p:nvPicPr>
        <p:blipFill rotWithShape="1">
          <a:blip r:embed="rId2"/>
          <a:srcRect r="13818" b="9091"/>
          <a:stretch/>
        </p:blipFill>
        <p:spPr>
          <a:xfrm>
            <a:off x="1589585" y="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545017-12A9-2A88-81B9-5849F17F97D5}"/>
              </a:ext>
            </a:extLst>
          </p:cNvPr>
          <p:cNvSpPr>
            <a:spLocks noGrp="1"/>
          </p:cNvSpPr>
          <p:nvPr>
            <p:ph type="ctrTitle"/>
          </p:nvPr>
        </p:nvSpPr>
        <p:spPr>
          <a:xfrm>
            <a:off x="1318809" y="397149"/>
            <a:ext cx="3127067" cy="769499"/>
          </a:xfrm>
        </p:spPr>
        <p:txBody>
          <a:bodyPr anchor="b">
            <a:normAutofit/>
          </a:bodyPr>
          <a:lstStyle/>
          <a:p>
            <a:pPr algn="l"/>
            <a:r>
              <a:rPr lang="en-GB" b="1" dirty="0"/>
              <a:t>Who am I?</a:t>
            </a:r>
            <a:endParaRPr lang="en-GB" dirty="0"/>
          </a:p>
        </p:txBody>
      </p:sp>
      <p:sp>
        <p:nvSpPr>
          <p:cNvPr id="3" name="Subtitle 2">
            <a:extLst>
              <a:ext uri="{FF2B5EF4-FFF2-40B4-BE49-F238E27FC236}">
                <a16:creationId xmlns:a16="http://schemas.microsoft.com/office/drawing/2014/main" id="{9B733F47-E7B1-289B-7C46-E2CED9D8C02A}"/>
              </a:ext>
            </a:extLst>
          </p:cNvPr>
          <p:cNvSpPr>
            <a:spLocks noGrp="1"/>
          </p:cNvSpPr>
          <p:nvPr>
            <p:ph type="subTitle" idx="1"/>
          </p:nvPr>
        </p:nvSpPr>
        <p:spPr>
          <a:xfrm>
            <a:off x="698696" y="1232887"/>
            <a:ext cx="5071483" cy="3675444"/>
          </a:xfrm>
        </p:spPr>
        <p:txBody>
          <a:bodyPr>
            <a:normAutofit/>
          </a:bodyPr>
          <a:lstStyle/>
          <a:p>
            <a:pPr algn="l"/>
            <a:r>
              <a:rPr lang="en-GB" sz="2400" dirty="0"/>
              <a:t>Dr Monique Botha – an autistic and ADHD community psychologist.</a:t>
            </a:r>
          </a:p>
          <a:p>
            <a:pPr algn="l"/>
            <a:endParaRPr lang="en-GB" sz="2400" dirty="0"/>
          </a:p>
          <a:p>
            <a:pPr algn="l"/>
            <a:endParaRPr lang="en-GB" sz="2400" dirty="0"/>
          </a:p>
          <a:p>
            <a:pPr algn="l"/>
            <a:endParaRPr lang="en-GB" sz="2400" dirty="0"/>
          </a:p>
          <a:p>
            <a:pPr algn="l"/>
            <a:endParaRPr lang="en-GB"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ame 3">
            <a:extLst>
              <a:ext uri="{FF2B5EF4-FFF2-40B4-BE49-F238E27FC236}">
                <a16:creationId xmlns:a16="http://schemas.microsoft.com/office/drawing/2014/main" id="{2B0F63FE-339B-A8B0-DC29-530E61B3F8B4}"/>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8" name="Diagram 7">
            <a:extLst>
              <a:ext uri="{FF2B5EF4-FFF2-40B4-BE49-F238E27FC236}">
                <a16:creationId xmlns:a16="http://schemas.microsoft.com/office/drawing/2014/main" id="{4585E030-3A18-EE5D-33B5-38A145DEE983}"/>
              </a:ext>
            </a:extLst>
          </p:cNvPr>
          <p:cNvGraphicFramePr/>
          <p:nvPr>
            <p:extLst>
              <p:ext uri="{D42A27DB-BD31-4B8C-83A1-F6EECF244321}">
                <p14:modId xmlns:p14="http://schemas.microsoft.com/office/powerpoint/2010/main" val="665373853"/>
              </p:ext>
            </p:extLst>
          </p:nvPr>
        </p:nvGraphicFramePr>
        <p:xfrm>
          <a:off x="4130567" y="1324304"/>
          <a:ext cx="9459311" cy="7083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person with glasses and a green shirt&#10;&#10;Description automatically generated">
            <a:extLst>
              <a:ext uri="{FF2B5EF4-FFF2-40B4-BE49-F238E27FC236}">
                <a16:creationId xmlns:a16="http://schemas.microsoft.com/office/drawing/2014/main" id="{62C4BE2D-C1FC-41BD-B43F-ED3375AFE7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5744" y="2144110"/>
            <a:ext cx="2690739" cy="3901423"/>
          </a:xfrm>
          <a:prstGeom prst="rect">
            <a:avLst/>
          </a:prstGeom>
        </p:spPr>
      </p:pic>
    </p:spTree>
    <p:extLst>
      <p:ext uri="{BB962C8B-B14F-4D97-AF65-F5344CB8AC3E}">
        <p14:creationId xmlns:p14="http://schemas.microsoft.com/office/powerpoint/2010/main" val="385109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FBF1375F-5F83-4A87-8EF5-C461A6F92642}"/>
              </a:ext>
            </a:extLst>
          </p:cNvPr>
          <p:cNvSpPr/>
          <p:nvPr/>
        </p:nvSpPr>
        <p:spPr>
          <a:xfrm>
            <a:off x="11837"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A117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itle 5">
            <a:extLst>
              <a:ext uri="{FF2B5EF4-FFF2-40B4-BE49-F238E27FC236}">
                <a16:creationId xmlns:a16="http://schemas.microsoft.com/office/drawing/2014/main" id="{95944EFE-9B7F-B3F1-2B10-CB183B8A51D2}"/>
              </a:ext>
            </a:extLst>
          </p:cNvPr>
          <p:cNvSpPr>
            <a:spLocks noGrp="1"/>
          </p:cNvSpPr>
          <p:nvPr>
            <p:ph type="title"/>
          </p:nvPr>
        </p:nvSpPr>
        <p:spPr/>
        <p:txBody>
          <a:bodyPr/>
          <a:lstStyle/>
          <a:p>
            <a:pPr algn="ctr"/>
            <a:r>
              <a:rPr lang="en-GB" b="1" dirty="0"/>
              <a:t>The Uses of Anger</a:t>
            </a:r>
          </a:p>
        </p:txBody>
      </p:sp>
      <p:sp>
        <p:nvSpPr>
          <p:cNvPr id="8" name="Content Placeholder 7">
            <a:extLst>
              <a:ext uri="{FF2B5EF4-FFF2-40B4-BE49-F238E27FC236}">
                <a16:creationId xmlns:a16="http://schemas.microsoft.com/office/drawing/2014/main" id="{ACC150A7-61F7-191B-887D-9BA85039DD33}"/>
              </a:ext>
            </a:extLst>
          </p:cNvPr>
          <p:cNvSpPr>
            <a:spLocks noGrp="1"/>
          </p:cNvSpPr>
          <p:nvPr>
            <p:ph idx="1"/>
          </p:nvPr>
        </p:nvSpPr>
        <p:spPr>
          <a:xfrm>
            <a:off x="1012661" y="1611280"/>
            <a:ext cx="10239703" cy="3116372"/>
          </a:xfrm>
        </p:spPr>
        <p:txBody>
          <a:bodyPr>
            <a:normAutofit/>
          </a:bodyPr>
          <a:lstStyle/>
          <a:p>
            <a:pPr marL="0" indent="0" algn="ctr">
              <a:buNone/>
            </a:pPr>
            <a:r>
              <a:rPr lang="en-GB" i="1" dirty="0"/>
              <a:t>“I have lived with that anger, ignoring it, feeding upon it, learning to use it before it laid my visions to waste, for most my life. Once I did it in silence, afraid of the weight. My fear of anger taught me nothing. Your fear of that anger will teach you nothing too”. </a:t>
            </a:r>
          </a:p>
          <a:p>
            <a:pPr marL="0" indent="0" algn="ctr">
              <a:buNone/>
            </a:pPr>
            <a:endParaRPr lang="en-GB" dirty="0"/>
          </a:p>
          <a:p>
            <a:pPr marL="0" indent="0" algn="ctr">
              <a:buNone/>
            </a:pPr>
            <a:r>
              <a:rPr lang="en-GB" dirty="0"/>
              <a:t>Audre Lorde</a:t>
            </a:r>
          </a:p>
        </p:txBody>
      </p:sp>
    </p:spTree>
    <p:extLst>
      <p:ext uri="{BB962C8B-B14F-4D97-AF65-F5344CB8AC3E}">
        <p14:creationId xmlns:p14="http://schemas.microsoft.com/office/powerpoint/2010/main" val="409566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BEA8-AD76-489F-8B7F-678077D3C5B7}"/>
              </a:ext>
            </a:extLst>
          </p:cNvPr>
          <p:cNvSpPr>
            <a:spLocks noGrp="1"/>
          </p:cNvSpPr>
          <p:nvPr>
            <p:ph type="title"/>
          </p:nvPr>
        </p:nvSpPr>
        <p:spPr/>
        <p:txBody>
          <a:bodyPr>
            <a:normAutofit/>
          </a:bodyPr>
          <a:lstStyle/>
          <a:p>
            <a:r>
              <a:rPr lang="en-GB" sz="3600" b="1" dirty="0"/>
              <a:t>Autistic people are the caretakers of a terrible legacy:</a:t>
            </a:r>
          </a:p>
        </p:txBody>
      </p:sp>
      <p:sp>
        <p:nvSpPr>
          <p:cNvPr id="4" name="Frame 3">
            <a:extLst>
              <a:ext uri="{FF2B5EF4-FFF2-40B4-BE49-F238E27FC236}">
                <a16:creationId xmlns:a16="http://schemas.microsoft.com/office/drawing/2014/main" id="{7A7AA21D-A9BC-47CE-86FB-4CD576365C81}"/>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Content Placeholder 4" descr="M.C. Escher drawing: Hands Drawing. A pencil drawing of two hands drawing each other in turn">
            <a:extLst>
              <a:ext uri="{FF2B5EF4-FFF2-40B4-BE49-F238E27FC236}">
                <a16:creationId xmlns:a16="http://schemas.microsoft.com/office/drawing/2014/main" id="{44986577-68F9-4E03-AAE5-7AFB73E529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7098" y="2020933"/>
            <a:ext cx="3813873" cy="3187081"/>
          </a:xfrm>
          <a:prstGeom prst="rect">
            <a:avLst/>
          </a:prstGeom>
        </p:spPr>
      </p:pic>
      <p:sp>
        <p:nvSpPr>
          <p:cNvPr id="13" name="Hexagon 12">
            <a:extLst>
              <a:ext uri="{FF2B5EF4-FFF2-40B4-BE49-F238E27FC236}">
                <a16:creationId xmlns:a16="http://schemas.microsoft.com/office/drawing/2014/main" id="{E1A5C20E-DDA0-7BA3-0B4B-EFF825E4B83D}"/>
              </a:ext>
            </a:extLst>
          </p:cNvPr>
          <p:cNvSpPr/>
          <p:nvPr/>
        </p:nvSpPr>
        <p:spPr>
          <a:xfrm>
            <a:off x="1219200" y="1418897"/>
            <a:ext cx="2764220" cy="2375337"/>
          </a:xfrm>
          <a:prstGeom prst="hexagon">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t>it's good to write our own stories including in science (epistemological justice).</a:t>
            </a:r>
            <a:endParaRPr lang="en-GB" dirty="0"/>
          </a:p>
        </p:txBody>
      </p:sp>
      <p:sp>
        <p:nvSpPr>
          <p:cNvPr id="14" name="Hexagon 13">
            <a:extLst>
              <a:ext uri="{FF2B5EF4-FFF2-40B4-BE49-F238E27FC236}">
                <a16:creationId xmlns:a16="http://schemas.microsoft.com/office/drawing/2014/main" id="{96DAABBE-1BB7-3EE3-ABD2-B50E2237518F}"/>
              </a:ext>
            </a:extLst>
          </p:cNvPr>
          <p:cNvSpPr/>
          <p:nvPr/>
        </p:nvSpPr>
        <p:spPr>
          <a:xfrm>
            <a:off x="1203435" y="3988676"/>
            <a:ext cx="2764220" cy="2375337"/>
          </a:xfrm>
          <a:prstGeom prst="hexagon">
            <a:avLst/>
          </a:prstGeom>
          <a:solidFill>
            <a:schemeClr val="accent6">
              <a:lumMod val="7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t>exposure to these things has harm – double jeopardy</a:t>
            </a:r>
            <a:endParaRPr lang="en-GB" dirty="0"/>
          </a:p>
        </p:txBody>
      </p:sp>
      <p:sp>
        <p:nvSpPr>
          <p:cNvPr id="15" name="Hexagon 14">
            <a:extLst>
              <a:ext uri="{FF2B5EF4-FFF2-40B4-BE49-F238E27FC236}">
                <a16:creationId xmlns:a16="http://schemas.microsoft.com/office/drawing/2014/main" id="{2AEDF9A0-0FDB-F35C-554B-F55A9FA7E075}"/>
              </a:ext>
            </a:extLst>
          </p:cNvPr>
          <p:cNvSpPr/>
          <p:nvPr/>
        </p:nvSpPr>
        <p:spPr>
          <a:xfrm>
            <a:off x="3578500" y="2724806"/>
            <a:ext cx="2764220" cy="2375337"/>
          </a:xfrm>
          <a:prstGeom prst="hexagon">
            <a:avLst/>
          </a:prstGeom>
          <a:solidFill>
            <a:srgbClr val="B10FAD"/>
          </a:solidFill>
          <a:ln>
            <a:solidFill>
              <a:srgbClr val="B10F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anger, entanglement, and burnout</a:t>
            </a:r>
          </a:p>
        </p:txBody>
      </p:sp>
      <p:sp>
        <p:nvSpPr>
          <p:cNvPr id="16" name="Rectangle: Diagonal Corners Rounded 15">
            <a:extLst>
              <a:ext uri="{FF2B5EF4-FFF2-40B4-BE49-F238E27FC236}">
                <a16:creationId xmlns:a16="http://schemas.microsoft.com/office/drawing/2014/main" id="{C01F59A2-7859-FB9B-5734-321F2BE63BFF}"/>
              </a:ext>
            </a:extLst>
          </p:cNvPr>
          <p:cNvSpPr/>
          <p:nvPr/>
        </p:nvSpPr>
        <p:spPr>
          <a:xfrm>
            <a:off x="4098378" y="5321388"/>
            <a:ext cx="4582510" cy="1261241"/>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How do we create change sustainably despite hostility?</a:t>
            </a:r>
          </a:p>
        </p:txBody>
      </p:sp>
    </p:spTree>
    <p:extLst>
      <p:ext uri="{BB962C8B-B14F-4D97-AF65-F5344CB8AC3E}">
        <p14:creationId xmlns:p14="http://schemas.microsoft.com/office/powerpoint/2010/main" val="352213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white background that says &quot;autism research is in crisis: a mixed method study of researchers constructions of autistic people and autism research&quot;">
            <a:extLst>
              <a:ext uri="{FF2B5EF4-FFF2-40B4-BE49-F238E27FC236}">
                <a16:creationId xmlns:a16="http://schemas.microsoft.com/office/drawing/2014/main" id="{9E4E1E02-F015-4477-B24F-21849C2B7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054" y="1254643"/>
            <a:ext cx="9599892" cy="2855491"/>
          </a:xfrm>
          <a:prstGeom prst="rect">
            <a:avLst/>
          </a:prstGeom>
          <a:ln w="139700">
            <a:solidFill>
              <a:schemeClr val="accent6">
                <a:lumMod val="50000"/>
              </a:schemeClr>
            </a:solidFill>
          </a:ln>
        </p:spPr>
      </p:pic>
      <p:pic>
        <p:nvPicPr>
          <p:cNvPr id="9" name="Picture 8" descr="Shape&#10;&#10;Description automatically generated">
            <a:extLst>
              <a:ext uri="{FF2B5EF4-FFF2-40B4-BE49-F238E27FC236}">
                <a16:creationId xmlns:a16="http://schemas.microsoft.com/office/drawing/2014/main" id="{554A07F7-D2D4-F12C-77D6-2DC9D065A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373" y="5326958"/>
            <a:ext cx="1375030" cy="995471"/>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513B4BC4-29AB-1C72-E236-C203C73B1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588" y="5439485"/>
            <a:ext cx="2936824" cy="74463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2CD72B17-17C9-4B1F-4972-609BA24A9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08026"/>
            <a:ext cx="3033560" cy="1014039"/>
          </a:xfrm>
          <a:prstGeom prst="rect">
            <a:avLst/>
          </a:prstGeom>
        </p:spPr>
      </p:pic>
    </p:spTree>
    <p:extLst>
      <p:ext uri="{BB962C8B-B14F-4D97-AF65-F5344CB8AC3E}">
        <p14:creationId xmlns:p14="http://schemas.microsoft.com/office/powerpoint/2010/main" val="23612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403B-2C30-4E13-A53D-7108A1B5917C}"/>
              </a:ext>
            </a:extLst>
          </p:cNvPr>
          <p:cNvSpPr>
            <a:spLocks noGrp="1"/>
          </p:cNvSpPr>
          <p:nvPr>
            <p:ph type="title"/>
          </p:nvPr>
        </p:nvSpPr>
        <p:spPr>
          <a:xfrm>
            <a:off x="491971" y="347370"/>
            <a:ext cx="10436441" cy="815606"/>
          </a:xfrm>
        </p:spPr>
        <p:txBody>
          <a:bodyPr/>
          <a:lstStyle/>
          <a:p>
            <a:r>
              <a:rPr lang="en-GB" b="1" dirty="0"/>
              <a:t>Coding for quantitative analysis:</a:t>
            </a:r>
          </a:p>
        </p:txBody>
      </p:sp>
      <p:sp>
        <p:nvSpPr>
          <p:cNvPr id="4" name="Frame 3">
            <a:extLst>
              <a:ext uri="{FF2B5EF4-FFF2-40B4-BE49-F238E27FC236}">
                <a16:creationId xmlns:a16="http://schemas.microsoft.com/office/drawing/2014/main" id="{E5F7AA46-ED4C-4A57-BD21-1C6AE378CC1C}"/>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2881691F-5874-4426-A6A7-8EC3A6802167}"/>
              </a:ext>
            </a:extLst>
          </p:cNvPr>
          <p:cNvSpPr txBox="1"/>
          <p:nvPr/>
        </p:nvSpPr>
        <p:spPr>
          <a:xfrm>
            <a:off x="861135" y="1313895"/>
            <a:ext cx="8513685" cy="461665"/>
          </a:xfrm>
          <a:prstGeom prst="rect">
            <a:avLst/>
          </a:prstGeom>
          <a:noFill/>
        </p:spPr>
        <p:txBody>
          <a:bodyPr wrap="square" rtlCol="0">
            <a:spAutoFit/>
          </a:bodyPr>
          <a:lstStyle/>
          <a:p>
            <a:r>
              <a:rPr lang="en-GB" sz="2400" dirty="0"/>
              <a:t>Orientation quotes:</a:t>
            </a:r>
          </a:p>
        </p:txBody>
      </p:sp>
      <p:graphicFrame>
        <p:nvGraphicFramePr>
          <p:cNvPr id="9" name="Table 9">
            <a:extLst>
              <a:ext uri="{FF2B5EF4-FFF2-40B4-BE49-F238E27FC236}">
                <a16:creationId xmlns:a16="http://schemas.microsoft.com/office/drawing/2014/main" id="{69D0A813-8C6D-4610-936B-CAEE27CE7245}"/>
              </a:ext>
            </a:extLst>
          </p:cNvPr>
          <p:cNvGraphicFramePr>
            <a:graphicFrameLocks noGrp="1"/>
          </p:cNvGraphicFramePr>
          <p:nvPr>
            <p:extLst>
              <p:ext uri="{D42A27DB-BD31-4B8C-83A1-F6EECF244321}">
                <p14:modId xmlns:p14="http://schemas.microsoft.com/office/powerpoint/2010/main" val="2372271468"/>
              </p:ext>
            </p:extLst>
          </p:nvPr>
        </p:nvGraphicFramePr>
        <p:xfrm>
          <a:off x="2068513" y="2137058"/>
          <a:ext cx="8128000" cy="370840"/>
        </p:xfrm>
        <a:graphic>
          <a:graphicData uri="http://schemas.openxmlformats.org/drawingml/2006/table">
            <a:tbl>
              <a:tblPr firstRow="1" bandRow="1">
                <a:tableStyleId>{5C22544A-7EE6-4342-B048-85BDC9FD1C3A}</a:tableStyleId>
              </a:tblPr>
              <a:tblGrid>
                <a:gridCol w="2182191">
                  <a:extLst>
                    <a:ext uri="{9D8B030D-6E8A-4147-A177-3AD203B41FA5}">
                      <a16:colId xmlns:a16="http://schemas.microsoft.com/office/drawing/2014/main" val="4049976232"/>
                    </a:ext>
                  </a:extLst>
                </a:gridCol>
                <a:gridCol w="5945809">
                  <a:extLst>
                    <a:ext uri="{9D8B030D-6E8A-4147-A177-3AD203B41FA5}">
                      <a16:colId xmlns:a16="http://schemas.microsoft.com/office/drawing/2014/main" val="2421486563"/>
                    </a:ext>
                  </a:extLst>
                </a:gridCol>
              </a:tblGrid>
              <a:tr h="370840">
                <a:tc>
                  <a:txBody>
                    <a:bodyPr/>
                    <a:lstStyle/>
                    <a:p>
                      <a:r>
                        <a:rPr lang="en-GB" dirty="0"/>
                        <a:t>Narrative</a:t>
                      </a:r>
                    </a:p>
                  </a:txBody>
                  <a:tcPr>
                    <a:solidFill>
                      <a:srgbClr val="FFC000"/>
                    </a:solidFill>
                  </a:tcPr>
                </a:tc>
                <a:tc>
                  <a:txBody>
                    <a:bodyPr/>
                    <a:lstStyle/>
                    <a:p>
                      <a:r>
                        <a:rPr lang="en-GB" dirty="0"/>
                        <a:t>Exemplar quote</a:t>
                      </a:r>
                    </a:p>
                  </a:txBody>
                  <a:tcPr>
                    <a:solidFill>
                      <a:srgbClr val="FFC000"/>
                    </a:solidFill>
                  </a:tcPr>
                </a:tc>
                <a:extLst>
                  <a:ext uri="{0D108BD9-81ED-4DB2-BD59-A6C34878D82A}">
                    <a16:rowId xmlns:a16="http://schemas.microsoft.com/office/drawing/2014/main" val="374949374"/>
                  </a:ext>
                </a:extLst>
              </a:tr>
            </a:tbl>
          </a:graphicData>
        </a:graphic>
      </p:graphicFrame>
      <p:graphicFrame>
        <p:nvGraphicFramePr>
          <p:cNvPr id="10" name="Table 9">
            <a:extLst>
              <a:ext uri="{FF2B5EF4-FFF2-40B4-BE49-F238E27FC236}">
                <a16:creationId xmlns:a16="http://schemas.microsoft.com/office/drawing/2014/main" id="{D5F7748B-DBA0-4A8D-A04B-319C7CABEE70}"/>
              </a:ext>
            </a:extLst>
          </p:cNvPr>
          <p:cNvGraphicFramePr>
            <a:graphicFrameLocks noGrp="1"/>
          </p:cNvGraphicFramePr>
          <p:nvPr>
            <p:extLst>
              <p:ext uri="{D42A27DB-BD31-4B8C-83A1-F6EECF244321}">
                <p14:modId xmlns:p14="http://schemas.microsoft.com/office/powerpoint/2010/main" val="1402754515"/>
              </p:ext>
            </p:extLst>
          </p:nvPr>
        </p:nvGraphicFramePr>
        <p:xfrm>
          <a:off x="2061887" y="2497664"/>
          <a:ext cx="8128000" cy="1463040"/>
        </p:xfrm>
        <a:graphic>
          <a:graphicData uri="http://schemas.openxmlformats.org/drawingml/2006/table">
            <a:tbl>
              <a:tblPr firstRow="1" bandRow="1">
                <a:tableStyleId>{5C22544A-7EE6-4342-B048-85BDC9FD1C3A}</a:tableStyleId>
              </a:tblPr>
              <a:tblGrid>
                <a:gridCol w="2182191">
                  <a:extLst>
                    <a:ext uri="{9D8B030D-6E8A-4147-A177-3AD203B41FA5}">
                      <a16:colId xmlns:a16="http://schemas.microsoft.com/office/drawing/2014/main" val="4049976232"/>
                    </a:ext>
                  </a:extLst>
                </a:gridCol>
                <a:gridCol w="5945809">
                  <a:extLst>
                    <a:ext uri="{9D8B030D-6E8A-4147-A177-3AD203B41FA5}">
                      <a16:colId xmlns:a16="http://schemas.microsoft.com/office/drawing/2014/main" val="2421486563"/>
                    </a:ext>
                  </a:extLst>
                </a:gridCol>
              </a:tblGrid>
              <a:tr h="370840">
                <a:tc>
                  <a:txBody>
                    <a:bodyPr/>
                    <a:lstStyle/>
                    <a:p>
                      <a:r>
                        <a:rPr lang="en-GB" b="0" dirty="0">
                          <a:solidFill>
                            <a:schemeClr val="tx1"/>
                          </a:solidFill>
                          <a:latin typeface="Gill Sans MT" panose="020B0502020104020203" pitchFamily="34" charset="0"/>
                        </a:rPr>
                        <a:t>Medical model</a:t>
                      </a:r>
                    </a:p>
                    <a:p>
                      <a:r>
                        <a:rPr lang="en-GB" b="0" dirty="0">
                          <a:solidFill>
                            <a:schemeClr val="tx1"/>
                          </a:solidFill>
                          <a:latin typeface="Gill Sans MT" panose="020B0502020104020203" pitchFamily="34" charset="0"/>
                        </a:rPr>
                        <a:t>(55.8%; n =96)</a:t>
                      </a:r>
                    </a:p>
                  </a:txBody>
                  <a:tcPr>
                    <a:solidFill>
                      <a:srgbClr val="FFE8CB"/>
                    </a:solidFill>
                  </a:tcPr>
                </a:tc>
                <a:tc>
                  <a:txBody>
                    <a:bodyPr/>
                    <a:lstStyle/>
                    <a:p>
                      <a:r>
                        <a:rPr lang="en-GB" b="0" dirty="0">
                          <a:solidFill>
                            <a:schemeClr val="tx1"/>
                          </a:solidFill>
                          <a:latin typeface="Gill Sans MT" panose="020B0502020104020203" pitchFamily="34" charset="0"/>
                        </a:rPr>
                        <a:t>“Impairments in social communication with stereotyped and repetitive behaviors beginning early in development.  It has a highly variable manifestation, with some individuals nonverbal and lacking self-care capacity, and others able to function extremely well.”</a:t>
                      </a:r>
                    </a:p>
                  </a:txBody>
                  <a:tcPr>
                    <a:solidFill>
                      <a:srgbClr val="FFE8CB"/>
                    </a:solidFill>
                  </a:tcPr>
                </a:tc>
                <a:extLst>
                  <a:ext uri="{0D108BD9-81ED-4DB2-BD59-A6C34878D82A}">
                    <a16:rowId xmlns:a16="http://schemas.microsoft.com/office/drawing/2014/main" val="374949374"/>
                  </a:ext>
                </a:extLst>
              </a:tr>
            </a:tbl>
          </a:graphicData>
        </a:graphic>
      </p:graphicFrame>
      <p:graphicFrame>
        <p:nvGraphicFramePr>
          <p:cNvPr id="11" name="Table 10">
            <a:extLst>
              <a:ext uri="{FF2B5EF4-FFF2-40B4-BE49-F238E27FC236}">
                <a16:creationId xmlns:a16="http://schemas.microsoft.com/office/drawing/2014/main" id="{9D50D3AD-D76E-45A5-BAF5-EB3760526EE6}"/>
              </a:ext>
            </a:extLst>
          </p:cNvPr>
          <p:cNvGraphicFramePr>
            <a:graphicFrameLocks noGrp="1"/>
          </p:cNvGraphicFramePr>
          <p:nvPr>
            <p:extLst>
              <p:ext uri="{D42A27DB-BD31-4B8C-83A1-F6EECF244321}">
                <p14:modId xmlns:p14="http://schemas.microsoft.com/office/powerpoint/2010/main" val="2115571194"/>
              </p:ext>
            </p:extLst>
          </p:nvPr>
        </p:nvGraphicFramePr>
        <p:xfrm>
          <a:off x="2044954" y="3920064"/>
          <a:ext cx="8128000" cy="914400"/>
        </p:xfrm>
        <a:graphic>
          <a:graphicData uri="http://schemas.openxmlformats.org/drawingml/2006/table">
            <a:tbl>
              <a:tblPr firstRow="1" bandRow="1">
                <a:tableStyleId>{5C22544A-7EE6-4342-B048-85BDC9FD1C3A}</a:tableStyleId>
              </a:tblPr>
              <a:tblGrid>
                <a:gridCol w="2182191">
                  <a:extLst>
                    <a:ext uri="{9D8B030D-6E8A-4147-A177-3AD203B41FA5}">
                      <a16:colId xmlns:a16="http://schemas.microsoft.com/office/drawing/2014/main" val="4049976232"/>
                    </a:ext>
                  </a:extLst>
                </a:gridCol>
                <a:gridCol w="5945809">
                  <a:extLst>
                    <a:ext uri="{9D8B030D-6E8A-4147-A177-3AD203B41FA5}">
                      <a16:colId xmlns:a16="http://schemas.microsoft.com/office/drawing/2014/main" val="2421486563"/>
                    </a:ext>
                  </a:extLst>
                </a:gridCol>
              </a:tblGrid>
              <a:tr h="370840">
                <a:tc>
                  <a:txBody>
                    <a:bodyPr/>
                    <a:lstStyle/>
                    <a:p>
                      <a:r>
                        <a:rPr lang="en-GB" b="0" dirty="0">
                          <a:solidFill>
                            <a:schemeClr val="tx1"/>
                          </a:solidFill>
                          <a:latin typeface="Gill Sans MT" panose="020B0502020104020203" pitchFamily="34" charset="0"/>
                        </a:rPr>
                        <a:t>Social model</a:t>
                      </a:r>
                    </a:p>
                    <a:p>
                      <a:r>
                        <a:rPr lang="en-GB" b="0" dirty="0">
                          <a:solidFill>
                            <a:schemeClr val="tx1"/>
                          </a:solidFill>
                          <a:latin typeface="Gill Sans MT" panose="020B0502020104020203" pitchFamily="34" charset="0"/>
                        </a:rPr>
                        <a:t>(11.6%; n = 20)</a:t>
                      </a:r>
                    </a:p>
                  </a:txBody>
                  <a:tcPr>
                    <a:solidFill>
                      <a:srgbClr val="FFF4E7"/>
                    </a:solidFill>
                  </a:tcPr>
                </a:tc>
                <a:tc>
                  <a:txBody>
                    <a:bodyPr/>
                    <a:lstStyle/>
                    <a:p>
                      <a:r>
                        <a:rPr lang="en-GB" b="0" dirty="0">
                          <a:solidFill>
                            <a:schemeClr val="tx1"/>
                          </a:solidFill>
                          <a:latin typeface="Gill Sans MT" panose="020B0502020104020203" pitchFamily="34" charset="0"/>
                        </a:rPr>
                        <a:t>“Growing up autistic […] attracts stigma and stress to the individual and also their family. This is because of prejudice, intolerance and lack of reasonable accommodations”</a:t>
                      </a:r>
                    </a:p>
                  </a:txBody>
                  <a:tcPr>
                    <a:solidFill>
                      <a:srgbClr val="FFF4E7"/>
                    </a:solidFill>
                  </a:tcPr>
                </a:tc>
                <a:extLst>
                  <a:ext uri="{0D108BD9-81ED-4DB2-BD59-A6C34878D82A}">
                    <a16:rowId xmlns:a16="http://schemas.microsoft.com/office/drawing/2014/main" val="374949374"/>
                  </a:ext>
                </a:extLst>
              </a:tr>
            </a:tbl>
          </a:graphicData>
        </a:graphic>
      </p:graphicFrame>
      <p:graphicFrame>
        <p:nvGraphicFramePr>
          <p:cNvPr id="12" name="Table 11">
            <a:extLst>
              <a:ext uri="{FF2B5EF4-FFF2-40B4-BE49-F238E27FC236}">
                <a16:creationId xmlns:a16="http://schemas.microsoft.com/office/drawing/2014/main" id="{ED5A51E6-62C4-47F9-8223-732EEF407224}"/>
              </a:ext>
            </a:extLst>
          </p:cNvPr>
          <p:cNvGraphicFramePr>
            <a:graphicFrameLocks noGrp="1"/>
          </p:cNvGraphicFramePr>
          <p:nvPr>
            <p:extLst>
              <p:ext uri="{D42A27DB-BD31-4B8C-83A1-F6EECF244321}">
                <p14:modId xmlns:p14="http://schemas.microsoft.com/office/powerpoint/2010/main" val="2137718928"/>
              </p:ext>
            </p:extLst>
          </p:nvPr>
        </p:nvGraphicFramePr>
        <p:xfrm>
          <a:off x="2061887" y="4834464"/>
          <a:ext cx="8128000" cy="914400"/>
        </p:xfrm>
        <a:graphic>
          <a:graphicData uri="http://schemas.openxmlformats.org/drawingml/2006/table">
            <a:tbl>
              <a:tblPr firstRow="1" bandRow="1">
                <a:tableStyleId>{5C22544A-7EE6-4342-B048-85BDC9FD1C3A}</a:tableStyleId>
              </a:tblPr>
              <a:tblGrid>
                <a:gridCol w="2182191">
                  <a:extLst>
                    <a:ext uri="{9D8B030D-6E8A-4147-A177-3AD203B41FA5}">
                      <a16:colId xmlns:a16="http://schemas.microsoft.com/office/drawing/2014/main" val="4049976232"/>
                    </a:ext>
                  </a:extLst>
                </a:gridCol>
                <a:gridCol w="5945809">
                  <a:extLst>
                    <a:ext uri="{9D8B030D-6E8A-4147-A177-3AD203B41FA5}">
                      <a16:colId xmlns:a16="http://schemas.microsoft.com/office/drawing/2014/main" val="2421486563"/>
                    </a:ext>
                  </a:extLst>
                </a:gridCol>
              </a:tblGrid>
              <a:tr h="370840">
                <a:tc>
                  <a:txBody>
                    <a:bodyPr/>
                    <a:lstStyle/>
                    <a:p>
                      <a:r>
                        <a:rPr lang="en-GB" b="0" dirty="0">
                          <a:solidFill>
                            <a:schemeClr val="tx1"/>
                          </a:solidFill>
                          <a:latin typeface="Gill Sans MT" panose="020B0502020104020203" pitchFamily="34" charset="0"/>
                        </a:rPr>
                        <a:t>Neutral embodiment</a:t>
                      </a:r>
                    </a:p>
                    <a:p>
                      <a:r>
                        <a:rPr lang="en-GB" b="0" dirty="0">
                          <a:solidFill>
                            <a:schemeClr val="tx1"/>
                          </a:solidFill>
                          <a:latin typeface="Gill Sans MT" panose="020B0502020104020203" pitchFamily="34" charset="0"/>
                        </a:rPr>
                        <a:t>(32.6%; n = 56)</a:t>
                      </a:r>
                    </a:p>
                  </a:txBody>
                  <a:tcPr>
                    <a:solidFill>
                      <a:srgbClr val="FFE8CB"/>
                    </a:solidFill>
                  </a:tcPr>
                </a:tc>
                <a:tc>
                  <a:txBody>
                    <a:bodyPr/>
                    <a:lstStyle/>
                    <a:p>
                      <a:r>
                        <a:rPr lang="en-GB" b="0" dirty="0">
                          <a:solidFill>
                            <a:schemeClr val="tx1"/>
                          </a:solidFill>
                          <a:latin typeface="Gill Sans MT" panose="020B0502020104020203" pitchFamily="34" charset="0"/>
                        </a:rPr>
                        <a:t>“</a:t>
                      </a:r>
                      <a:r>
                        <a:rPr lang="en-US" b="0" dirty="0">
                          <a:solidFill>
                            <a:schemeClr val="tx1"/>
                          </a:solidFill>
                          <a:latin typeface="Gill Sans MT" panose="020B0502020104020203" pitchFamily="34" charset="0"/>
                        </a:rPr>
                        <a:t>A neurodevelopmental difference that impacts my social and sensory world</a:t>
                      </a:r>
                      <a:r>
                        <a:rPr lang="en-GB" b="0" dirty="0">
                          <a:solidFill>
                            <a:schemeClr val="tx1"/>
                          </a:solidFill>
                          <a:latin typeface="Gill Sans MT" panose="020B0502020104020203" pitchFamily="34" charset="0"/>
                        </a:rPr>
                        <a:t>.”… “</a:t>
                      </a:r>
                      <a:r>
                        <a:rPr lang="en-US" sz="1800" b="0" i="0" kern="1200" dirty="0">
                          <a:solidFill>
                            <a:schemeClr val="tx1"/>
                          </a:solidFill>
                          <a:effectLst/>
                          <a:latin typeface="+mn-lt"/>
                          <a:ea typeface="+mn-ea"/>
                          <a:cs typeface="+mn-cs"/>
                        </a:rPr>
                        <a:t>Autism is part of a constellation of ways of being”</a:t>
                      </a:r>
                      <a:endParaRPr lang="en-GB" b="0" dirty="0">
                        <a:solidFill>
                          <a:schemeClr val="tx1"/>
                        </a:solidFill>
                        <a:latin typeface="Gill Sans MT" panose="020B0502020104020203" pitchFamily="34" charset="0"/>
                      </a:endParaRPr>
                    </a:p>
                  </a:txBody>
                  <a:tcPr>
                    <a:solidFill>
                      <a:srgbClr val="FFE8CB"/>
                    </a:solidFill>
                  </a:tcPr>
                </a:tc>
                <a:extLst>
                  <a:ext uri="{0D108BD9-81ED-4DB2-BD59-A6C34878D82A}">
                    <a16:rowId xmlns:a16="http://schemas.microsoft.com/office/drawing/2014/main" val="374949374"/>
                  </a:ext>
                </a:extLst>
              </a:tr>
            </a:tbl>
          </a:graphicData>
        </a:graphic>
      </p:graphicFrame>
    </p:spTree>
    <p:extLst>
      <p:ext uri="{BB962C8B-B14F-4D97-AF65-F5344CB8AC3E}">
        <p14:creationId xmlns:p14="http://schemas.microsoft.com/office/powerpoint/2010/main" val="3750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403B-2C30-4E13-A53D-7108A1B5917C}"/>
              </a:ext>
            </a:extLst>
          </p:cNvPr>
          <p:cNvSpPr>
            <a:spLocks noGrp="1"/>
          </p:cNvSpPr>
          <p:nvPr>
            <p:ph type="title"/>
          </p:nvPr>
        </p:nvSpPr>
        <p:spPr>
          <a:xfrm>
            <a:off x="491971" y="347370"/>
            <a:ext cx="10436441" cy="815606"/>
          </a:xfrm>
        </p:spPr>
        <p:txBody>
          <a:bodyPr/>
          <a:lstStyle/>
          <a:p>
            <a:r>
              <a:rPr lang="en-GB" b="1" dirty="0"/>
              <a:t>Coding for quantitative analysis:</a:t>
            </a:r>
          </a:p>
        </p:txBody>
      </p:sp>
      <p:sp>
        <p:nvSpPr>
          <p:cNvPr id="5" name="Content Placeholder 2">
            <a:extLst>
              <a:ext uri="{FF2B5EF4-FFF2-40B4-BE49-F238E27FC236}">
                <a16:creationId xmlns:a16="http://schemas.microsoft.com/office/drawing/2014/main" id="{A0523438-BBDD-4A9B-A0F0-EE34F8B8912E}"/>
              </a:ext>
            </a:extLst>
          </p:cNvPr>
          <p:cNvSpPr txBox="1">
            <a:spLocks/>
          </p:cNvSpPr>
          <p:nvPr/>
        </p:nvSpPr>
        <p:spPr>
          <a:xfrm>
            <a:off x="576499" y="-1819460"/>
            <a:ext cx="10755086" cy="48021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ill Sans MT" panose="020B0502020104020203" pitchFamily="34" charset="0"/>
                <a:cs typeface="Calibri"/>
              </a:rPr>
              <a:t>Representative and interesting quotes (coding is going to be slow!)</a:t>
            </a:r>
          </a:p>
          <a:p>
            <a:r>
              <a:rPr lang="en-US" dirty="0">
                <a:latin typeface="Gill Sans MT" panose="020B0502020104020203" pitchFamily="34" charset="0"/>
                <a:cs typeface="Calibri"/>
              </a:rPr>
              <a:t>Broad narratives: Medical vs social model</a:t>
            </a:r>
          </a:p>
          <a:p>
            <a:endParaRPr lang="en-US" dirty="0">
              <a:solidFill>
                <a:schemeClr val="bg1"/>
              </a:solidFill>
              <a:latin typeface="Gill Sans MT" panose="020B0502020104020203" pitchFamily="34" charset="0"/>
              <a:cs typeface="Calibri"/>
            </a:endParaRPr>
          </a:p>
        </p:txBody>
      </p:sp>
      <p:sp>
        <p:nvSpPr>
          <p:cNvPr id="8" name="TextBox 7">
            <a:extLst>
              <a:ext uri="{FF2B5EF4-FFF2-40B4-BE49-F238E27FC236}">
                <a16:creationId xmlns:a16="http://schemas.microsoft.com/office/drawing/2014/main" id="{2881691F-5874-4426-A6A7-8EC3A6802167}"/>
              </a:ext>
            </a:extLst>
          </p:cNvPr>
          <p:cNvSpPr txBox="1"/>
          <p:nvPr/>
        </p:nvSpPr>
        <p:spPr>
          <a:xfrm>
            <a:off x="465513" y="980901"/>
            <a:ext cx="8944494" cy="461665"/>
          </a:xfrm>
          <a:prstGeom prst="rect">
            <a:avLst/>
          </a:prstGeom>
          <a:noFill/>
        </p:spPr>
        <p:txBody>
          <a:bodyPr wrap="square" rtlCol="0">
            <a:spAutoFit/>
          </a:bodyPr>
          <a:lstStyle/>
          <a:p>
            <a:r>
              <a:rPr lang="en-GB" sz="2400" b="1" dirty="0"/>
              <a:t>What makes a cue dehumanizing or stigmatising?</a:t>
            </a:r>
          </a:p>
        </p:txBody>
      </p:sp>
      <p:graphicFrame>
        <p:nvGraphicFramePr>
          <p:cNvPr id="7" name="Table 8">
            <a:extLst>
              <a:ext uri="{FF2B5EF4-FFF2-40B4-BE49-F238E27FC236}">
                <a16:creationId xmlns:a16="http://schemas.microsoft.com/office/drawing/2014/main" id="{D8E368D4-04F9-49DD-A937-8FCE7D1740D0}"/>
              </a:ext>
            </a:extLst>
          </p:cNvPr>
          <p:cNvGraphicFramePr>
            <a:graphicFrameLocks noGrp="1"/>
          </p:cNvGraphicFramePr>
          <p:nvPr/>
        </p:nvGraphicFramePr>
        <p:xfrm>
          <a:off x="591930" y="1489492"/>
          <a:ext cx="11008140" cy="370840"/>
        </p:xfrm>
        <a:graphic>
          <a:graphicData uri="http://schemas.openxmlformats.org/drawingml/2006/table">
            <a:tbl>
              <a:tblPr firstRow="1" bandRow="1">
                <a:tableStyleId>{00A15C55-8517-42AA-B614-E9B94910E393}</a:tableStyleId>
              </a:tblPr>
              <a:tblGrid>
                <a:gridCol w="1853096">
                  <a:extLst>
                    <a:ext uri="{9D8B030D-6E8A-4147-A177-3AD203B41FA5}">
                      <a16:colId xmlns:a16="http://schemas.microsoft.com/office/drawing/2014/main" val="837355219"/>
                    </a:ext>
                  </a:extLst>
                </a:gridCol>
                <a:gridCol w="3935896">
                  <a:extLst>
                    <a:ext uri="{9D8B030D-6E8A-4147-A177-3AD203B41FA5}">
                      <a16:colId xmlns:a16="http://schemas.microsoft.com/office/drawing/2014/main" val="1781191350"/>
                    </a:ext>
                  </a:extLst>
                </a:gridCol>
                <a:gridCol w="5219148">
                  <a:extLst>
                    <a:ext uri="{9D8B030D-6E8A-4147-A177-3AD203B41FA5}">
                      <a16:colId xmlns:a16="http://schemas.microsoft.com/office/drawing/2014/main" val="1324261403"/>
                    </a:ext>
                  </a:extLst>
                </a:gridCol>
              </a:tblGrid>
              <a:tr h="370840">
                <a:tc>
                  <a:txBody>
                    <a:bodyPr/>
                    <a:lstStyle/>
                    <a:p>
                      <a:r>
                        <a:rPr lang="en-GB" dirty="0"/>
                        <a:t>Cue types</a:t>
                      </a:r>
                    </a:p>
                  </a:txBody>
                  <a:tcPr/>
                </a:tc>
                <a:tc>
                  <a:txBody>
                    <a:bodyPr/>
                    <a:lstStyle/>
                    <a:p>
                      <a:r>
                        <a:rPr lang="en-GB" dirty="0"/>
                        <a:t>Definitions</a:t>
                      </a:r>
                    </a:p>
                  </a:txBody>
                  <a:tcPr/>
                </a:tc>
                <a:tc>
                  <a:txBody>
                    <a:bodyPr/>
                    <a:lstStyle/>
                    <a:p>
                      <a:r>
                        <a:rPr lang="en-GB" dirty="0"/>
                        <a:t>Exemplar quotes</a:t>
                      </a:r>
                    </a:p>
                  </a:txBody>
                  <a:tcPr/>
                </a:tc>
                <a:extLst>
                  <a:ext uri="{0D108BD9-81ED-4DB2-BD59-A6C34878D82A}">
                    <a16:rowId xmlns:a16="http://schemas.microsoft.com/office/drawing/2014/main" val="1554901847"/>
                  </a:ext>
                </a:extLst>
              </a:tr>
            </a:tbl>
          </a:graphicData>
        </a:graphic>
      </p:graphicFrame>
      <p:graphicFrame>
        <p:nvGraphicFramePr>
          <p:cNvPr id="9" name="Table 8">
            <a:extLst>
              <a:ext uri="{FF2B5EF4-FFF2-40B4-BE49-F238E27FC236}">
                <a16:creationId xmlns:a16="http://schemas.microsoft.com/office/drawing/2014/main" id="{99C7033B-A09D-4B5E-A828-C104DBB54173}"/>
              </a:ext>
            </a:extLst>
          </p:cNvPr>
          <p:cNvGraphicFramePr>
            <a:graphicFrameLocks noGrp="1"/>
          </p:cNvGraphicFramePr>
          <p:nvPr>
            <p:extLst>
              <p:ext uri="{D42A27DB-BD31-4B8C-83A1-F6EECF244321}">
                <p14:modId xmlns:p14="http://schemas.microsoft.com/office/powerpoint/2010/main" val="2578891855"/>
              </p:ext>
            </p:extLst>
          </p:nvPr>
        </p:nvGraphicFramePr>
        <p:xfrm>
          <a:off x="591930" y="1846099"/>
          <a:ext cx="11008140" cy="1920240"/>
        </p:xfrm>
        <a:graphic>
          <a:graphicData uri="http://schemas.openxmlformats.org/drawingml/2006/table">
            <a:tbl>
              <a:tblPr firstRow="1" bandRow="1">
                <a:tableStyleId>{00A15C55-8517-42AA-B614-E9B94910E393}</a:tableStyleId>
              </a:tblPr>
              <a:tblGrid>
                <a:gridCol w="1853096">
                  <a:extLst>
                    <a:ext uri="{9D8B030D-6E8A-4147-A177-3AD203B41FA5}">
                      <a16:colId xmlns:a16="http://schemas.microsoft.com/office/drawing/2014/main" val="837355219"/>
                    </a:ext>
                  </a:extLst>
                </a:gridCol>
                <a:gridCol w="3935896">
                  <a:extLst>
                    <a:ext uri="{9D8B030D-6E8A-4147-A177-3AD203B41FA5}">
                      <a16:colId xmlns:a16="http://schemas.microsoft.com/office/drawing/2014/main" val="1781191350"/>
                    </a:ext>
                  </a:extLst>
                </a:gridCol>
                <a:gridCol w="5219148">
                  <a:extLst>
                    <a:ext uri="{9D8B030D-6E8A-4147-A177-3AD203B41FA5}">
                      <a16:colId xmlns:a16="http://schemas.microsoft.com/office/drawing/2014/main" val="1324261403"/>
                    </a:ext>
                  </a:extLst>
                </a:gridCol>
              </a:tblGrid>
              <a:tr h="370840">
                <a:tc>
                  <a:txBody>
                    <a:bodyPr/>
                    <a:lstStyle/>
                    <a:p>
                      <a:r>
                        <a:rPr lang="en-GB" sz="2000" b="0" dirty="0">
                          <a:solidFill>
                            <a:schemeClr val="tx1"/>
                          </a:solidFill>
                          <a:latin typeface="Gill Sans MT" panose="020B0502020104020203" pitchFamily="34" charset="0"/>
                        </a:rPr>
                        <a:t>Dehumanisation</a:t>
                      </a:r>
                    </a:p>
                    <a:p>
                      <a:r>
                        <a:rPr lang="en-GB" sz="2000" b="0" dirty="0">
                          <a:solidFill>
                            <a:schemeClr val="tx1"/>
                          </a:solidFill>
                          <a:latin typeface="Gill Sans MT" panose="020B0502020104020203" pitchFamily="34" charset="0"/>
                        </a:rPr>
                        <a:t>(Haslam 2006)</a:t>
                      </a:r>
                    </a:p>
                  </a:txBody>
                  <a:tcPr>
                    <a:solidFill>
                      <a:srgbClr val="FFE8CB"/>
                    </a:solidFill>
                  </a:tcPr>
                </a:tc>
                <a:tc>
                  <a:txBody>
                    <a:bodyPr/>
                    <a:lstStyle/>
                    <a:p>
                      <a:r>
                        <a:rPr lang="en-GB" sz="2000" b="0" dirty="0">
                          <a:solidFill>
                            <a:schemeClr val="tx1"/>
                          </a:solidFill>
                          <a:latin typeface="Gill Sans MT" panose="020B0502020104020203" pitchFamily="34" charset="0"/>
                        </a:rPr>
                        <a:t>Denial of full humanness,  infantilisation, compared to non-human animals, treated as lacking in rationality, refinement, culture, passive, or fungible, machine-like comparisons</a:t>
                      </a:r>
                    </a:p>
                  </a:txBody>
                  <a:tcPr>
                    <a:solidFill>
                      <a:srgbClr val="FFE8CB"/>
                    </a:solidFill>
                  </a:tcPr>
                </a:tc>
                <a:tc>
                  <a:txBody>
                    <a:bodyPr/>
                    <a:lstStyle/>
                    <a:p>
                      <a:r>
                        <a:rPr lang="en-US" sz="2000" b="0" dirty="0">
                          <a:solidFill>
                            <a:schemeClr val="tx1"/>
                          </a:solidFill>
                          <a:latin typeface="Gill Sans MT" panose="020B0502020104020203" pitchFamily="34" charset="0"/>
                        </a:rPr>
                        <a:t>“autism people may demonstrate an apparent absence of empathy for people's feelings, lack of responsiveness, awareness of social cues or cultural norms”.</a:t>
                      </a:r>
                      <a:endParaRPr lang="en-GB" sz="2000" b="0" dirty="0">
                        <a:solidFill>
                          <a:schemeClr val="tx1"/>
                        </a:solidFill>
                        <a:latin typeface="Gill Sans MT" panose="020B0502020104020203" pitchFamily="34" charset="0"/>
                      </a:endParaRPr>
                    </a:p>
                  </a:txBody>
                  <a:tcPr>
                    <a:solidFill>
                      <a:srgbClr val="FFE8CB"/>
                    </a:solidFill>
                  </a:tcPr>
                </a:tc>
                <a:extLst>
                  <a:ext uri="{0D108BD9-81ED-4DB2-BD59-A6C34878D82A}">
                    <a16:rowId xmlns:a16="http://schemas.microsoft.com/office/drawing/2014/main" val="1554901847"/>
                  </a:ext>
                </a:extLst>
              </a:tr>
            </a:tbl>
          </a:graphicData>
        </a:graphic>
      </p:graphicFrame>
      <p:graphicFrame>
        <p:nvGraphicFramePr>
          <p:cNvPr id="10" name="Table 9">
            <a:extLst>
              <a:ext uri="{FF2B5EF4-FFF2-40B4-BE49-F238E27FC236}">
                <a16:creationId xmlns:a16="http://schemas.microsoft.com/office/drawing/2014/main" id="{33643B92-2FFE-4BC8-BB9F-C7295FB06209}"/>
              </a:ext>
            </a:extLst>
          </p:cNvPr>
          <p:cNvGraphicFramePr>
            <a:graphicFrameLocks noGrp="1"/>
          </p:cNvGraphicFramePr>
          <p:nvPr/>
        </p:nvGraphicFramePr>
        <p:xfrm>
          <a:off x="591930" y="3727908"/>
          <a:ext cx="11008140" cy="1310640"/>
        </p:xfrm>
        <a:graphic>
          <a:graphicData uri="http://schemas.openxmlformats.org/drawingml/2006/table">
            <a:tbl>
              <a:tblPr firstRow="1" bandRow="1">
                <a:tableStyleId>{00A15C55-8517-42AA-B614-E9B94910E393}</a:tableStyleId>
              </a:tblPr>
              <a:tblGrid>
                <a:gridCol w="1853096">
                  <a:extLst>
                    <a:ext uri="{9D8B030D-6E8A-4147-A177-3AD203B41FA5}">
                      <a16:colId xmlns:a16="http://schemas.microsoft.com/office/drawing/2014/main" val="837355219"/>
                    </a:ext>
                  </a:extLst>
                </a:gridCol>
                <a:gridCol w="3935896">
                  <a:extLst>
                    <a:ext uri="{9D8B030D-6E8A-4147-A177-3AD203B41FA5}">
                      <a16:colId xmlns:a16="http://schemas.microsoft.com/office/drawing/2014/main" val="1781191350"/>
                    </a:ext>
                  </a:extLst>
                </a:gridCol>
                <a:gridCol w="5219148">
                  <a:extLst>
                    <a:ext uri="{9D8B030D-6E8A-4147-A177-3AD203B41FA5}">
                      <a16:colId xmlns:a16="http://schemas.microsoft.com/office/drawing/2014/main" val="1324261403"/>
                    </a:ext>
                  </a:extLst>
                </a:gridCol>
              </a:tblGrid>
              <a:tr h="370840">
                <a:tc>
                  <a:txBody>
                    <a:bodyPr/>
                    <a:lstStyle/>
                    <a:p>
                      <a:r>
                        <a:rPr lang="en-GB" sz="2000" b="0" dirty="0">
                          <a:solidFill>
                            <a:schemeClr val="tx1"/>
                          </a:solidFill>
                          <a:latin typeface="Gill Sans MT" panose="020B0502020104020203" pitchFamily="34" charset="0"/>
                        </a:rPr>
                        <a:t>Objectification</a:t>
                      </a:r>
                    </a:p>
                    <a:p>
                      <a:r>
                        <a:rPr lang="en-GB" sz="2000" b="0" dirty="0">
                          <a:solidFill>
                            <a:schemeClr val="tx1"/>
                          </a:solidFill>
                          <a:latin typeface="Gill Sans MT" panose="020B0502020104020203" pitchFamily="34" charset="0"/>
                        </a:rPr>
                        <a:t>(LaCroix &amp; </a:t>
                      </a:r>
                      <a:r>
                        <a:rPr lang="en-GB" sz="2000" b="0" dirty="0" err="1">
                          <a:solidFill>
                            <a:schemeClr val="tx1"/>
                          </a:solidFill>
                          <a:latin typeface="Gill Sans MT" panose="020B0502020104020203" pitchFamily="34" charset="0"/>
                        </a:rPr>
                        <a:t>Pratto</a:t>
                      </a:r>
                      <a:r>
                        <a:rPr lang="en-GB" sz="2000" b="0" dirty="0">
                          <a:solidFill>
                            <a:schemeClr val="tx1"/>
                          </a:solidFill>
                          <a:latin typeface="Gill Sans MT" panose="020B0502020104020203" pitchFamily="34" charset="0"/>
                        </a:rPr>
                        <a:t>, 2015)</a:t>
                      </a:r>
                    </a:p>
                  </a:txBody>
                  <a:tcPr>
                    <a:solidFill>
                      <a:srgbClr val="FFF4E7"/>
                    </a:solidFill>
                  </a:tcPr>
                </a:tc>
                <a:tc>
                  <a:txBody>
                    <a:bodyPr/>
                    <a:lstStyle/>
                    <a:p>
                      <a:r>
                        <a:rPr lang="en-GB" sz="2000" b="0" dirty="0">
                          <a:solidFill>
                            <a:schemeClr val="tx1"/>
                          </a:solidFill>
                          <a:latin typeface="Gill Sans MT" panose="020B0502020104020203" pitchFamily="34" charset="0"/>
                        </a:rPr>
                        <a:t>Instrumentality, denial of autonomy, inertness, violability, ownership, denial of subjectivity, or fungibility</a:t>
                      </a:r>
                    </a:p>
                  </a:txBody>
                  <a:tcPr>
                    <a:solidFill>
                      <a:srgbClr val="FFF4E7"/>
                    </a:solidFill>
                  </a:tcPr>
                </a:tc>
                <a:tc>
                  <a:txBody>
                    <a:bodyPr/>
                    <a:lstStyle/>
                    <a:p>
                      <a:r>
                        <a:rPr lang="en-US" sz="2000" b="0" dirty="0">
                          <a:solidFill>
                            <a:schemeClr val="tx1"/>
                          </a:solidFill>
                          <a:latin typeface="Gill Sans MT" panose="020B0502020104020203" pitchFamily="34" charset="0"/>
                        </a:rPr>
                        <a:t>“Without often comorbid intellectual disability, and dependent upon the severity of their autism, they are interesting, often charming, and valuable members of the community.” </a:t>
                      </a:r>
                      <a:endParaRPr lang="en-GB" sz="2000" b="0" dirty="0">
                        <a:solidFill>
                          <a:schemeClr val="tx1"/>
                        </a:solidFill>
                        <a:latin typeface="Gill Sans MT" panose="020B0502020104020203" pitchFamily="34" charset="0"/>
                      </a:endParaRPr>
                    </a:p>
                  </a:txBody>
                  <a:tcPr>
                    <a:solidFill>
                      <a:srgbClr val="FFF4E7"/>
                    </a:solidFill>
                  </a:tcPr>
                </a:tc>
                <a:extLst>
                  <a:ext uri="{0D108BD9-81ED-4DB2-BD59-A6C34878D82A}">
                    <a16:rowId xmlns:a16="http://schemas.microsoft.com/office/drawing/2014/main" val="1554901847"/>
                  </a:ext>
                </a:extLst>
              </a:tr>
            </a:tbl>
          </a:graphicData>
        </a:graphic>
      </p:graphicFrame>
      <p:graphicFrame>
        <p:nvGraphicFramePr>
          <p:cNvPr id="11" name="Table 10">
            <a:extLst>
              <a:ext uri="{FF2B5EF4-FFF2-40B4-BE49-F238E27FC236}">
                <a16:creationId xmlns:a16="http://schemas.microsoft.com/office/drawing/2014/main" id="{399D09AA-25EB-4EB8-9AAC-EA334D861CF1}"/>
              </a:ext>
            </a:extLst>
          </p:cNvPr>
          <p:cNvGraphicFramePr>
            <a:graphicFrameLocks noGrp="1"/>
          </p:cNvGraphicFramePr>
          <p:nvPr/>
        </p:nvGraphicFramePr>
        <p:xfrm>
          <a:off x="591930" y="4953734"/>
          <a:ext cx="11008140" cy="1005840"/>
        </p:xfrm>
        <a:graphic>
          <a:graphicData uri="http://schemas.openxmlformats.org/drawingml/2006/table">
            <a:tbl>
              <a:tblPr firstRow="1" bandRow="1">
                <a:tableStyleId>{00A15C55-8517-42AA-B614-E9B94910E393}</a:tableStyleId>
              </a:tblPr>
              <a:tblGrid>
                <a:gridCol w="1853096">
                  <a:extLst>
                    <a:ext uri="{9D8B030D-6E8A-4147-A177-3AD203B41FA5}">
                      <a16:colId xmlns:a16="http://schemas.microsoft.com/office/drawing/2014/main" val="837355219"/>
                    </a:ext>
                  </a:extLst>
                </a:gridCol>
                <a:gridCol w="3935896">
                  <a:extLst>
                    <a:ext uri="{9D8B030D-6E8A-4147-A177-3AD203B41FA5}">
                      <a16:colId xmlns:a16="http://schemas.microsoft.com/office/drawing/2014/main" val="1781191350"/>
                    </a:ext>
                  </a:extLst>
                </a:gridCol>
                <a:gridCol w="5219148">
                  <a:extLst>
                    <a:ext uri="{9D8B030D-6E8A-4147-A177-3AD203B41FA5}">
                      <a16:colId xmlns:a16="http://schemas.microsoft.com/office/drawing/2014/main" val="1324261403"/>
                    </a:ext>
                  </a:extLst>
                </a:gridCol>
              </a:tblGrid>
              <a:tr h="370840">
                <a:tc>
                  <a:txBody>
                    <a:bodyPr/>
                    <a:lstStyle/>
                    <a:p>
                      <a:r>
                        <a:rPr lang="en-GB" sz="2000" b="0" dirty="0">
                          <a:solidFill>
                            <a:schemeClr val="tx1"/>
                          </a:solidFill>
                          <a:latin typeface="Gill Sans MT" panose="020B0502020104020203" pitchFamily="34" charset="0"/>
                        </a:rPr>
                        <a:t>Stigmatising</a:t>
                      </a:r>
                    </a:p>
                  </a:txBody>
                  <a:tcPr>
                    <a:solidFill>
                      <a:srgbClr val="FFE8CB"/>
                    </a:solidFill>
                  </a:tcPr>
                </a:tc>
                <a:tc>
                  <a:txBody>
                    <a:bodyPr/>
                    <a:lstStyle/>
                    <a:p>
                      <a:r>
                        <a:rPr lang="en-GB" sz="2000" b="0" dirty="0">
                          <a:solidFill>
                            <a:schemeClr val="tx1"/>
                          </a:solidFill>
                          <a:latin typeface="Gill Sans MT" panose="020B0502020104020203" pitchFamily="34" charset="0"/>
                        </a:rPr>
                        <a:t>Strongly stereotyping, risk-based language, strong othering based on normative expectations</a:t>
                      </a:r>
                    </a:p>
                  </a:txBody>
                  <a:tcPr>
                    <a:solidFill>
                      <a:srgbClr val="FFE8CB"/>
                    </a:solidFill>
                  </a:tcPr>
                </a:tc>
                <a:tc>
                  <a:txBody>
                    <a:bodyPr/>
                    <a:lstStyle/>
                    <a:p>
                      <a:r>
                        <a:rPr lang="en-GB" sz="2000" b="0" dirty="0">
                          <a:solidFill>
                            <a:schemeClr val="tx1"/>
                          </a:solidFill>
                          <a:latin typeface="Gill Sans MT" panose="020B0502020104020203" pitchFamily="34" charset="0"/>
                        </a:rPr>
                        <a:t>“</a:t>
                      </a:r>
                      <a:r>
                        <a:rPr lang="en-US" sz="2000" b="0" dirty="0">
                          <a:solidFill>
                            <a:schemeClr val="tx1"/>
                          </a:solidFill>
                          <a:latin typeface="Gill Sans MT" panose="020B0502020104020203" pitchFamily="34" charset="0"/>
                        </a:rPr>
                        <a:t>shut down from the outside world; rigid; emotional; fat”</a:t>
                      </a:r>
                      <a:endParaRPr lang="en-GB" sz="2000" b="0" dirty="0">
                        <a:solidFill>
                          <a:schemeClr val="tx1"/>
                        </a:solidFill>
                        <a:latin typeface="Gill Sans MT" panose="020B0502020104020203" pitchFamily="34" charset="0"/>
                      </a:endParaRPr>
                    </a:p>
                  </a:txBody>
                  <a:tcPr>
                    <a:solidFill>
                      <a:srgbClr val="FFE8CB"/>
                    </a:solidFill>
                  </a:tcPr>
                </a:tc>
                <a:extLst>
                  <a:ext uri="{0D108BD9-81ED-4DB2-BD59-A6C34878D82A}">
                    <a16:rowId xmlns:a16="http://schemas.microsoft.com/office/drawing/2014/main" val="1554901847"/>
                  </a:ext>
                </a:extLst>
              </a:tr>
            </a:tbl>
          </a:graphicData>
        </a:graphic>
      </p:graphicFrame>
      <p:sp>
        <p:nvSpPr>
          <p:cNvPr id="6" name="Frame 3">
            <a:extLst>
              <a:ext uri="{FF2B5EF4-FFF2-40B4-BE49-F238E27FC236}">
                <a16:creationId xmlns:a16="http://schemas.microsoft.com/office/drawing/2014/main" id="{03D4170E-7E80-B530-6680-9D398A36122D}"/>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FCF82F0C-62E8-76F8-74D6-15DB4DF0D73C}"/>
              </a:ext>
            </a:extLst>
          </p:cNvPr>
          <p:cNvSpPr txBox="1"/>
          <p:nvPr/>
        </p:nvSpPr>
        <p:spPr>
          <a:xfrm>
            <a:off x="8135331" y="1046375"/>
            <a:ext cx="3252248" cy="369332"/>
          </a:xfrm>
          <a:prstGeom prst="rect">
            <a:avLst/>
          </a:prstGeom>
          <a:noFill/>
        </p:spPr>
        <p:txBody>
          <a:bodyPr wrap="square" rtlCol="0">
            <a:spAutoFit/>
          </a:bodyPr>
          <a:lstStyle/>
          <a:p>
            <a:r>
              <a:rPr lang="en-GB" b="1" dirty="0"/>
              <a:t>60% of accounts had these cues</a:t>
            </a:r>
          </a:p>
        </p:txBody>
      </p:sp>
    </p:spTree>
    <p:extLst>
      <p:ext uri="{BB962C8B-B14F-4D97-AF65-F5344CB8AC3E}">
        <p14:creationId xmlns:p14="http://schemas.microsoft.com/office/powerpoint/2010/main" val="21176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A6BAAE-895A-5F19-82D4-7F2A2FA7E06F}"/>
              </a:ext>
            </a:extLst>
          </p:cNvPr>
          <p:cNvSpPr txBox="1"/>
          <p:nvPr/>
        </p:nvSpPr>
        <p:spPr>
          <a:xfrm>
            <a:off x="776742" y="1455394"/>
            <a:ext cx="10711542" cy="1938992"/>
          </a:xfrm>
          <a:prstGeom prst="rect">
            <a:avLst/>
          </a:prstGeom>
          <a:noFill/>
          <a:ln>
            <a:solidFill>
              <a:srgbClr val="C00000"/>
            </a:solidFill>
          </a:ln>
        </p:spPr>
        <p:txBody>
          <a:bodyPr wrap="square">
            <a:spAutoFit/>
          </a:bodyPr>
          <a:lstStyle/>
          <a:p>
            <a:pPr marL="342900" indent="-342900" algn="ctr">
              <a:buFont typeface="Arial" panose="020B0604020202020204" pitchFamily="34" charset="0"/>
              <a:buChar char="•"/>
            </a:pPr>
            <a:r>
              <a:rPr lang="en-GB" sz="2400" dirty="0"/>
              <a:t>Taking a social model or neutral embodiment approach relates to a lower odds of stigmatizing and dehumanizing autistic people.</a:t>
            </a:r>
          </a:p>
          <a:p>
            <a:pPr marL="342900" indent="-342900" algn="ctr">
              <a:buFont typeface="Arial" panose="020B0604020202020204" pitchFamily="34" charset="0"/>
              <a:buChar char="•"/>
            </a:pPr>
            <a:r>
              <a:rPr lang="en-GB" sz="2400" dirty="0"/>
              <a:t>Working to a higher degree with autistic people relates to a lower odds of stigmatizing or dehumanizing autistic people (while controlling for familial </a:t>
            </a:r>
            <a:r>
              <a:rPr lang="en-GB" sz="2400" dirty="0" err="1"/>
              <a:t>connecctions</a:t>
            </a:r>
            <a:r>
              <a:rPr lang="en-GB" sz="2400" dirty="0"/>
              <a:t>).</a:t>
            </a:r>
          </a:p>
        </p:txBody>
      </p:sp>
      <p:sp>
        <p:nvSpPr>
          <p:cNvPr id="2" name="Title 1">
            <a:extLst>
              <a:ext uri="{FF2B5EF4-FFF2-40B4-BE49-F238E27FC236}">
                <a16:creationId xmlns:a16="http://schemas.microsoft.com/office/drawing/2014/main" id="{6B46BA1D-AAE3-4C39-A355-909BB3CCA77D}"/>
              </a:ext>
            </a:extLst>
          </p:cNvPr>
          <p:cNvSpPr>
            <a:spLocks noGrp="1"/>
          </p:cNvSpPr>
          <p:nvPr>
            <p:ph type="title"/>
          </p:nvPr>
        </p:nvSpPr>
        <p:spPr/>
        <p:txBody>
          <a:bodyPr/>
          <a:lstStyle/>
          <a:p>
            <a:r>
              <a:rPr lang="en-GB" b="1" dirty="0"/>
              <a:t>Results:</a:t>
            </a:r>
          </a:p>
        </p:txBody>
      </p:sp>
      <p:sp>
        <p:nvSpPr>
          <p:cNvPr id="4" name="Frame 3">
            <a:extLst>
              <a:ext uri="{FF2B5EF4-FFF2-40B4-BE49-F238E27FC236}">
                <a16:creationId xmlns:a16="http://schemas.microsoft.com/office/drawing/2014/main" id="{C775FBC4-9C75-453B-A93A-E12F7C6D5765}"/>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A8D7F551-E351-7063-5BB8-CC3D2B0BE881}"/>
              </a:ext>
            </a:extLst>
          </p:cNvPr>
          <p:cNvSpPr txBox="1"/>
          <p:nvPr/>
        </p:nvSpPr>
        <p:spPr>
          <a:xfrm>
            <a:off x="1281852" y="3781845"/>
            <a:ext cx="4099034" cy="1384995"/>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800" dirty="0"/>
              <a:t>Does connection to autistic people make it harder to dehumanize us?</a:t>
            </a:r>
          </a:p>
        </p:txBody>
      </p:sp>
      <p:pic>
        <p:nvPicPr>
          <p:cNvPr id="8" name="Picture 7" descr="Close-up of several hands with palms facing down pointing towards center, overlapping">
            <a:extLst>
              <a:ext uri="{FF2B5EF4-FFF2-40B4-BE49-F238E27FC236}">
                <a16:creationId xmlns:a16="http://schemas.microsoft.com/office/drawing/2014/main" id="{6D1C4207-FD72-673D-8C1D-6F44C65BB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8169" y="3624943"/>
            <a:ext cx="2866072" cy="2578034"/>
          </a:xfrm>
          <a:prstGeom prst="rect">
            <a:avLst/>
          </a:prstGeom>
        </p:spPr>
      </p:pic>
      <p:sp>
        <p:nvSpPr>
          <p:cNvPr id="11" name="TextBox 10">
            <a:extLst>
              <a:ext uri="{FF2B5EF4-FFF2-40B4-BE49-F238E27FC236}">
                <a16:creationId xmlns:a16="http://schemas.microsoft.com/office/drawing/2014/main" id="{F42AFA40-3703-BD34-EF28-82843CA26FA6}"/>
              </a:ext>
            </a:extLst>
          </p:cNvPr>
          <p:cNvSpPr txBox="1"/>
          <p:nvPr/>
        </p:nvSpPr>
        <p:spPr>
          <a:xfrm>
            <a:off x="1177159" y="5284451"/>
            <a:ext cx="6169572" cy="461665"/>
          </a:xfrm>
          <a:prstGeom prst="rect">
            <a:avLst/>
          </a:prstGeom>
          <a:noFill/>
        </p:spPr>
        <p:txBody>
          <a:bodyPr wrap="square" rtlCol="0">
            <a:spAutoFit/>
          </a:bodyPr>
          <a:lstStyle/>
          <a:p>
            <a:r>
              <a:rPr lang="en-GB" sz="2400" dirty="0"/>
              <a:t>Well… non-familial connection, potentially</a:t>
            </a:r>
          </a:p>
        </p:txBody>
      </p:sp>
    </p:spTree>
    <p:extLst>
      <p:ext uri="{BB962C8B-B14F-4D97-AF65-F5344CB8AC3E}">
        <p14:creationId xmlns:p14="http://schemas.microsoft.com/office/powerpoint/2010/main" val="20151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718547BB-589F-D425-E7A8-0DDAE7FB6143}"/>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B10F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6" descr="A group of people sitting in a circle&#10;&#10;Description automatically generated">
            <a:extLst>
              <a:ext uri="{FF2B5EF4-FFF2-40B4-BE49-F238E27FC236}">
                <a16:creationId xmlns:a16="http://schemas.microsoft.com/office/drawing/2014/main" id="{8CA34EA3-91D1-D078-F38C-F4FE7A14DDCA}"/>
              </a:ext>
            </a:extLst>
          </p:cNvPr>
          <p:cNvPicPr>
            <a:picLocks noChangeAspect="1"/>
          </p:cNvPicPr>
          <p:nvPr/>
        </p:nvPicPr>
        <p:blipFill rotWithShape="1">
          <a:blip r:embed="rId2">
            <a:extLst>
              <a:ext uri="{28A0092B-C50C-407E-A947-70E740481C1C}">
                <a14:useLocalDpi xmlns:a14="http://schemas.microsoft.com/office/drawing/2010/main" val="0"/>
              </a:ext>
            </a:extLst>
          </a:blip>
          <a:srcRect l="12063" t="-1" r="2857" b="-1"/>
          <a:stretch/>
        </p:blipFill>
        <p:spPr>
          <a:xfrm>
            <a:off x="6357257" y="0"/>
            <a:ext cx="5834743" cy="6858000"/>
          </a:xfrm>
          <a:prstGeom prst="rect">
            <a:avLst/>
          </a:prstGeom>
        </p:spPr>
      </p:pic>
      <p:sp>
        <p:nvSpPr>
          <p:cNvPr id="10" name="TextBox 9">
            <a:extLst>
              <a:ext uri="{FF2B5EF4-FFF2-40B4-BE49-F238E27FC236}">
                <a16:creationId xmlns:a16="http://schemas.microsoft.com/office/drawing/2014/main" id="{B9E23D7B-73CA-7949-EFCB-D314DB7B6AF5}"/>
              </a:ext>
            </a:extLst>
          </p:cNvPr>
          <p:cNvSpPr txBox="1"/>
          <p:nvPr/>
        </p:nvSpPr>
        <p:spPr>
          <a:xfrm>
            <a:off x="1560513" y="566057"/>
            <a:ext cx="4572000" cy="707886"/>
          </a:xfrm>
          <a:prstGeom prst="rect">
            <a:avLst/>
          </a:prstGeom>
          <a:noFill/>
        </p:spPr>
        <p:txBody>
          <a:bodyPr wrap="square" rtlCol="0">
            <a:spAutoFit/>
          </a:bodyPr>
          <a:lstStyle/>
          <a:p>
            <a:r>
              <a:rPr lang="en-GB" sz="4000" dirty="0"/>
              <a:t>Power sharing</a:t>
            </a:r>
            <a:endParaRPr lang="en-GB" dirty="0"/>
          </a:p>
        </p:txBody>
      </p:sp>
      <p:sp>
        <p:nvSpPr>
          <p:cNvPr id="11" name="TextBox 10">
            <a:extLst>
              <a:ext uri="{FF2B5EF4-FFF2-40B4-BE49-F238E27FC236}">
                <a16:creationId xmlns:a16="http://schemas.microsoft.com/office/drawing/2014/main" id="{13FDCDB8-A8CD-18F8-D4EF-013D5CF7DFFB}"/>
              </a:ext>
            </a:extLst>
          </p:cNvPr>
          <p:cNvSpPr txBox="1"/>
          <p:nvPr/>
        </p:nvSpPr>
        <p:spPr>
          <a:xfrm>
            <a:off x="602571" y="1480457"/>
            <a:ext cx="5355771" cy="3847207"/>
          </a:xfrm>
          <a:prstGeom prst="rect">
            <a:avLst/>
          </a:prstGeom>
          <a:noFill/>
        </p:spPr>
        <p:txBody>
          <a:bodyPr wrap="square" rtlCol="0">
            <a:spAutoFit/>
          </a:bodyPr>
          <a:lstStyle/>
          <a:p>
            <a:pPr marL="342900" indent="-342900">
              <a:buFont typeface="Arial" panose="020B0604020202020204" pitchFamily="34" charset="0"/>
              <a:buChar char="•"/>
            </a:pPr>
            <a:r>
              <a:rPr lang="en-GB" sz="2400" dirty="0"/>
              <a:t>Sharing professional power works… but it isn’t straight forward</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People who see autistic people as valuable, and human could be more likely to work with autistic people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Or the more you work with autistic people, the harder it </a:t>
            </a:r>
            <a:r>
              <a:rPr lang="en-GB" sz="2800" dirty="0"/>
              <a:t>is to </a:t>
            </a:r>
            <a:r>
              <a:rPr lang="en-GB" sz="2400" dirty="0"/>
              <a:t>dehumanize us</a:t>
            </a:r>
            <a:endParaRPr lang="en-GB" sz="2800" dirty="0"/>
          </a:p>
        </p:txBody>
      </p:sp>
    </p:spTree>
    <p:extLst>
      <p:ext uri="{BB962C8B-B14F-4D97-AF65-F5344CB8AC3E}">
        <p14:creationId xmlns:p14="http://schemas.microsoft.com/office/powerpoint/2010/main" val="109111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F26E-8779-F2AE-59D0-46AC56625D50}"/>
              </a:ext>
            </a:extLst>
          </p:cNvPr>
          <p:cNvSpPr>
            <a:spLocks noGrp="1"/>
          </p:cNvSpPr>
          <p:nvPr>
            <p:ph type="title"/>
          </p:nvPr>
        </p:nvSpPr>
        <p:spPr>
          <a:xfrm>
            <a:off x="838200" y="365125"/>
            <a:ext cx="4080641" cy="1325563"/>
          </a:xfrm>
        </p:spPr>
        <p:txBody>
          <a:bodyPr/>
          <a:lstStyle/>
          <a:p>
            <a:r>
              <a:rPr lang="en-GB" b="1" dirty="0"/>
              <a:t>Qualitative results:</a:t>
            </a:r>
          </a:p>
        </p:txBody>
      </p:sp>
      <p:graphicFrame>
        <p:nvGraphicFramePr>
          <p:cNvPr id="4" name="Content Placeholder 3">
            <a:extLst>
              <a:ext uri="{FF2B5EF4-FFF2-40B4-BE49-F238E27FC236}">
                <a16:creationId xmlns:a16="http://schemas.microsoft.com/office/drawing/2014/main" id="{E08B5424-2665-75E1-C451-39748DFA94D0}"/>
              </a:ext>
            </a:extLst>
          </p:cNvPr>
          <p:cNvGraphicFramePr>
            <a:graphicFrameLocks noGrp="1"/>
          </p:cNvGraphicFramePr>
          <p:nvPr>
            <p:ph idx="1"/>
            <p:extLst>
              <p:ext uri="{D42A27DB-BD31-4B8C-83A1-F6EECF244321}">
                <p14:modId xmlns:p14="http://schemas.microsoft.com/office/powerpoint/2010/main" val="3073707448"/>
              </p:ext>
            </p:extLst>
          </p:nvPr>
        </p:nvGraphicFramePr>
        <p:xfrm>
          <a:off x="-843456" y="175499"/>
          <a:ext cx="13035456" cy="6530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3324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rectangular box with text&#10;&#10;Description automatically generated">
            <a:extLst>
              <a:ext uri="{FF2B5EF4-FFF2-40B4-BE49-F238E27FC236}">
                <a16:creationId xmlns:a16="http://schemas.microsoft.com/office/drawing/2014/main" id="{482806EE-0B60-2B66-1D0E-DB2916434F2F}"/>
              </a:ext>
            </a:extLst>
          </p:cNvPr>
          <p:cNvPicPr>
            <a:picLocks noChangeAspect="1"/>
          </p:cNvPicPr>
          <p:nvPr/>
        </p:nvPicPr>
        <p:blipFill rotWithShape="1">
          <a:blip r:embed="rId2">
            <a:extLst>
              <a:ext uri="{28A0092B-C50C-407E-A947-70E740481C1C}">
                <a14:useLocalDpi xmlns:a14="http://schemas.microsoft.com/office/drawing/2010/main" val="0"/>
              </a:ext>
            </a:extLst>
          </a:blip>
          <a:srcRect t="12170" r="67684" b="59003"/>
          <a:stretch/>
        </p:blipFill>
        <p:spPr>
          <a:xfrm>
            <a:off x="4137698" y="1698170"/>
            <a:ext cx="3231931" cy="4048129"/>
          </a:xfrm>
          <a:prstGeom prst="rect">
            <a:avLst/>
          </a:prstGeom>
        </p:spPr>
      </p:pic>
      <p:sp>
        <p:nvSpPr>
          <p:cNvPr id="12" name="Frame 3">
            <a:extLst>
              <a:ext uri="{FF2B5EF4-FFF2-40B4-BE49-F238E27FC236}">
                <a16:creationId xmlns:a16="http://schemas.microsoft.com/office/drawing/2014/main" id="{44CF3B79-703D-9D8A-4E82-FE02AE195B73}"/>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Content Placeholder 6">
            <a:extLst>
              <a:ext uri="{FF2B5EF4-FFF2-40B4-BE49-F238E27FC236}">
                <a16:creationId xmlns:a16="http://schemas.microsoft.com/office/drawing/2014/main" id="{4E2DB6E2-9953-87BC-C956-32454F8CAB2E}"/>
              </a:ext>
            </a:extLst>
          </p:cNvPr>
          <p:cNvPicPr>
            <a:picLocks noGrp="1" noChangeAspect="1"/>
          </p:cNvPicPr>
          <p:nvPr>
            <p:ph idx="1"/>
          </p:nvPr>
        </p:nvPicPr>
        <p:blipFill>
          <a:blip r:embed="rId3"/>
          <a:stretch>
            <a:fillRect/>
          </a:stretch>
        </p:blipFill>
        <p:spPr>
          <a:xfrm>
            <a:off x="195397" y="2104304"/>
            <a:ext cx="3453707" cy="2993213"/>
          </a:xfrm>
        </p:spPr>
      </p:pic>
      <p:sp>
        <p:nvSpPr>
          <p:cNvPr id="13" name="TextBox 12">
            <a:extLst>
              <a:ext uri="{FF2B5EF4-FFF2-40B4-BE49-F238E27FC236}">
                <a16:creationId xmlns:a16="http://schemas.microsoft.com/office/drawing/2014/main" id="{6BEA6080-CF89-1F6F-6FD9-4B2E98CC3313}"/>
              </a:ext>
            </a:extLst>
          </p:cNvPr>
          <p:cNvSpPr txBox="1"/>
          <p:nvPr/>
        </p:nvSpPr>
        <p:spPr>
          <a:xfrm>
            <a:off x="7766959" y="469649"/>
            <a:ext cx="3848100" cy="2862322"/>
          </a:xfrm>
          <a:prstGeom prst="rect">
            <a:avLst/>
          </a:prstGeom>
          <a:noFill/>
        </p:spPr>
        <p:txBody>
          <a:bodyPr wrap="square">
            <a:spAutoFit/>
          </a:bodyPr>
          <a:lstStyle/>
          <a:p>
            <a:pPr marL="0" indent="0">
              <a:buNone/>
            </a:pPr>
            <a:r>
              <a:rPr lang="en-GB" sz="2000" dirty="0"/>
              <a:t>“</a:t>
            </a:r>
            <a:r>
              <a:rPr lang="en-US" sz="2000" dirty="0">
                <a:solidFill>
                  <a:srgbClr val="000000"/>
                </a:solidFill>
                <a:effectLst/>
                <a:latin typeface="Calibri" panose="020F0502020204030204" pitchFamily="34" charset="0"/>
                <a:ea typeface="Calibri" panose="020F0502020204030204" pitchFamily="34" charset="0"/>
              </a:rPr>
              <a:t>Autism is neurodevelopmental disorder characterized by a wide array of social/communication deficits, repetitive and restricted behaviors, accompanied by a series of comorbid conditions. I</a:t>
            </a:r>
            <a:r>
              <a:rPr lang="en-US" sz="2000" u="sng" dirty="0">
                <a:solidFill>
                  <a:srgbClr val="000000"/>
                </a:solidFill>
                <a:effectLst/>
                <a:latin typeface="Calibri" panose="020F0502020204030204" pitchFamily="34" charset="0"/>
                <a:ea typeface="Calibri" panose="020F0502020204030204" pitchFamily="34" charset="0"/>
              </a:rPr>
              <a:t>t may severely impair the life of the affected subject</a:t>
            </a:r>
            <a:r>
              <a:rPr lang="en-US" sz="2000" dirty="0">
                <a:solidFill>
                  <a:srgbClr val="000000"/>
                </a:solidFill>
                <a:effectLst/>
                <a:latin typeface="Calibri" panose="020F0502020204030204" pitchFamily="34" charset="0"/>
                <a:ea typeface="Calibri" panose="020F0502020204030204" pitchFamily="34" charset="0"/>
              </a:rPr>
              <a:t>, </a:t>
            </a:r>
            <a:r>
              <a:rPr lang="en-US" sz="2000" u="sng" dirty="0">
                <a:solidFill>
                  <a:srgbClr val="000000"/>
                </a:solidFill>
                <a:effectLst/>
                <a:latin typeface="Calibri" panose="020F0502020204030204" pitchFamily="34" charset="0"/>
                <a:ea typeface="Calibri" panose="020F0502020204030204" pitchFamily="34" charset="0"/>
              </a:rPr>
              <a:t>as well as that of her/his relatives</a:t>
            </a:r>
            <a:r>
              <a:rPr lang="en-GB" sz="2000" dirty="0">
                <a:solidFill>
                  <a:srgbClr val="000000"/>
                </a:solidFill>
                <a:latin typeface="Calibri" panose="020F0502020204030204" pitchFamily="34" charset="0"/>
                <a:ea typeface="Calibri" panose="020F0502020204030204" pitchFamily="34" charset="0"/>
              </a:rPr>
              <a:t>”</a:t>
            </a:r>
            <a:r>
              <a:rPr lang="en-GB" sz="2000" dirty="0"/>
              <a:t> </a:t>
            </a:r>
          </a:p>
        </p:txBody>
      </p:sp>
      <p:sp>
        <p:nvSpPr>
          <p:cNvPr id="14" name="TextBox 13">
            <a:extLst>
              <a:ext uri="{FF2B5EF4-FFF2-40B4-BE49-F238E27FC236}">
                <a16:creationId xmlns:a16="http://schemas.microsoft.com/office/drawing/2014/main" id="{F7A2178B-8B98-639B-BAE2-1829748EF0B7}"/>
              </a:ext>
            </a:extLst>
          </p:cNvPr>
          <p:cNvSpPr txBox="1"/>
          <p:nvPr/>
        </p:nvSpPr>
        <p:spPr>
          <a:xfrm>
            <a:off x="7854043" y="3537857"/>
            <a:ext cx="3488871" cy="2862322"/>
          </a:xfrm>
          <a:prstGeom prst="rect">
            <a:avLst/>
          </a:prstGeom>
          <a:noFill/>
        </p:spPr>
        <p:txBody>
          <a:bodyPr wrap="square">
            <a:spAutoFit/>
          </a:bodyPr>
          <a:lstStyle/>
          <a:p>
            <a:pPr marL="0" indent="0">
              <a:buNone/>
            </a:pPr>
            <a:r>
              <a:rPr lang="en-US" sz="2000" dirty="0"/>
              <a:t>“</a:t>
            </a:r>
            <a:r>
              <a:rPr lang="en-US" sz="2000" u="sng" dirty="0"/>
              <a:t>It is the society we live in</a:t>
            </a:r>
            <a:r>
              <a:rPr lang="en-US" sz="2000" dirty="0"/>
              <a:t>, the </a:t>
            </a:r>
            <a:r>
              <a:rPr lang="en-US" sz="2000" u="sng" dirty="0"/>
              <a:t>lack of support available </a:t>
            </a:r>
            <a:r>
              <a:rPr lang="en-US" sz="2000" dirty="0"/>
              <a:t>and </a:t>
            </a:r>
            <a:r>
              <a:rPr lang="en-US" sz="2000" u="sng" dirty="0"/>
              <a:t>the ableist </a:t>
            </a:r>
            <a:r>
              <a:rPr lang="en-US" sz="2000" dirty="0"/>
              <a:t>and</a:t>
            </a:r>
            <a:r>
              <a:rPr lang="en-US" sz="2000" u="sng" dirty="0"/>
              <a:t> heavily gendered expectations</a:t>
            </a:r>
            <a:r>
              <a:rPr lang="en-US" sz="2000" dirty="0"/>
              <a:t> that exist </a:t>
            </a:r>
            <a:r>
              <a:rPr lang="en-US" sz="2000" u="sng" dirty="0"/>
              <a:t>which affect autistic people on a daily basis and lead to autism being described so negatively</a:t>
            </a:r>
            <a:r>
              <a:rPr lang="en-US" sz="2000" dirty="0"/>
              <a:t>, even by other researchers”.</a:t>
            </a:r>
            <a:endParaRPr lang="en-GB" sz="2000" dirty="0"/>
          </a:p>
        </p:txBody>
      </p:sp>
    </p:spTree>
    <p:extLst>
      <p:ext uri="{BB962C8B-B14F-4D97-AF65-F5344CB8AC3E}">
        <p14:creationId xmlns:p14="http://schemas.microsoft.com/office/powerpoint/2010/main" val="18504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DB00-56E5-49DA-8D45-14DE6D9F7E4C}"/>
              </a:ext>
            </a:extLst>
          </p:cNvPr>
          <p:cNvSpPr>
            <a:spLocks noGrp="1"/>
          </p:cNvSpPr>
          <p:nvPr>
            <p:ph type="title"/>
          </p:nvPr>
        </p:nvSpPr>
        <p:spPr>
          <a:xfrm>
            <a:off x="4093029" y="2766218"/>
            <a:ext cx="6988629" cy="1325563"/>
          </a:xfrm>
        </p:spPr>
        <p:txBody>
          <a:bodyPr>
            <a:normAutofit/>
          </a:bodyPr>
          <a:lstStyle/>
          <a:p>
            <a:r>
              <a:rPr lang="en-GB" sz="3600" b="1" dirty="0"/>
              <a:t>Defining autism and why it matters:</a:t>
            </a:r>
          </a:p>
        </p:txBody>
      </p:sp>
      <p:sp>
        <p:nvSpPr>
          <p:cNvPr id="3" name="Content Placeholder 2">
            <a:extLst>
              <a:ext uri="{FF2B5EF4-FFF2-40B4-BE49-F238E27FC236}">
                <a16:creationId xmlns:a16="http://schemas.microsoft.com/office/drawing/2014/main" id="{3C0EDCDC-22FE-4245-A681-BFD74916776C}"/>
              </a:ext>
            </a:extLst>
          </p:cNvPr>
          <p:cNvSpPr>
            <a:spLocks noGrp="1"/>
          </p:cNvSpPr>
          <p:nvPr>
            <p:ph idx="1"/>
          </p:nvPr>
        </p:nvSpPr>
        <p:spPr>
          <a:xfrm>
            <a:off x="609599" y="628197"/>
            <a:ext cx="2307771" cy="2017032"/>
          </a:xfrm>
        </p:spPr>
        <p:txBody>
          <a:bodyPr>
            <a:normAutofit/>
          </a:bodyPr>
          <a:lstStyle/>
          <a:p>
            <a:pPr marL="0" indent="0">
              <a:buNone/>
            </a:pPr>
            <a:r>
              <a:rPr lang="en-GB" dirty="0"/>
              <a:t>The narratives which tended towards disorder and disease:</a:t>
            </a:r>
            <a:endParaRPr lang="en-GB" sz="2000" dirty="0"/>
          </a:p>
          <a:p>
            <a:pPr marL="0" indent="0">
              <a:buNone/>
            </a:pPr>
            <a:endParaRPr lang="en-GB" sz="2000" dirty="0"/>
          </a:p>
        </p:txBody>
      </p:sp>
      <p:sp>
        <p:nvSpPr>
          <p:cNvPr id="4" name="Frame 3">
            <a:extLst>
              <a:ext uri="{FF2B5EF4-FFF2-40B4-BE49-F238E27FC236}">
                <a16:creationId xmlns:a16="http://schemas.microsoft.com/office/drawing/2014/main" id="{FA4EB68D-74AA-4D82-BA7C-5604F58B32F5}"/>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5" name="Diagram 4">
            <a:extLst>
              <a:ext uri="{FF2B5EF4-FFF2-40B4-BE49-F238E27FC236}">
                <a16:creationId xmlns:a16="http://schemas.microsoft.com/office/drawing/2014/main" id="{D2C01936-6325-FAFB-8EFA-BC49CEE1630A}"/>
              </a:ext>
            </a:extLst>
          </p:cNvPr>
          <p:cNvGraphicFramePr/>
          <p:nvPr>
            <p:extLst>
              <p:ext uri="{D42A27DB-BD31-4B8C-83A1-F6EECF244321}">
                <p14:modId xmlns:p14="http://schemas.microsoft.com/office/powerpoint/2010/main" val="2758632661"/>
              </p:ext>
            </p:extLst>
          </p:nvPr>
        </p:nvGraphicFramePr>
        <p:xfrm>
          <a:off x="3566887" y="538349"/>
          <a:ext cx="8128000" cy="2551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3EBB893A-BBC7-C4AE-027E-E706AAF10639}"/>
              </a:ext>
            </a:extLst>
          </p:cNvPr>
          <p:cNvGraphicFramePr/>
          <p:nvPr>
            <p:extLst>
              <p:ext uri="{D42A27DB-BD31-4B8C-83A1-F6EECF244321}">
                <p14:modId xmlns:p14="http://schemas.microsoft.com/office/powerpoint/2010/main" val="4019220243"/>
              </p:ext>
            </p:extLst>
          </p:nvPr>
        </p:nvGraphicFramePr>
        <p:xfrm>
          <a:off x="3822205" y="3825064"/>
          <a:ext cx="7651338" cy="2488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41A4A71A-45B7-EEAB-8B6C-841E365F80E0}"/>
              </a:ext>
            </a:extLst>
          </p:cNvPr>
          <p:cNvSpPr txBox="1"/>
          <p:nvPr/>
        </p:nvSpPr>
        <p:spPr>
          <a:xfrm>
            <a:off x="615045" y="3617462"/>
            <a:ext cx="2520042" cy="2677656"/>
          </a:xfrm>
          <a:prstGeom prst="rect">
            <a:avLst/>
          </a:prstGeom>
          <a:noFill/>
        </p:spPr>
        <p:txBody>
          <a:bodyPr wrap="square">
            <a:spAutoFit/>
          </a:bodyPr>
          <a:lstStyle/>
          <a:p>
            <a:pPr marL="0" indent="0">
              <a:buNone/>
            </a:pPr>
            <a:r>
              <a:rPr lang="en-GB" sz="2800" dirty="0"/>
              <a:t>The narratives which tended toward disability, neurodiversity, neurominority:</a:t>
            </a:r>
          </a:p>
        </p:txBody>
      </p:sp>
    </p:spTree>
    <p:extLst>
      <p:ext uri="{BB962C8B-B14F-4D97-AF65-F5344CB8AC3E}">
        <p14:creationId xmlns:p14="http://schemas.microsoft.com/office/powerpoint/2010/main" val="372864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Graphic spid="6" grpId="0">
        <p:bldAsOne/>
      </p:bldGraphic>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2F58D20B-F446-0F38-4CE0-E3CB79777C95}"/>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B10F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itle 1">
            <a:extLst>
              <a:ext uri="{FF2B5EF4-FFF2-40B4-BE49-F238E27FC236}">
                <a16:creationId xmlns:a16="http://schemas.microsoft.com/office/drawing/2014/main" id="{C5BA2945-DC31-CD0D-3366-0438E9C0316D}"/>
              </a:ext>
            </a:extLst>
          </p:cNvPr>
          <p:cNvSpPr>
            <a:spLocks noGrp="1"/>
          </p:cNvSpPr>
          <p:nvPr>
            <p:ph type="ctrTitle"/>
          </p:nvPr>
        </p:nvSpPr>
        <p:spPr>
          <a:xfrm>
            <a:off x="475430" y="485925"/>
            <a:ext cx="4265246" cy="769499"/>
          </a:xfrm>
        </p:spPr>
        <p:txBody>
          <a:bodyPr anchor="b">
            <a:normAutofit/>
          </a:bodyPr>
          <a:lstStyle/>
          <a:p>
            <a:pPr algn="l"/>
            <a:r>
              <a:rPr lang="en-GB" b="1" dirty="0"/>
              <a:t>What else am I ?</a:t>
            </a:r>
            <a:endParaRPr lang="en-GB" dirty="0"/>
          </a:p>
        </p:txBody>
      </p:sp>
      <p:graphicFrame>
        <p:nvGraphicFramePr>
          <p:cNvPr id="8" name="Diagram 7">
            <a:extLst>
              <a:ext uri="{FF2B5EF4-FFF2-40B4-BE49-F238E27FC236}">
                <a16:creationId xmlns:a16="http://schemas.microsoft.com/office/drawing/2014/main" id="{6A1F49CD-BEF0-6FBC-4F7B-FFBCFA9CADD6}"/>
              </a:ext>
            </a:extLst>
          </p:cNvPr>
          <p:cNvGraphicFramePr/>
          <p:nvPr>
            <p:extLst>
              <p:ext uri="{D42A27DB-BD31-4B8C-83A1-F6EECF244321}">
                <p14:modId xmlns:p14="http://schemas.microsoft.com/office/powerpoint/2010/main" val="396476107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467D54BE-0B55-83DE-1184-CCC7FF3A4A36}"/>
              </a:ext>
            </a:extLst>
          </p:cNvPr>
          <p:cNvSpPr txBox="1"/>
          <p:nvPr/>
        </p:nvSpPr>
        <p:spPr>
          <a:xfrm>
            <a:off x="9681328" y="1894788"/>
            <a:ext cx="1611983" cy="646331"/>
          </a:xfrm>
          <a:prstGeom prst="rect">
            <a:avLst/>
          </a:prstGeom>
          <a:noFill/>
        </p:spPr>
        <p:txBody>
          <a:bodyPr wrap="square" rtlCol="0">
            <a:spAutoFit/>
          </a:bodyPr>
          <a:lstStyle/>
          <a:p>
            <a:r>
              <a:rPr lang="en-GB" dirty="0"/>
              <a:t>And books and board games </a:t>
            </a:r>
          </a:p>
        </p:txBody>
      </p:sp>
    </p:spTree>
    <p:extLst>
      <p:ext uri="{BB962C8B-B14F-4D97-AF65-F5344CB8AC3E}">
        <p14:creationId xmlns:p14="http://schemas.microsoft.com/office/powerpoint/2010/main" val="152870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rectangular box with text&#10;&#10;Description automatically generated">
            <a:extLst>
              <a:ext uri="{FF2B5EF4-FFF2-40B4-BE49-F238E27FC236}">
                <a16:creationId xmlns:a16="http://schemas.microsoft.com/office/drawing/2014/main" id="{482806EE-0B60-2B66-1D0E-DB2916434F2F}"/>
              </a:ext>
            </a:extLst>
          </p:cNvPr>
          <p:cNvPicPr>
            <a:picLocks noChangeAspect="1"/>
          </p:cNvPicPr>
          <p:nvPr/>
        </p:nvPicPr>
        <p:blipFill rotWithShape="1">
          <a:blip r:embed="rId2">
            <a:extLst>
              <a:ext uri="{28A0092B-C50C-407E-A947-70E740481C1C}">
                <a14:useLocalDpi xmlns:a14="http://schemas.microsoft.com/office/drawing/2010/main" val="0"/>
              </a:ext>
            </a:extLst>
          </a:blip>
          <a:srcRect l="68080" t="12248" r="-396" b="61948"/>
          <a:stretch/>
        </p:blipFill>
        <p:spPr>
          <a:xfrm>
            <a:off x="3669612" y="2177141"/>
            <a:ext cx="3231931" cy="3623585"/>
          </a:xfrm>
          <a:prstGeom prst="rect">
            <a:avLst/>
          </a:prstGeom>
        </p:spPr>
      </p:pic>
      <p:sp>
        <p:nvSpPr>
          <p:cNvPr id="12" name="Frame 3">
            <a:extLst>
              <a:ext uri="{FF2B5EF4-FFF2-40B4-BE49-F238E27FC236}">
                <a16:creationId xmlns:a16="http://schemas.microsoft.com/office/drawing/2014/main" id="{44CF3B79-703D-9D8A-4E82-FE02AE195B73}"/>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 name="Group 3">
            <a:extLst>
              <a:ext uri="{FF2B5EF4-FFF2-40B4-BE49-F238E27FC236}">
                <a16:creationId xmlns:a16="http://schemas.microsoft.com/office/drawing/2014/main" id="{C77669E9-8BC9-8558-D181-FF0A7F0144C1}"/>
              </a:ext>
            </a:extLst>
          </p:cNvPr>
          <p:cNvGrpSpPr/>
          <p:nvPr/>
        </p:nvGrpSpPr>
        <p:grpSpPr>
          <a:xfrm>
            <a:off x="141514" y="2079171"/>
            <a:ext cx="3481105" cy="2941236"/>
            <a:chOff x="7437664" y="3462912"/>
            <a:chExt cx="2194268" cy="1898300"/>
          </a:xfrm>
        </p:grpSpPr>
        <p:sp>
          <p:nvSpPr>
            <p:cNvPr id="5" name="Hexagon 4">
              <a:extLst>
                <a:ext uri="{FF2B5EF4-FFF2-40B4-BE49-F238E27FC236}">
                  <a16:creationId xmlns:a16="http://schemas.microsoft.com/office/drawing/2014/main" id="{3904841D-04CD-87E1-511A-AF2BE19DD7D5}"/>
                </a:ext>
              </a:extLst>
            </p:cNvPr>
            <p:cNvSpPr/>
            <p:nvPr/>
          </p:nvSpPr>
          <p:spPr>
            <a:xfrm>
              <a:off x="7437664" y="3462912"/>
              <a:ext cx="2194268" cy="1898300"/>
            </a:xfrm>
            <a:prstGeom prst="hexagon">
              <a:avLst>
                <a:gd name="adj" fmla="val 28570"/>
                <a:gd name="vf" fmla="val 1154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6" name="Hexagon 4">
              <a:extLst>
                <a:ext uri="{FF2B5EF4-FFF2-40B4-BE49-F238E27FC236}">
                  <a16:creationId xmlns:a16="http://schemas.microsoft.com/office/drawing/2014/main" id="{FF32DC83-A772-570F-6057-F92774DA8FC8}"/>
                </a:ext>
              </a:extLst>
            </p:cNvPr>
            <p:cNvSpPr txBox="1"/>
            <p:nvPr/>
          </p:nvSpPr>
          <p:spPr>
            <a:xfrm>
              <a:off x="7801301" y="3777501"/>
              <a:ext cx="1466994" cy="12691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2400" kern="1200" dirty="0"/>
                <a:t>Quality of life is a fluffy concept until you get to the nitty gritty</a:t>
              </a:r>
            </a:p>
          </p:txBody>
        </p:sp>
      </p:grpSp>
      <p:sp>
        <p:nvSpPr>
          <p:cNvPr id="19" name="TextBox 18">
            <a:extLst>
              <a:ext uri="{FF2B5EF4-FFF2-40B4-BE49-F238E27FC236}">
                <a16:creationId xmlns:a16="http://schemas.microsoft.com/office/drawing/2014/main" id="{79C69B81-9727-3D86-7579-24B7001DC712}"/>
              </a:ext>
            </a:extLst>
          </p:cNvPr>
          <p:cNvSpPr txBox="1"/>
          <p:nvPr/>
        </p:nvSpPr>
        <p:spPr>
          <a:xfrm>
            <a:off x="7244442" y="592407"/>
            <a:ext cx="4185557" cy="2308324"/>
          </a:xfrm>
          <a:prstGeom prst="rect">
            <a:avLst/>
          </a:prstGeom>
          <a:noFill/>
        </p:spPr>
        <p:txBody>
          <a:bodyPr wrap="square">
            <a:spAutoFit/>
          </a:bodyPr>
          <a:lstStyle/>
          <a:p>
            <a:pPr marL="0" indent="0">
              <a:buNone/>
            </a:pPr>
            <a:r>
              <a:rPr lang="en-US" sz="1800" dirty="0">
                <a:solidFill>
                  <a:sysClr val="windowText" lastClr="000000"/>
                </a:solidFill>
              </a:rPr>
              <a:t>“Autism research should [understand] the genetics of autism-associated neurodevelopment. This may ultimately lead to screening, genetic counselling of parents, and potentially, prevention…. Researching the collateral benefits of treatment for individuals with autism and their families and other relevant persons”.</a:t>
            </a:r>
          </a:p>
        </p:txBody>
      </p:sp>
      <p:sp>
        <p:nvSpPr>
          <p:cNvPr id="21" name="TextBox 20">
            <a:extLst>
              <a:ext uri="{FF2B5EF4-FFF2-40B4-BE49-F238E27FC236}">
                <a16:creationId xmlns:a16="http://schemas.microsoft.com/office/drawing/2014/main" id="{EB7A2567-F0F5-857A-7C90-BA14FD3447A3}"/>
              </a:ext>
            </a:extLst>
          </p:cNvPr>
          <p:cNvSpPr txBox="1"/>
          <p:nvPr/>
        </p:nvSpPr>
        <p:spPr>
          <a:xfrm>
            <a:off x="7244442" y="3429000"/>
            <a:ext cx="4414158" cy="2862322"/>
          </a:xfrm>
          <a:prstGeom prst="rect">
            <a:avLst/>
          </a:prstGeom>
          <a:noFill/>
        </p:spPr>
        <p:txBody>
          <a:bodyPr wrap="square">
            <a:spAutoFit/>
          </a:bodyPr>
          <a:lstStyle/>
          <a:p>
            <a:pPr marL="0" indent="0">
              <a:buNone/>
            </a:pPr>
            <a:r>
              <a:rPr lang="en-GB" dirty="0">
                <a:solidFill>
                  <a:sysClr val="windowText" lastClr="000000"/>
                </a:solidFill>
              </a:rPr>
              <a:t>“</a:t>
            </a:r>
            <a:r>
              <a:rPr lang="en-US" dirty="0">
                <a:solidFill>
                  <a:sysClr val="windowText" lastClr="000000"/>
                </a:solidFill>
              </a:rPr>
              <a:t>The injustices prevalent in society are where research can make a difference”.</a:t>
            </a:r>
          </a:p>
          <a:p>
            <a:pPr marL="0" indent="0">
              <a:buNone/>
            </a:pPr>
            <a:endParaRPr lang="en-US" dirty="0">
              <a:solidFill>
                <a:sysClr val="windowText" lastClr="000000"/>
              </a:solidFill>
            </a:endParaRPr>
          </a:p>
          <a:p>
            <a:pPr marL="0" indent="0">
              <a:buNone/>
            </a:pPr>
            <a:r>
              <a:rPr lang="en-US" dirty="0">
                <a:solidFill>
                  <a:sysClr val="windowText" lastClr="000000"/>
                </a:solidFill>
              </a:rPr>
              <a:t>“Therefore, we should seek to involve autistic people in planning and carrying out autism research. To impact quality of life, research should consider interventions addressing socially valid outcomes for autistic individuals, as well as societal attitudes and acceptance and systems of support”.</a:t>
            </a:r>
            <a:endParaRPr lang="en-GB" dirty="0">
              <a:solidFill>
                <a:sysClr val="windowText" lastClr="000000"/>
              </a:solidFill>
            </a:endParaRPr>
          </a:p>
        </p:txBody>
      </p:sp>
    </p:spTree>
    <p:extLst>
      <p:ext uri="{BB962C8B-B14F-4D97-AF65-F5344CB8AC3E}">
        <p14:creationId xmlns:p14="http://schemas.microsoft.com/office/powerpoint/2010/main" val="398869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rectangular box with text&#10;&#10;Description automatically generated">
            <a:extLst>
              <a:ext uri="{FF2B5EF4-FFF2-40B4-BE49-F238E27FC236}">
                <a16:creationId xmlns:a16="http://schemas.microsoft.com/office/drawing/2014/main" id="{482806EE-0B60-2B66-1D0E-DB2916434F2F}"/>
              </a:ext>
            </a:extLst>
          </p:cNvPr>
          <p:cNvPicPr>
            <a:picLocks noChangeAspect="1"/>
          </p:cNvPicPr>
          <p:nvPr/>
        </p:nvPicPr>
        <p:blipFill rotWithShape="1">
          <a:blip r:embed="rId2">
            <a:extLst>
              <a:ext uri="{28A0092B-C50C-407E-A947-70E740481C1C}">
                <a14:useLocalDpi xmlns:a14="http://schemas.microsoft.com/office/drawing/2010/main" val="0"/>
              </a:ext>
            </a:extLst>
          </a:blip>
          <a:srcRect l="68185" t="53862" r="-501" b="14414"/>
          <a:stretch/>
        </p:blipFill>
        <p:spPr>
          <a:xfrm>
            <a:off x="3697892" y="1373588"/>
            <a:ext cx="3231931" cy="4454887"/>
          </a:xfrm>
          <a:prstGeom prst="rect">
            <a:avLst/>
          </a:prstGeom>
        </p:spPr>
      </p:pic>
      <p:sp>
        <p:nvSpPr>
          <p:cNvPr id="12" name="Frame 3">
            <a:extLst>
              <a:ext uri="{FF2B5EF4-FFF2-40B4-BE49-F238E27FC236}">
                <a16:creationId xmlns:a16="http://schemas.microsoft.com/office/drawing/2014/main" id="{44CF3B79-703D-9D8A-4E82-FE02AE195B73}"/>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 name="Group 3">
            <a:extLst>
              <a:ext uri="{FF2B5EF4-FFF2-40B4-BE49-F238E27FC236}">
                <a16:creationId xmlns:a16="http://schemas.microsoft.com/office/drawing/2014/main" id="{C77669E9-8BC9-8558-D181-FF0A7F0144C1}"/>
              </a:ext>
            </a:extLst>
          </p:cNvPr>
          <p:cNvGrpSpPr/>
          <p:nvPr/>
        </p:nvGrpSpPr>
        <p:grpSpPr>
          <a:xfrm>
            <a:off x="141514" y="2079171"/>
            <a:ext cx="3481105" cy="2941236"/>
            <a:chOff x="7437664" y="3462912"/>
            <a:chExt cx="2194268" cy="1898300"/>
          </a:xfrm>
          <a:solidFill>
            <a:srgbClr val="7030A0"/>
          </a:solidFill>
        </p:grpSpPr>
        <p:sp>
          <p:nvSpPr>
            <p:cNvPr id="5" name="Hexagon 4">
              <a:extLst>
                <a:ext uri="{FF2B5EF4-FFF2-40B4-BE49-F238E27FC236}">
                  <a16:creationId xmlns:a16="http://schemas.microsoft.com/office/drawing/2014/main" id="{3904841D-04CD-87E1-511A-AF2BE19DD7D5}"/>
                </a:ext>
              </a:extLst>
            </p:cNvPr>
            <p:cNvSpPr/>
            <p:nvPr/>
          </p:nvSpPr>
          <p:spPr>
            <a:xfrm>
              <a:off x="7437664" y="3462912"/>
              <a:ext cx="2194268" cy="1898300"/>
            </a:xfrm>
            <a:prstGeom prst="hexagon">
              <a:avLst>
                <a:gd name="adj" fmla="val 28570"/>
                <a:gd name="vf" fmla="val 115470"/>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GB"/>
            </a:p>
          </p:txBody>
        </p:sp>
        <p:sp>
          <p:nvSpPr>
            <p:cNvPr id="6" name="Hexagon 4">
              <a:extLst>
                <a:ext uri="{FF2B5EF4-FFF2-40B4-BE49-F238E27FC236}">
                  <a16:creationId xmlns:a16="http://schemas.microsoft.com/office/drawing/2014/main" id="{FF32DC83-A772-570F-6057-F92774DA8FC8}"/>
                </a:ext>
              </a:extLst>
            </p:cNvPr>
            <p:cNvSpPr txBox="1"/>
            <p:nvPr/>
          </p:nvSpPr>
          <p:spPr>
            <a:xfrm>
              <a:off x="7801301" y="3777501"/>
              <a:ext cx="1466994" cy="12691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r>
                <a:rPr lang="en-GB" sz="2400" dirty="0"/>
                <a:t>Eugenics: Social value and why this all matters</a:t>
              </a:r>
            </a:p>
          </p:txBody>
        </p:sp>
      </p:grpSp>
      <p:sp>
        <p:nvSpPr>
          <p:cNvPr id="8" name="TextBox 7">
            <a:extLst>
              <a:ext uri="{FF2B5EF4-FFF2-40B4-BE49-F238E27FC236}">
                <a16:creationId xmlns:a16="http://schemas.microsoft.com/office/drawing/2014/main" id="{892143AE-DEF6-A80F-E913-22C92065AB49}"/>
              </a:ext>
            </a:extLst>
          </p:cNvPr>
          <p:cNvSpPr txBox="1"/>
          <p:nvPr/>
        </p:nvSpPr>
        <p:spPr>
          <a:xfrm>
            <a:off x="6931735" y="1213303"/>
            <a:ext cx="4824248" cy="1754326"/>
          </a:xfrm>
          <a:prstGeom prst="rect">
            <a:avLst/>
          </a:prstGeom>
          <a:noFill/>
        </p:spPr>
        <p:txBody>
          <a:bodyPr wrap="square">
            <a:spAutoFit/>
          </a:bodyPr>
          <a:lstStyle/>
          <a:p>
            <a:pPr marL="0" indent="0">
              <a:buNone/>
            </a:pPr>
            <a:r>
              <a:rPr lang="en-US" sz="1800" dirty="0"/>
              <a:t>“I think the main goal should be to understand what causes autism and what also impacts the trajectory of autism for individuals over their lives. By understanding the former we may be able to intervene for parents before they have a child”</a:t>
            </a:r>
          </a:p>
        </p:txBody>
      </p:sp>
      <p:sp>
        <p:nvSpPr>
          <p:cNvPr id="13" name="TextBox 12">
            <a:extLst>
              <a:ext uri="{FF2B5EF4-FFF2-40B4-BE49-F238E27FC236}">
                <a16:creationId xmlns:a16="http://schemas.microsoft.com/office/drawing/2014/main" id="{4073CFC5-F206-5A64-C052-871FFE2081DC}"/>
              </a:ext>
            </a:extLst>
          </p:cNvPr>
          <p:cNvSpPr txBox="1"/>
          <p:nvPr/>
        </p:nvSpPr>
        <p:spPr>
          <a:xfrm>
            <a:off x="7021506" y="4124669"/>
            <a:ext cx="4871545" cy="1477328"/>
          </a:xfrm>
          <a:prstGeom prst="rect">
            <a:avLst/>
          </a:prstGeom>
          <a:noFill/>
        </p:spPr>
        <p:txBody>
          <a:bodyPr wrap="square">
            <a:spAutoFit/>
          </a:bodyPr>
          <a:lstStyle/>
          <a:p>
            <a:pPr marL="0" indent="0">
              <a:buNone/>
            </a:pPr>
            <a:r>
              <a:rPr lang="en-US" sz="1800" dirty="0"/>
              <a:t>“Autism research should pursue multiple goals: Understanding the genetics of autism-associated neurodevelopment. This may ultimately lead to screening, genetic counselling of parents, and potentially, prevention”.</a:t>
            </a:r>
          </a:p>
        </p:txBody>
      </p:sp>
      <p:sp>
        <p:nvSpPr>
          <p:cNvPr id="2" name="Rectangle: Diagonal Corners Rounded 1">
            <a:extLst>
              <a:ext uri="{FF2B5EF4-FFF2-40B4-BE49-F238E27FC236}">
                <a16:creationId xmlns:a16="http://schemas.microsoft.com/office/drawing/2014/main" id="{AF04F425-5260-9974-E1D0-FBCC54651517}"/>
              </a:ext>
            </a:extLst>
          </p:cNvPr>
          <p:cNvSpPr/>
          <p:nvPr/>
        </p:nvSpPr>
        <p:spPr>
          <a:xfrm>
            <a:off x="3817856" y="2271859"/>
            <a:ext cx="5797485" cy="2743200"/>
          </a:xfrm>
          <a:prstGeom prst="round2Diag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24A13C1-136D-6FFE-2B70-C364E9204C51}"/>
              </a:ext>
            </a:extLst>
          </p:cNvPr>
          <p:cNvSpPr txBox="1"/>
          <p:nvPr/>
        </p:nvSpPr>
        <p:spPr>
          <a:xfrm>
            <a:off x="4672715" y="2977656"/>
            <a:ext cx="4556235" cy="1200329"/>
          </a:xfrm>
          <a:prstGeom prst="rect">
            <a:avLst/>
          </a:prstGeom>
          <a:noFill/>
        </p:spPr>
        <p:txBody>
          <a:bodyPr wrap="square">
            <a:spAutoFit/>
          </a:bodyPr>
          <a:lstStyle/>
          <a:p>
            <a:r>
              <a:rPr lang="en-US" dirty="0">
                <a:solidFill>
                  <a:schemeClr val="bg1"/>
                </a:solidFill>
              </a:rPr>
              <a:t>“Without often comorbid intellectual disability, and dependent upon the severity of their autism, they are interesting, often charming, and valuable members of the community”</a:t>
            </a:r>
          </a:p>
        </p:txBody>
      </p:sp>
      <p:pic>
        <p:nvPicPr>
          <p:cNvPr id="11" name="Picture 10" descr="A diagram of normal distribution&#10;&#10;Description automatically generated">
            <a:extLst>
              <a:ext uri="{FF2B5EF4-FFF2-40B4-BE49-F238E27FC236}">
                <a16:creationId xmlns:a16="http://schemas.microsoft.com/office/drawing/2014/main" id="{6AF44F2D-1F02-F0B9-9803-DB54E4F48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578" y="4265124"/>
            <a:ext cx="3171485" cy="2008607"/>
          </a:xfrm>
          <a:prstGeom prst="rect">
            <a:avLst/>
          </a:prstGeom>
        </p:spPr>
      </p:pic>
    </p:spTree>
    <p:extLst>
      <p:ext uri="{BB962C8B-B14F-4D97-AF65-F5344CB8AC3E}">
        <p14:creationId xmlns:p14="http://schemas.microsoft.com/office/powerpoint/2010/main" val="29133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6FE8-0E9D-559D-D21D-0BBCC4A9187B}"/>
              </a:ext>
            </a:extLst>
          </p:cNvPr>
          <p:cNvSpPr>
            <a:spLocks noGrp="1"/>
          </p:cNvSpPr>
          <p:nvPr>
            <p:ph type="title"/>
          </p:nvPr>
        </p:nvSpPr>
        <p:spPr>
          <a:xfrm>
            <a:off x="838200" y="321582"/>
            <a:ext cx="10515600" cy="1325563"/>
          </a:xfrm>
        </p:spPr>
        <p:txBody>
          <a:bodyPr/>
          <a:lstStyle/>
          <a:p>
            <a:pPr algn="ctr"/>
            <a:r>
              <a:rPr lang="en-GB" b="1" dirty="0"/>
              <a:t>Autistic revolution and revolt</a:t>
            </a:r>
          </a:p>
        </p:txBody>
      </p:sp>
      <p:sp>
        <p:nvSpPr>
          <p:cNvPr id="16" name="Frame 3">
            <a:extLst>
              <a:ext uri="{FF2B5EF4-FFF2-40B4-BE49-F238E27FC236}">
                <a16:creationId xmlns:a16="http://schemas.microsoft.com/office/drawing/2014/main" id="{358A6766-B449-B60B-A942-8FFDFE50AC87}"/>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F8C0BCA9-4C5F-2596-9FBF-91AF9A3EA5B4}"/>
              </a:ext>
            </a:extLst>
          </p:cNvPr>
          <p:cNvSpPr txBox="1"/>
          <p:nvPr/>
        </p:nvSpPr>
        <p:spPr>
          <a:xfrm>
            <a:off x="1167321" y="1380309"/>
            <a:ext cx="9930384" cy="5170646"/>
          </a:xfrm>
          <a:prstGeom prst="rect">
            <a:avLst/>
          </a:prstGeom>
          <a:noFill/>
        </p:spPr>
        <p:txBody>
          <a:bodyPr wrap="square" rtlCol="0">
            <a:spAutoFit/>
          </a:bodyPr>
          <a:lstStyle/>
          <a:p>
            <a:r>
              <a:rPr lang="en-GB" sz="2400" dirty="0"/>
              <a:t>Critical autism studies</a:t>
            </a:r>
          </a:p>
          <a:p>
            <a:r>
              <a:rPr lang="en-GB" sz="2400" dirty="0"/>
              <a:t>	</a:t>
            </a:r>
          </a:p>
          <a:p>
            <a:r>
              <a:rPr lang="en-GB" sz="2400" dirty="0"/>
              <a:t>Critical Neurodiversity Studies (Shout out to Dr Robert Chapman for being potentially the first assistant professor of critical neurodiversity studies)</a:t>
            </a:r>
          </a:p>
          <a:p>
            <a:endParaRPr lang="en-GB" sz="2400" dirty="0"/>
          </a:p>
          <a:p>
            <a:r>
              <a:rPr lang="en-GB" sz="2400" dirty="0"/>
              <a:t>Critical tradition:</a:t>
            </a:r>
          </a:p>
          <a:p>
            <a:pPr marL="342900" indent="-342900">
              <a:buFont typeface="Arial" panose="020B0604020202020204" pitchFamily="34" charset="0"/>
              <a:buChar char="•"/>
            </a:pPr>
            <a:r>
              <a:rPr lang="en-GB" sz="2400" dirty="0"/>
              <a:t>	Double empathy problem (Milton, 2012) – now spawning an entire 	empirical field of interaction studies</a:t>
            </a:r>
          </a:p>
          <a:p>
            <a:pPr marL="342900" indent="-342900">
              <a:buFont typeface="Arial" panose="020B0604020202020204" pitchFamily="34" charset="0"/>
              <a:buChar char="•"/>
            </a:pPr>
            <a:r>
              <a:rPr lang="en-GB" sz="2400" dirty="0"/>
              <a:t>	Neurodivergent epistemologies – diversifying how we conceptualise 	knowledge creation </a:t>
            </a:r>
          </a:p>
          <a:p>
            <a:pPr marL="342900" indent="-342900">
              <a:buFont typeface="Arial" panose="020B0604020202020204" pitchFamily="34" charset="0"/>
              <a:buChar char="•"/>
            </a:pPr>
            <a:r>
              <a:rPr lang="en-GB" sz="2400" dirty="0"/>
              <a:t>	Social justice for neurodivergent people – more and more projects 	about centring autistic people, quality of life, and social justice</a:t>
            </a:r>
          </a:p>
          <a:p>
            <a:pPr marL="342900" indent="-342900">
              <a:buFont typeface="Arial" panose="020B0604020202020204" pitchFamily="34" charset="0"/>
              <a:buChar char="•"/>
            </a:pPr>
            <a:endParaRPr lang="en-GB" sz="2400" dirty="0"/>
          </a:p>
          <a:p>
            <a:endParaRPr lang="en-GB" dirty="0"/>
          </a:p>
        </p:txBody>
      </p:sp>
    </p:spTree>
    <p:extLst>
      <p:ext uri="{BB962C8B-B14F-4D97-AF65-F5344CB8AC3E}">
        <p14:creationId xmlns:p14="http://schemas.microsoft.com/office/powerpoint/2010/main" val="415487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white background&#10;&#10;Description automatically generated">
            <a:extLst>
              <a:ext uri="{FF2B5EF4-FFF2-40B4-BE49-F238E27FC236}">
                <a16:creationId xmlns:a16="http://schemas.microsoft.com/office/drawing/2014/main" id="{3FD1C1D6-637D-B39B-BC09-B4BA675EA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647" y="0"/>
            <a:ext cx="6152388" cy="1476571"/>
          </a:xfrm>
          <a:prstGeom prst="rect">
            <a:avLst/>
          </a:prstGeom>
        </p:spPr>
      </p:pic>
      <p:pic>
        <p:nvPicPr>
          <p:cNvPr id="7" name="Picture 6" descr="A close-up of a white background&#10;&#10;Description automatically generated">
            <a:extLst>
              <a:ext uri="{FF2B5EF4-FFF2-40B4-BE49-F238E27FC236}">
                <a16:creationId xmlns:a16="http://schemas.microsoft.com/office/drawing/2014/main" id="{41F37890-12CC-2A63-4C75-6973F3B308FB}"/>
              </a:ext>
            </a:extLst>
          </p:cNvPr>
          <p:cNvPicPr>
            <a:picLocks noChangeAspect="1"/>
          </p:cNvPicPr>
          <p:nvPr/>
        </p:nvPicPr>
        <p:blipFill rotWithShape="1">
          <a:blip r:embed="rId3">
            <a:extLst>
              <a:ext uri="{28A0092B-C50C-407E-A947-70E740481C1C}">
                <a14:useLocalDpi xmlns:a14="http://schemas.microsoft.com/office/drawing/2010/main" val="0"/>
              </a:ext>
            </a:extLst>
          </a:blip>
          <a:srcRect r="21881"/>
          <a:stretch/>
        </p:blipFill>
        <p:spPr>
          <a:xfrm>
            <a:off x="116238" y="2163089"/>
            <a:ext cx="4920712" cy="1401522"/>
          </a:xfrm>
          <a:prstGeom prst="rect">
            <a:avLst/>
          </a:prstGeom>
        </p:spPr>
      </p:pic>
      <p:pic>
        <p:nvPicPr>
          <p:cNvPr id="13" name="Picture 12" descr="A close-up of a sign&#10;&#10;Description automatically generated">
            <a:extLst>
              <a:ext uri="{FF2B5EF4-FFF2-40B4-BE49-F238E27FC236}">
                <a16:creationId xmlns:a16="http://schemas.microsoft.com/office/drawing/2014/main" id="{B54E9251-12F7-202D-A5F7-2F362829382D}"/>
              </a:ext>
            </a:extLst>
          </p:cNvPr>
          <p:cNvPicPr>
            <a:picLocks noChangeAspect="1"/>
          </p:cNvPicPr>
          <p:nvPr/>
        </p:nvPicPr>
        <p:blipFill rotWithShape="1">
          <a:blip r:embed="rId4">
            <a:extLst>
              <a:ext uri="{28A0092B-C50C-407E-A947-70E740481C1C}">
                <a14:useLocalDpi xmlns:a14="http://schemas.microsoft.com/office/drawing/2010/main" val="0"/>
              </a:ext>
            </a:extLst>
          </a:blip>
          <a:srcRect l="1761" t="7597" r="2802" b="3911"/>
          <a:stretch/>
        </p:blipFill>
        <p:spPr>
          <a:xfrm>
            <a:off x="6052088" y="1813301"/>
            <a:ext cx="5354664" cy="1402597"/>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89C33EC-3E2E-9EEA-9CFD-E0C83ED2C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39" y="102544"/>
            <a:ext cx="5126324" cy="1896737"/>
          </a:xfrm>
          <a:prstGeom prst="rect">
            <a:avLst/>
          </a:prstGeom>
        </p:spPr>
      </p:pic>
      <p:pic>
        <p:nvPicPr>
          <p:cNvPr id="5" name="Content Placeholder 4" descr="A purple text on a white background&#10;&#10;Description automatically generated">
            <a:extLst>
              <a:ext uri="{FF2B5EF4-FFF2-40B4-BE49-F238E27FC236}">
                <a16:creationId xmlns:a16="http://schemas.microsoft.com/office/drawing/2014/main" id="{15FC592F-705E-2DDD-1EB9-EA892149682E}"/>
              </a:ext>
            </a:extLst>
          </p:cNvPr>
          <p:cNvPicPr>
            <a:picLocks noChangeAspect="1"/>
          </p:cNvPicPr>
          <p:nvPr/>
        </p:nvPicPr>
        <p:blipFill rotWithShape="1">
          <a:blip r:embed="rId6">
            <a:extLst>
              <a:ext uri="{28A0092B-C50C-407E-A947-70E740481C1C}">
                <a14:useLocalDpi xmlns:a14="http://schemas.microsoft.com/office/drawing/2010/main" val="0"/>
              </a:ext>
            </a:extLst>
          </a:blip>
          <a:srcRect l="2327" t="8075" r="18561"/>
          <a:stretch/>
        </p:blipFill>
        <p:spPr>
          <a:xfrm>
            <a:off x="139485" y="3828081"/>
            <a:ext cx="5796366" cy="1363851"/>
          </a:xfrm>
          <a:prstGeom prst="rect">
            <a:avLst/>
          </a:prstGeom>
        </p:spPr>
      </p:pic>
      <p:pic>
        <p:nvPicPr>
          <p:cNvPr id="15" name="Content Placeholder 14" descr="A screenshot of a computer&#10;&#10;Description automatically generated">
            <a:extLst>
              <a:ext uri="{FF2B5EF4-FFF2-40B4-BE49-F238E27FC236}">
                <a16:creationId xmlns:a16="http://schemas.microsoft.com/office/drawing/2014/main" id="{DEA51972-DCDF-5668-9F87-C87AA992EA32}"/>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598557" y="3967646"/>
            <a:ext cx="5050270" cy="2378909"/>
          </a:xfrm>
        </p:spPr>
      </p:pic>
      <p:sp>
        <p:nvSpPr>
          <p:cNvPr id="16" name="Rectangle 15">
            <a:extLst>
              <a:ext uri="{FF2B5EF4-FFF2-40B4-BE49-F238E27FC236}">
                <a16:creationId xmlns:a16="http://schemas.microsoft.com/office/drawing/2014/main" id="{78F47F33-463B-4036-B24D-92340F2991F0}"/>
              </a:ext>
            </a:extLst>
          </p:cNvPr>
          <p:cNvSpPr/>
          <p:nvPr/>
        </p:nvSpPr>
        <p:spPr>
          <a:xfrm>
            <a:off x="294468" y="5277173"/>
            <a:ext cx="5664630" cy="14878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D5CED11-0851-A4E7-F4A5-B2D6A408981A}"/>
              </a:ext>
            </a:extLst>
          </p:cNvPr>
          <p:cNvSpPr txBox="1"/>
          <p:nvPr/>
        </p:nvSpPr>
        <p:spPr>
          <a:xfrm>
            <a:off x="492191" y="5679570"/>
            <a:ext cx="5393411" cy="646331"/>
          </a:xfrm>
          <a:prstGeom prst="rect">
            <a:avLst/>
          </a:prstGeom>
          <a:noFill/>
        </p:spPr>
        <p:txBody>
          <a:bodyPr wrap="square" rtlCol="0">
            <a:spAutoFit/>
          </a:bodyPr>
          <a:lstStyle/>
          <a:p>
            <a:r>
              <a:rPr lang="en-GB" dirty="0">
                <a:solidFill>
                  <a:schemeClr val="bg1"/>
                </a:solidFill>
              </a:rPr>
              <a:t>Autistic people are positioned as antagonists against parents of autistic children, researchers, and “progress”</a:t>
            </a:r>
          </a:p>
        </p:txBody>
      </p:sp>
    </p:spTree>
    <p:extLst>
      <p:ext uri="{BB962C8B-B14F-4D97-AF65-F5344CB8AC3E}">
        <p14:creationId xmlns:p14="http://schemas.microsoft.com/office/powerpoint/2010/main" val="127401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23B4286-0C58-42FD-A3FD-8CF014AB83E8}"/>
              </a:ext>
            </a:extLst>
          </p:cNvPr>
          <p:cNvSpPr/>
          <p:nvPr/>
        </p:nvSpPr>
        <p:spPr>
          <a:xfrm>
            <a:off x="8878"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9A8694BF-6E64-7B4F-7355-14EAA3893F0A}"/>
              </a:ext>
            </a:extLst>
          </p:cNvPr>
          <p:cNvSpPr txBox="1"/>
          <p:nvPr/>
        </p:nvSpPr>
        <p:spPr>
          <a:xfrm>
            <a:off x="688426" y="1948935"/>
            <a:ext cx="6106510" cy="369332"/>
          </a:xfrm>
          <a:prstGeom prst="rect">
            <a:avLst/>
          </a:prstGeom>
          <a:noFill/>
        </p:spPr>
        <p:txBody>
          <a:bodyPr wrap="square">
            <a:spAutoFit/>
          </a:bodyPr>
          <a:lstStyle/>
          <a:p>
            <a:r>
              <a:rPr lang="en-GB" dirty="0">
                <a:hlinkClick r:id="rId2"/>
              </a:rPr>
              <a:t>https://startsnetwork.co.uk/</a:t>
            </a:r>
            <a:r>
              <a:rPr lang="en-GB" dirty="0"/>
              <a:t> </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EF6A6907-FD18-9366-FB31-9A9B92BA0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637" y="289875"/>
            <a:ext cx="2351974" cy="477381"/>
          </a:xfrm>
          <a:prstGeom prst="rect">
            <a:avLst/>
          </a:prstGeom>
        </p:spPr>
      </p:pic>
      <p:sp>
        <p:nvSpPr>
          <p:cNvPr id="2" name="Rectangle 1">
            <a:extLst>
              <a:ext uri="{FF2B5EF4-FFF2-40B4-BE49-F238E27FC236}">
                <a16:creationId xmlns:a16="http://schemas.microsoft.com/office/drawing/2014/main" id="{08AEEB6B-76EF-32BE-47B0-77940F6ADD0F}"/>
              </a:ext>
            </a:extLst>
          </p:cNvPr>
          <p:cNvSpPr/>
          <p:nvPr/>
        </p:nvSpPr>
        <p:spPr>
          <a:xfrm>
            <a:off x="0" y="-1"/>
            <a:ext cx="12192000" cy="6858001"/>
          </a:xfrm>
          <a:prstGeom prst="rect">
            <a:avLst/>
          </a:prstGeom>
          <a:solidFill>
            <a:srgbClr val="214E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Content Placeholder 5" descr="A poster with text and images&#10;&#10;Description automatically generated">
            <a:extLst>
              <a:ext uri="{FF2B5EF4-FFF2-40B4-BE49-F238E27FC236}">
                <a16:creationId xmlns:a16="http://schemas.microsoft.com/office/drawing/2014/main" id="{52CDEC2A-0979-C8DE-B599-7E52357EA359}"/>
              </a:ext>
            </a:extLst>
          </p:cNvPr>
          <p:cNvPicPr>
            <a:picLocks noChangeAspect="1"/>
          </p:cNvPicPr>
          <p:nvPr/>
        </p:nvPicPr>
        <p:blipFill rotWithShape="1">
          <a:blip r:embed="rId4">
            <a:extLst>
              <a:ext uri="{28A0092B-C50C-407E-A947-70E740481C1C}">
                <a14:useLocalDpi xmlns:a14="http://schemas.microsoft.com/office/drawing/2010/main" val="0"/>
              </a:ext>
            </a:extLst>
          </a:blip>
          <a:srcRect l="35239" t="28658" r="960" b="34710"/>
          <a:stretch/>
        </p:blipFill>
        <p:spPr>
          <a:xfrm>
            <a:off x="2329360" y="3741683"/>
            <a:ext cx="3693068" cy="2953408"/>
          </a:xfrm>
          <a:prstGeom prst="rect">
            <a:avLst/>
          </a:prstGeom>
        </p:spPr>
      </p:pic>
      <p:pic>
        <p:nvPicPr>
          <p:cNvPr id="6" name="Content Placeholder 5" descr="A poster with text and images&#10;&#10;Description automatically generated">
            <a:extLst>
              <a:ext uri="{FF2B5EF4-FFF2-40B4-BE49-F238E27FC236}">
                <a16:creationId xmlns:a16="http://schemas.microsoft.com/office/drawing/2014/main" id="{C2DEC400-D199-EEC9-606D-D1D565DE1FB3}"/>
              </a:ext>
            </a:extLst>
          </p:cNvPr>
          <p:cNvPicPr>
            <a:picLocks noChangeAspect="1"/>
          </p:cNvPicPr>
          <p:nvPr/>
        </p:nvPicPr>
        <p:blipFill rotWithShape="1">
          <a:blip r:embed="rId4">
            <a:extLst>
              <a:ext uri="{28A0092B-C50C-407E-A947-70E740481C1C}">
                <a14:useLocalDpi xmlns:a14="http://schemas.microsoft.com/office/drawing/2010/main" val="0"/>
              </a:ext>
            </a:extLst>
          </a:blip>
          <a:srcRect l="34149" t="65225" r="869" b="-10264"/>
          <a:stretch/>
        </p:blipFill>
        <p:spPr>
          <a:xfrm>
            <a:off x="5960682" y="3867807"/>
            <a:ext cx="3761388" cy="3631326"/>
          </a:xfrm>
          <a:prstGeom prst="rect">
            <a:avLst/>
          </a:prstGeom>
        </p:spPr>
      </p:pic>
      <p:pic>
        <p:nvPicPr>
          <p:cNvPr id="8" name="Content Placeholder 5" descr="A poster with text and images&#10;&#10;Description automatically generated">
            <a:extLst>
              <a:ext uri="{FF2B5EF4-FFF2-40B4-BE49-F238E27FC236}">
                <a16:creationId xmlns:a16="http://schemas.microsoft.com/office/drawing/2014/main" id="{C9B0CCAF-1C15-4F78-9FBE-6D7F6B855001}"/>
              </a:ext>
            </a:extLst>
          </p:cNvPr>
          <p:cNvPicPr>
            <a:picLocks noChangeAspect="1"/>
          </p:cNvPicPr>
          <p:nvPr/>
        </p:nvPicPr>
        <p:blipFill rotWithShape="1">
          <a:blip r:embed="rId4">
            <a:extLst>
              <a:ext uri="{28A0092B-C50C-407E-A947-70E740481C1C}">
                <a14:useLocalDpi xmlns:a14="http://schemas.microsoft.com/office/drawing/2010/main" val="0"/>
              </a:ext>
            </a:extLst>
          </a:blip>
          <a:srcRect l="46433" t="19338" r="5902" b="71146"/>
          <a:stretch/>
        </p:blipFill>
        <p:spPr>
          <a:xfrm>
            <a:off x="4981904" y="2624123"/>
            <a:ext cx="2112579" cy="584160"/>
          </a:xfrm>
          <a:prstGeom prst="rect">
            <a:avLst/>
          </a:prstGeom>
          <a:ln>
            <a:solidFill>
              <a:srgbClr val="214E73"/>
            </a:solidFill>
          </a:ln>
        </p:spPr>
      </p:pic>
      <p:pic>
        <p:nvPicPr>
          <p:cNvPr id="7" name="Picture 6" descr="A logo for autism research&#10;&#10;Description automatically generated">
            <a:extLst>
              <a:ext uri="{FF2B5EF4-FFF2-40B4-BE49-F238E27FC236}">
                <a16:creationId xmlns:a16="http://schemas.microsoft.com/office/drawing/2014/main" id="{7FD473A9-4A2B-B7B4-CBAC-119A55A47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521" y="834803"/>
            <a:ext cx="3393984" cy="1545121"/>
          </a:xfrm>
          <a:prstGeom prst="rect">
            <a:avLst/>
          </a:prstGeom>
        </p:spPr>
      </p:pic>
      <p:pic>
        <p:nvPicPr>
          <p:cNvPr id="11" name="Content Placeholder 5" descr="A poster with text and images&#10;&#10;Description automatically generated">
            <a:extLst>
              <a:ext uri="{FF2B5EF4-FFF2-40B4-BE49-F238E27FC236}">
                <a16:creationId xmlns:a16="http://schemas.microsoft.com/office/drawing/2014/main" id="{AF3E7897-18B5-1DDC-33FE-44F5C885CABC}"/>
              </a:ext>
            </a:extLst>
          </p:cNvPr>
          <p:cNvPicPr>
            <a:picLocks noChangeAspect="1"/>
          </p:cNvPicPr>
          <p:nvPr/>
        </p:nvPicPr>
        <p:blipFill rotWithShape="1">
          <a:blip r:embed="rId4">
            <a:extLst>
              <a:ext uri="{28A0092B-C50C-407E-A947-70E740481C1C}">
                <a14:useLocalDpi xmlns:a14="http://schemas.microsoft.com/office/drawing/2010/main" val="0"/>
              </a:ext>
            </a:extLst>
          </a:blip>
          <a:srcRect l="1206" t="51663" r="64943" b="16453"/>
          <a:stretch/>
        </p:blipFill>
        <p:spPr>
          <a:xfrm>
            <a:off x="9707900" y="3598989"/>
            <a:ext cx="2484100" cy="3259011"/>
          </a:xfrm>
          <a:prstGeom prst="rect">
            <a:avLst/>
          </a:prstGeom>
        </p:spPr>
      </p:pic>
      <p:pic>
        <p:nvPicPr>
          <p:cNvPr id="12" name="Content Placeholder 5" descr="A poster with text and images&#10;&#10;Description automatically generated">
            <a:extLst>
              <a:ext uri="{FF2B5EF4-FFF2-40B4-BE49-F238E27FC236}">
                <a16:creationId xmlns:a16="http://schemas.microsoft.com/office/drawing/2014/main" id="{1736DA1A-3E7F-BE55-CE24-88523D3EB7F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83" t="19879" r="66149" b="48237"/>
          <a:stretch/>
        </p:blipFill>
        <p:spPr>
          <a:xfrm>
            <a:off x="0" y="3608061"/>
            <a:ext cx="2397888" cy="3249939"/>
          </a:xfrm>
        </p:spPr>
      </p:pic>
      <p:sp>
        <p:nvSpPr>
          <p:cNvPr id="13" name="TextBox 12">
            <a:extLst>
              <a:ext uri="{FF2B5EF4-FFF2-40B4-BE49-F238E27FC236}">
                <a16:creationId xmlns:a16="http://schemas.microsoft.com/office/drawing/2014/main" id="{D400D71D-4CCF-4C44-DCF3-A7259F05E3E8}"/>
              </a:ext>
            </a:extLst>
          </p:cNvPr>
          <p:cNvSpPr txBox="1"/>
          <p:nvPr/>
        </p:nvSpPr>
        <p:spPr>
          <a:xfrm>
            <a:off x="315311" y="231227"/>
            <a:ext cx="2984938" cy="2246769"/>
          </a:xfrm>
          <a:prstGeom prst="rect">
            <a:avLst/>
          </a:prstGeom>
          <a:noFill/>
        </p:spPr>
        <p:txBody>
          <a:bodyPr wrap="square" rtlCol="0">
            <a:spAutoFit/>
          </a:bodyPr>
          <a:lstStyle/>
          <a:p>
            <a:r>
              <a:rPr lang="en-GB" sz="2000" b="1" dirty="0">
                <a:solidFill>
                  <a:schemeClr val="bg1"/>
                </a:solidFill>
              </a:rPr>
              <a:t>Academic Team:</a:t>
            </a:r>
          </a:p>
          <a:p>
            <a:r>
              <a:rPr lang="en-GB" sz="2000" dirty="0">
                <a:solidFill>
                  <a:schemeClr val="bg1"/>
                </a:solidFill>
              </a:rPr>
              <a:t>Dr Eilidh Cage</a:t>
            </a:r>
          </a:p>
          <a:p>
            <a:r>
              <a:rPr lang="en-GB" sz="2000" dirty="0">
                <a:solidFill>
                  <a:schemeClr val="bg1"/>
                </a:solidFill>
              </a:rPr>
              <a:t>Dr Monique Botha</a:t>
            </a:r>
          </a:p>
          <a:p>
            <a:r>
              <a:rPr lang="en-GB" sz="2000" dirty="0">
                <a:solidFill>
                  <a:schemeClr val="bg1"/>
                </a:solidFill>
              </a:rPr>
              <a:t>Dr Catherine Crompton</a:t>
            </a:r>
          </a:p>
          <a:p>
            <a:pPr marL="0" indent="0">
              <a:buNone/>
            </a:pPr>
            <a:r>
              <a:rPr lang="en-US" sz="2000" dirty="0">
                <a:ln w="0"/>
                <a:solidFill>
                  <a:schemeClr val="bg1"/>
                </a:solidFill>
              </a:rPr>
              <a:t>Sarah Dantas </a:t>
            </a:r>
          </a:p>
          <a:p>
            <a:pPr marL="0" indent="0">
              <a:buNone/>
            </a:pPr>
            <a:r>
              <a:rPr lang="en-US" sz="2000" dirty="0">
                <a:ln w="0"/>
                <a:solidFill>
                  <a:schemeClr val="bg1"/>
                </a:solidFill>
              </a:rPr>
              <a:t>Khiah Strachan</a:t>
            </a:r>
          </a:p>
          <a:p>
            <a:r>
              <a:rPr lang="en-GB" sz="2000" dirty="0">
                <a:solidFill>
                  <a:schemeClr val="bg1"/>
                </a:solidFill>
              </a:rPr>
              <a:t> </a:t>
            </a:r>
          </a:p>
        </p:txBody>
      </p:sp>
      <p:sp>
        <p:nvSpPr>
          <p:cNvPr id="14" name="TextBox 13">
            <a:extLst>
              <a:ext uri="{FF2B5EF4-FFF2-40B4-BE49-F238E27FC236}">
                <a16:creationId xmlns:a16="http://schemas.microsoft.com/office/drawing/2014/main" id="{C9D4082A-5E0E-ED3B-F3EF-C9B7BD0708BB}"/>
              </a:ext>
            </a:extLst>
          </p:cNvPr>
          <p:cNvSpPr txBox="1"/>
          <p:nvPr/>
        </p:nvSpPr>
        <p:spPr>
          <a:xfrm>
            <a:off x="9574924" y="157655"/>
            <a:ext cx="2617076" cy="2246769"/>
          </a:xfrm>
          <a:prstGeom prst="rect">
            <a:avLst/>
          </a:prstGeom>
          <a:noFill/>
        </p:spPr>
        <p:txBody>
          <a:bodyPr wrap="square" rtlCol="0">
            <a:spAutoFit/>
          </a:bodyPr>
          <a:lstStyle/>
          <a:p>
            <a:pPr marL="0" indent="0">
              <a:buNone/>
            </a:pPr>
            <a:r>
              <a:rPr lang="en-US" sz="2000" b="1" dirty="0">
                <a:ln w="0"/>
                <a:solidFill>
                  <a:schemeClr val="bg1"/>
                </a:solidFill>
              </a:rPr>
              <a:t>Advisory team:</a:t>
            </a:r>
          </a:p>
          <a:p>
            <a:pPr marL="0" indent="0">
              <a:buNone/>
            </a:pPr>
            <a:r>
              <a:rPr lang="en-US" sz="2000" dirty="0">
                <a:ln w="0"/>
                <a:solidFill>
                  <a:schemeClr val="bg1"/>
                </a:solidFill>
              </a:rPr>
              <a:t>Aaron Gallagher</a:t>
            </a:r>
          </a:p>
          <a:p>
            <a:pPr marL="0" indent="0">
              <a:buNone/>
            </a:pPr>
            <a:r>
              <a:rPr lang="en-US" sz="2000" dirty="0">
                <a:ln w="0"/>
                <a:solidFill>
                  <a:schemeClr val="bg1"/>
                </a:solidFill>
              </a:rPr>
              <a:t>Mark Robinson</a:t>
            </a:r>
          </a:p>
          <a:p>
            <a:pPr marL="0" indent="0">
              <a:buNone/>
            </a:pPr>
            <a:r>
              <a:rPr lang="en-US" sz="2000" dirty="0">
                <a:ln w="0"/>
                <a:solidFill>
                  <a:schemeClr val="bg1"/>
                </a:solidFill>
              </a:rPr>
              <a:t>Rachel Birch</a:t>
            </a:r>
          </a:p>
          <a:p>
            <a:pPr marL="0" indent="0">
              <a:buNone/>
            </a:pPr>
            <a:r>
              <a:rPr lang="en-US" sz="2000" dirty="0">
                <a:ln w="0"/>
                <a:solidFill>
                  <a:schemeClr val="bg1"/>
                </a:solidFill>
              </a:rPr>
              <a:t>Charlie </a:t>
            </a:r>
            <a:r>
              <a:rPr lang="en-US" sz="2000" dirty="0" err="1">
                <a:ln w="0"/>
                <a:solidFill>
                  <a:schemeClr val="bg1"/>
                </a:solidFill>
              </a:rPr>
              <a:t>MacKenzie</a:t>
            </a:r>
            <a:r>
              <a:rPr lang="en-US" sz="2000" dirty="0">
                <a:ln w="0"/>
                <a:solidFill>
                  <a:schemeClr val="bg1"/>
                </a:solidFill>
              </a:rPr>
              <a:t>-Nash</a:t>
            </a:r>
          </a:p>
          <a:p>
            <a:pPr marL="0" indent="0">
              <a:buNone/>
            </a:pPr>
            <a:r>
              <a:rPr lang="en-US" sz="2000" dirty="0" err="1">
                <a:ln w="0"/>
                <a:solidFill>
                  <a:schemeClr val="bg1"/>
                </a:solidFill>
              </a:rPr>
              <a:t>Stasa</a:t>
            </a:r>
            <a:r>
              <a:rPr lang="en-US" sz="2000" dirty="0">
                <a:ln w="0"/>
                <a:solidFill>
                  <a:schemeClr val="bg1"/>
                </a:solidFill>
              </a:rPr>
              <a:t> Morgan-Appel</a:t>
            </a:r>
          </a:p>
        </p:txBody>
      </p:sp>
    </p:spTree>
    <p:extLst>
      <p:ext uri="{BB962C8B-B14F-4D97-AF65-F5344CB8AC3E}">
        <p14:creationId xmlns:p14="http://schemas.microsoft.com/office/powerpoint/2010/main" val="26777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5AFB-F179-CD53-3CAC-B79817389DF1}"/>
              </a:ext>
            </a:extLst>
          </p:cNvPr>
          <p:cNvSpPr>
            <a:spLocks noGrp="1"/>
          </p:cNvSpPr>
          <p:nvPr>
            <p:ph type="title"/>
          </p:nvPr>
        </p:nvSpPr>
        <p:spPr>
          <a:xfrm>
            <a:off x="874713" y="901809"/>
            <a:ext cx="10515600" cy="3041015"/>
          </a:xfrm>
        </p:spPr>
        <p:txBody>
          <a:bodyPr>
            <a:normAutofit/>
          </a:bodyPr>
          <a:lstStyle/>
          <a:p>
            <a:pPr algn="ctr"/>
            <a:r>
              <a:rPr lang="en-GB" b="1" dirty="0"/>
              <a:t>The future of autism research is… community psychology</a:t>
            </a:r>
            <a:br>
              <a:rPr lang="en-GB" b="1" dirty="0"/>
            </a:br>
            <a:br>
              <a:rPr lang="en-GB" b="1" dirty="0"/>
            </a:br>
            <a:endParaRPr lang="en-GB" b="1" dirty="0"/>
          </a:p>
        </p:txBody>
      </p:sp>
      <p:sp>
        <p:nvSpPr>
          <p:cNvPr id="4" name="Frame 3">
            <a:extLst>
              <a:ext uri="{FF2B5EF4-FFF2-40B4-BE49-F238E27FC236}">
                <a16:creationId xmlns:a16="http://schemas.microsoft.com/office/drawing/2014/main" id="{743881DD-EB90-2F6F-6D68-D72F01574962}"/>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3" name="Diagram 2">
            <a:extLst>
              <a:ext uri="{FF2B5EF4-FFF2-40B4-BE49-F238E27FC236}">
                <a16:creationId xmlns:a16="http://schemas.microsoft.com/office/drawing/2014/main" id="{FAC96679-6431-56E4-0437-4C86A58CDA5C}"/>
              </a:ext>
            </a:extLst>
          </p:cNvPr>
          <p:cNvGraphicFramePr/>
          <p:nvPr>
            <p:extLst>
              <p:ext uri="{D42A27DB-BD31-4B8C-83A1-F6EECF244321}">
                <p14:modId xmlns:p14="http://schemas.microsoft.com/office/powerpoint/2010/main" val="252633311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948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D48D-7BE7-8F01-751D-18E61A0A4332}"/>
              </a:ext>
            </a:extLst>
          </p:cNvPr>
          <p:cNvSpPr>
            <a:spLocks noGrp="1"/>
          </p:cNvSpPr>
          <p:nvPr>
            <p:ph type="title"/>
          </p:nvPr>
        </p:nvSpPr>
        <p:spPr>
          <a:xfrm>
            <a:off x="7696462" y="118528"/>
            <a:ext cx="10515600" cy="1325563"/>
          </a:xfrm>
        </p:spPr>
        <p:txBody>
          <a:bodyPr/>
          <a:lstStyle/>
          <a:p>
            <a:r>
              <a:rPr lang="en-GB" b="1" dirty="0"/>
              <a:t>Imagined futures</a:t>
            </a:r>
          </a:p>
        </p:txBody>
      </p:sp>
      <p:sp>
        <p:nvSpPr>
          <p:cNvPr id="4" name="Frame 3">
            <a:extLst>
              <a:ext uri="{FF2B5EF4-FFF2-40B4-BE49-F238E27FC236}">
                <a16:creationId xmlns:a16="http://schemas.microsoft.com/office/drawing/2014/main" id="{4C652D36-D0E9-F73D-BC1F-29085CB1F865}"/>
              </a:ext>
            </a:extLst>
          </p:cNvPr>
          <p:cNvSpPr/>
          <p:nvPr/>
        </p:nvSpPr>
        <p:spPr>
          <a:xfrm>
            <a:off x="0"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3" name="Diagram 2">
            <a:extLst>
              <a:ext uri="{FF2B5EF4-FFF2-40B4-BE49-F238E27FC236}">
                <a16:creationId xmlns:a16="http://schemas.microsoft.com/office/drawing/2014/main" id="{06A416E0-06F8-730C-EE06-21057409262A}"/>
              </a:ext>
            </a:extLst>
          </p:cNvPr>
          <p:cNvGraphicFramePr/>
          <p:nvPr>
            <p:extLst>
              <p:ext uri="{D42A27DB-BD31-4B8C-83A1-F6EECF244321}">
                <p14:modId xmlns:p14="http://schemas.microsoft.com/office/powerpoint/2010/main" val="2792272353"/>
              </p:ext>
            </p:extLst>
          </p:nvPr>
        </p:nvGraphicFramePr>
        <p:xfrm>
          <a:off x="497489" y="157656"/>
          <a:ext cx="9792139" cy="6295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EF663C7A-5F95-5DC7-EBB0-14096321463B}"/>
              </a:ext>
            </a:extLst>
          </p:cNvPr>
          <p:cNvSpPr/>
          <p:nvPr/>
        </p:nvSpPr>
        <p:spPr>
          <a:xfrm>
            <a:off x="8329398" y="1408835"/>
            <a:ext cx="2743301" cy="18331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grpSp>
        <p:nvGrpSpPr>
          <p:cNvPr id="11" name="Group 10">
            <a:extLst>
              <a:ext uri="{FF2B5EF4-FFF2-40B4-BE49-F238E27FC236}">
                <a16:creationId xmlns:a16="http://schemas.microsoft.com/office/drawing/2014/main" id="{53792399-61D9-36B7-D594-1666F9F3BF93}"/>
              </a:ext>
            </a:extLst>
          </p:cNvPr>
          <p:cNvGrpSpPr/>
          <p:nvPr/>
        </p:nvGrpSpPr>
        <p:grpSpPr>
          <a:xfrm>
            <a:off x="3983270" y="3411383"/>
            <a:ext cx="7664443" cy="2968397"/>
            <a:chOff x="1339132" y="4095380"/>
            <a:chExt cx="7664443" cy="2968397"/>
          </a:xfrm>
        </p:grpSpPr>
        <p:sp>
          <p:nvSpPr>
            <p:cNvPr id="12" name="Rectangle 11">
              <a:extLst>
                <a:ext uri="{FF2B5EF4-FFF2-40B4-BE49-F238E27FC236}">
                  <a16:creationId xmlns:a16="http://schemas.microsoft.com/office/drawing/2014/main" id="{1E16CD82-12AF-084C-F839-434D4C98E78B}"/>
                </a:ext>
              </a:extLst>
            </p:cNvPr>
            <p:cNvSpPr/>
            <p:nvPr/>
          </p:nvSpPr>
          <p:spPr>
            <a:xfrm>
              <a:off x="3693450" y="4095380"/>
              <a:ext cx="2669926" cy="1779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724F3DD6-8DCD-4C94-0906-A7991E9839E4}"/>
                </a:ext>
              </a:extLst>
            </p:cNvPr>
            <p:cNvSpPr txBox="1"/>
            <p:nvPr/>
          </p:nvSpPr>
          <p:spPr>
            <a:xfrm>
              <a:off x="1339132" y="5325091"/>
              <a:ext cx="7664443" cy="17386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GB" sz="2400" kern="1200" dirty="0"/>
                <a:t>Dehumanization is not the status quo – we can talk about struggle or disability or pain, without revert to creating hierarchies</a:t>
              </a:r>
            </a:p>
          </p:txBody>
        </p:sp>
      </p:grpSp>
      <p:grpSp>
        <p:nvGrpSpPr>
          <p:cNvPr id="14" name="Group 13">
            <a:extLst>
              <a:ext uri="{FF2B5EF4-FFF2-40B4-BE49-F238E27FC236}">
                <a16:creationId xmlns:a16="http://schemas.microsoft.com/office/drawing/2014/main" id="{4563A1BE-80B1-8D94-9091-4079909C57E8}"/>
              </a:ext>
            </a:extLst>
          </p:cNvPr>
          <p:cNvGrpSpPr/>
          <p:nvPr/>
        </p:nvGrpSpPr>
        <p:grpSpPr>
          <a:xfrm>
            <a:off x="3688783" y="0"/>
            <a:ext cx="5971874" cy="2380570"/>
            <a:chOff x="391502" y="4095380"/>
            <a:chExt cx="5971874" cy="2380570"/>
          </a:xfrm>
        </p:grpSpPr>
        <p:sp>
          <p:nvSpPr>
            <p:cNvPr id="15" name="Rectangle 14">
              <a:extLst>
                <a:ext uri="{FF2B5EF4-FFF2-40B4-BE49-F238E27FC236}">
                  <a16:creationId xmlns:a16="http://schemas.microsoft.com/office/drawing/2014/main" id="{D9AB1D04-EEA4-5F68-A206-095179E7F154}"/>
                </a:ext>
              </a:extLst>
            </p:cNvPr>
            <p:cNvSpPr/>
            <p:nvPr/>
          </p:nvSpPr>
          <p:spPr>
            <a:xfrm>
              <a:off x="3693450" y="4095380"/>
              <a:ext cx="2669926" cy="1779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6" name="TextBox 15">
              <a:extLst>
                <a:ext uri="{FF2B5EF4-FFF2-40B4-BE49-F238E27FC236}">
                  <a16:creationId xmlns:a16="http://schemas.microsoft.com/office/drawing/2014/main" id="{92328D95-026F-91E6-A713-FF090F641135}"/>
                </a:ext>
              </a:extLst>
            </p:cNvPr>
            <p:cNvSpPr txBox="1"/>
            <p:nvPr/>
          </p:nvSpPr>
          <p:spPr>
            <a:xfrm>
              <a:off x="391502" y="4737264"/>
              <a:ext cx="4887460" cy="17386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GB" sz="2400" kern="1200" dirty="0"/>
                <a:t>We are talking and listened to and not only talked about</a:t>
              </a:r>
            </a:p>
          </p:txBody>
        </p:sp>
      </p:grpSp>
      <p:sp>
        <p:nvSpPr>
          <p:cNvPr id="17" name="TextBox 16">
            <a:extLst>
              <a:ext uri="{FF2B5EF4-FFF2-40B4-BE49-F238E27FC236}">
                <a16:creationId xmlns:a16="http://schemas.microsoft.com/office/drawing/2014/main" id="{B55BEE8D-895E-03E7-B288-512108E6E4E5}"/>
              </a:ext>
            </a:extLst>
          </p:cNvPr>
          <p:cNvSpPr txBox="1"/>
          <p:nvPr/>
        </p:nvSpPr>
        <p:spPr>
          <a:xfrm>
            <a:off x="5191011" y="2559657"/>
            <a:ext cx="6043046" cy="17386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GB" sz="2400" kern="1200" dirty="0"/>
              <a:t>Community led means creating avenues to participate for everyone – not just the token</a:t>
            </a:r>
          </a:p>
        </p:txBody>
      </p:sp>
    </p:spTree>
    <p:extLst>
      <p:ext uri="{BB962C8B-B14F-4D97-AF65-F5344CB8AC3E}">
        <p14:creationId xmlns:p14="http://schemas.microsoft.com/office/powerpoint/2010/main" val="23000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9B0-69C3-A83C-B139-4E867A4F2358}"/>
              </a:ext>
            </a:extLst>
          </p:cNvPr>
          <p:cNvSpPr>
            <a:spLocks noGrp="1"/>
          </p:cNvSpPr>
          <p:nvPr>
            <p:ph type="title"/>
          </p:nvPr>
        </p:nvSpPr>
        <p:spPr/>
        <p:txBody>
          <a:bodyPr/>
          <a:lstStyle/>
          <a:p>
            <a:r>
              <a:rPr lang="en-GB" b="1" dirty="0"/>
              <a:t>What is the metric for this?</a:t>
            </a:r>
          </a:p>
        </p:txBody>
      </p:sp>
      <p:graphicFrame>
        <p:nvGraphicFramePr>
          <p:cNvPr id="5" name="Content Placeholder 4">
            <a:extLst>
              <a:ext uri="{FF2B5EF4-FFF2-40B4-BE49-F238E27FC236}">
                <a16:creationId xmlns:a16="http://schemas.microsoft.com/office/drawing/2014/main" id="{1F5FF5A0-A4A1-CA39-7275-79BCED21F67E}"/>
              </a:ext>
            </a:extLst>
          </p:cNvPr>
          <p:cNvGraphicFramePr>
            <a:graphicFrameLocks noGrp="1"/>
          </p:cNvGraphicFramePr>
          <p:nvPr>
            <p:ph idx="1"/>
            <p:extLst>
              <p:ext uri="{D42A27DB-BD31-4B8C-83A1-F6EECF244321}">
                <p14:modId xmlns:p14="http://schemas.microsoft.com/office/powerpoint/2010/main" val="3285511720"/>
              </p:ext>
            </p:extLst>
          </p:nvPr>
        </p:nvGraphicFramePr>
        <p:xfrm>
          <a:off x="796158" y="1710012"/>
          <a:ext cx="10901856" cy="4627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rame 3">
            <a:extLst>
              <a:ext uri="{FF2B5EF4-FFF2-40B4-BE49-F238E27FC236}">
                <a16:creationId xmlns:a16="http://schemas.microsoft.com/office/drawing/2014/main" id="{8A9EBE9F-8810-017B-7029-D84BE1EF87AD}"/>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10484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F6AC-3D3D-1106-0787-06BC38DF5329}"/>
              </a:ext>
            </a:extLst>
          </p:cNvPr>
          <p:cNvSpPr>
            <a:spLocks noGrp="1"/>
          </p:cNvSpPr>
          <p:nvPr>
            <p:ph type="title"/>
          </p:nvPr>
        </p:nvSpPr>
        <p:spPr/>
        <p:txBody>
          <a:bodyPr/>
          <a:lstStyle/>
          <a:p>
            <a:pPr algn="ctr"/>
            <a:r>
              <a:rPr lang="en-GB" b="1" dirty="0"/>
              <a:t>Take home message</a:t>
            </a:r>
          </a:p>
        </p:txBody>
      </p:sp>
      <p:sp>
        <p:nvSpPr>
          <p:cNvPr id="3" name="Content Placeholder 2">
            <a:extLst>
              <a:ext uri="{FF2B5EF4-FFF2-40B4-BE49-F238E27FC236}">
                <a16:creationId xmlns:a16="http://schemas.microsoft.com/office/drawing/2014/main" id="{E850FFE1-AB6C-A699-9AB9-4F416EDE45A2}"/>
              </a:ext>
            </a:extLst>
          </p:cNvPr>
          <p:cNvSpPr>
            <a:spLocks noGrp="1"/>
          </p:cNvSpPr>
          <p:nvPr>
            <p:ph idx="1"/>
          </p:nvPr>
        </p:nvSpPr>
        <p:spPr>
          <a:xfrm>
            <a:off x="874713" y="1499053"/>
            <a:ext cx="10515600" cy="4351338"/>
          </a:xfrm>
        </p:spPr>
        <p:txBody>
          <a:bodyPr/>
          <a:lstStyle/>
          <a:p>
            <a:pPr marL="0" indent="0" algn="ctr">
              <a:buNone/>
            </a:pPr>
            <a:r>
              <a:rPr lang="en-GB" b="1" dirty="0"/>
              <a:t>Like most minority communities the message is clear:</a:t>
            </a:r>
          </a:p>
          <a:p>
            <a:pPr marL="0" indent="0" algn="ctr">
              <a:buNone/>
            </a:pPr>
            <a:endParaRPr lang="en-GB" sz="4000" dirty="0"/>
          </a:p>
          <a:p>
            <a:pPr marL="0" indent="0" algn="ctr">
              <a:buNone/>
            </a:pPr>
            <a:endParaRPr lang="en-GB" sz="4000" dirty="0"/>
          </a:p>
          <a:p>
            <a:pPr marL="0" indent="0" algn="ctr">
              <a:buNone/>
            </a:pPr>
            <a:r>
              <a:rPr lang="en-GB" sz="4000" dirty="0"/>
              <a:t>Stop doing things to us, and start doing them with us</a:t>
            </a:r>
          </a:p>
        </p:txBody>
      </p:sp>
      <p:sp>
        <p:nvSpPr>
          <p:cNvPr id="4" name="Frame 3">
            <a:extLst>
              <a:ext uri="{FF2B5EF4-FFF2-40B4-BE49-F238E27FC236}">
                <a16:creationId xmlns:a16="http://schemas.microsoft.com/office/drawing/2014/main" id="{236C8072-6D68-FE4A-3BB1-48AC844D54F1}"/>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36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2A3E-2239-4257-BB27-30312E8C557C}"/>
              </a:ext>
            </a:extLst>
          </p:cNvPr>
          <p:cNvSpPr>
            <a:spLocks noGrp="1"/>
          </p:cNvSpPr>
          <p:nvPr>
            <p:ph type="title"/>
          </p:nvPr>
        </p:nvSpPr>
        <p:spPr/>
        <p:txBody>
          <a:bodyPr/>
          <a:lstStyle/>
          <a:p>
            <a:r>
              <a:rPr lang="en-GB" dirty="0"/>
              <a:t>Thank you for listening</a:t>
            </a:r>
          </a:p>
        </p:txBody>
      </p:sp>
      <p:sp>
        <p:nvSpPr>
          <p:cNvPr id="3" name="Content Placeholder 2">
            <a:extLst>
              <a:ext uri="{FF2B5EF4-FFF2-40B4-BE49-F238E27FC236}">
                <a16:creationId xmlns:a16="http://schemas.microsoft.com/office/drawing/2014/main" id="{824D1C0E-0C0B-4894-AAAB-C438835379B3}"/>
              </a:ext>
            </a:extLst>
          </p:cNvPr>
          <p:cNvSpPr>
            <a:spLocks noGrp="1"/>
          </p:cNvSpPr>
          <p:nvPr>
            <p:ph idx="1"/>
          </p:nvPr>
        </p:nvSpPr>
        <p:spPr/>
        <p:txBody>
          <a:bodyPr/>
          <a:lstStyle/>
          <a:p>
            <a:pPr marL="0" indent="0">
              <a:buNone/>
            </a:pPr>
            <a:r>
              <a:rPr lang="en-GB" dirty="0"/>
              <a:t>And thank you to the funders who give me enough stability to be able to produce this work. </a:t>
            </a:r>
          </a:p>
          <a:p>
            <a:pPr marL="0" indent="0">
              <a:buNone/>
            </a:pPr>
            <a:r>
              <a:rPr lang="en-GB" dirty="0"/>
              <a:t>Email: </a:t>
            </a:r>
            <a:r>
              <a:rPr lang="en-GB" dirty="0">
                <a:hlinkClick r:id="rId2"/>
              </a:rPr>
              <a:t>m.d.botha@stir.ac.uk</a:t>
            </a:r>
            <a:r>
              <a:rPr lang="en-GB" dirty="0"/>
              <a:t>      Twitter: @DrMBotha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Frame 3">
            <a:extLst>
              <a:ext uri="{FF2B5EF4-FFF2-40B4-BE49-F238E27FC236}">
                <a16:creationId xmlns:a16="http://schemas.microsoft.com/office/drawing/2014/main" id="{9E9BDC17-F112-439F-AAFB-B85E127C93C0}"/>
              </a:ext>
            </a:extLst>
          </p:cNvPr>
          <p:cNvSpPr/>
          <p:nvPr/>
        </p:nvSpPr>
        <p:spPr>
          <a:xfrm>
            <a:off x="11837" y="0"/>
            <a:ext cx="12180163" cy="6866878"/>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2419CFAD-1A2A-45C1-875C-0A06EA090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559" y="4968588"/>
            <a:ext cx="2858814" cy="710922"/>
          </a:xfrm>
          <a:prstGeom prst="rect">
            <a:avLst/>
          </a:prstGeom>
        </p:spPr>
      </p:pic>
      <p:pic>
        <p:nvPicPr>
          <p:cNvPr id="6" name="Picture 5" descr="Shape&#10;&#10;Description automatically generated">
            <a:extLst>
              <a:ext uri="{FF2B5EF4-FFF2-40B4-BE49-F238E27FC236}">
                <a16:creationId xmlns:a16="http://schemas.microsoft.com/office/drawing/2014/main" id="{64DEBC7D-6CB3-4ABD-8EFE-34210E6CC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470" y="4463910"/>
            <a:ext cx="1375030" cy="995471"/>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C646915B-CCB7-40A4-AA8A-2353E903E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1102" y="3741627"/>
            <a:ext cx="2936824" cy="74463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D2572048-C370-4022-94E2-9B08951B8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943" y="3538189"/>
            <a:ext cx="3033560" cy="1014039"/>
          </a:xfrm>
          <a:prstGeom prst="rect">
            <a:avLst/>
          </a:prstGeom>
        </p:spPr>
      </p:pic>
    </p:spTree>
    <p:extLst>
      <p:ext uri="{BB962C8B-B14F-4D97-AF65-F5344CB8AC3E}">
        <p14:creationId xmlns:p14="http://schemas.microsoft.com/office/powerpoint/2010/main" val="1555794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2F58D20B-F446-0F38-4CE0-E3CB79777C95}"/>
              </a:ext>
            </a:extLst>
          </p:cNvPr>
          <p:cNvSpPr/>
          <p:nvPr/>
        </p:nvSpPr>
        <p:spPr>
          <a:xfrm>
            <a:off x="11837"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B10F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itle 1">
            <a:extLst>
              <a:ext uri="{FF2B5EF4-FFF2-40B4-BE49-F238E27FC236}">
                <a16:creationId xmlns:a16="http://schemas.microsoft.com/office/drawing/2014/main" id="{C5BA2945-DC31-CD0D-3366-0438E9C0316D}"/>
              </a:ext>
            </a:extLst>
          </p:cNvPr>
          <p:cNvSpPr>
            <a:spLocks noGrp="1"/>
          </p:cNvSpPr>
          <p:nvPr>
            <p:ph type="ctrTitle"/>
          </p:nvPr>
        </p:nvSpPr>
        <p:spPr>
          <a:xfrm>
            <a:off x="7657465" y="477047"/>
            <a:ext cx="4265246" cy="769499"/>
          </a:xfrm>
        </p:spPr>
        <p:txBody>
          <a:bodyPr anchor="b">
            <a:normAutofit/>
          </a:bodyPr>
          <a:lstStyle/>
          <a:p>
            <a:pPr algn="l"/>
            <a:r>
              <a:rPr lang="en-GB" b="1" dirty="0"/>
              <a:t>Neurodiversity</a:t>
            </a:r>
            <a:endParaRPr lang="en-GB" dirty="0"/>
          </a:p>
        </p:txBody>
      </p:sp>
      <p:graphicFrame>
        <p:nvGraphicFramePr>
          <p:cNvPr id="8" name="Diagram 7">
            <a:extLst>
              <a:ext uri="{FF2B5EF4-FFF2-40B4-BE49-F238E27FC236}">
                <a16:creationId xmlns:a16="http://schemas.microsoft.com/office/drawing/2014/main" id="{6A1F49CD-BEF0-6FBC-4F7B-FFBCFA9CADD6}"/>
              </a:ext>
            </a:extLst>
          </p:cNvPr>
          <p:cNvGraphicFramePr/>
          <p:nvPr>
            <p:extLst>
              <p:ext uri="{D42A27DB-BD31-4B8C-83A1-F6EECF244321}">
                <p14:modId xmlns:p14="http://schemas.microsoft.com/office/powerpoint/2010/main" val="21464215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person with colorful hair&#10;&#10;Description automatically generated">
            <a:extLst>
              <a:ext uri="{FF2B5EF4-FFF2-40B4-BE49-F238E27FC236}">
                <a16:creationId xmlns:a16="http://schemas.microsoft.com/office/drawing/2014/main" id="{22534CDF-60DC-F155-764A-1EBC92C30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897950" cy="6897950"/>
          </a:xfrm>
          <a:prstGeom prst="rect">
            <a:avLst/>
          </a:prstGeom>
        </p:spPr>
      </p:pic>
      <p:sp>
        <p:nvSpPr>
          <p:cNvPr id="2" name="TextBox 1">
            <a:extLst>
              <a:ext uri="{FF2B5EF4-FFF2-40B4-BE49-F238E27FC236}">
                <a16:creationId xmlns:a16="http://schemas.microsoft.com/office/drawing/2014/main" id="{C45E64CE-017D-EFC2-A7C4-9AA959C90F92}"/>
              </a:ext>
            </a:extLst>
          </p:cNvPr>
          <p:cNvSpPr txBox="1"/>
          <p:nvPr/>
        </p:nvSpPr>
        <p:spPr>
          <a:xfrm>
            <a:off x="7306322" y="1376039"/>
            <a:ext cx="4065973" cy="646331"/>
          </a:xfrm>
          <a:prstGeom prst="rect">
            <a:avLst/>
          </a:prstGeom>
          <a:noFill/>
        </p:spPr>
        <p:txBody>
          <a:bodyPr wrap="square" rtlCol="0">
            <a:spAutoFit/>
          </a:bodyPr>
          <a:lstStyle/>
          <a:p>
            <a:r>
              <a:rPr lang="en-GB" dirty="0"/>
              <a:t>Variations of functioning and experiences of human minds (CIT)</a:t>
            </a:r>
          </a:p>
        </p:txBody>
      </p:sp>
      <p:sp>
        <p:nvSpPr>
          <p:cNvPr id="3" name="Title 1">
            <a:extLst>
              <a:ext uri="{FF2B5EF4-FFF2-40B4-BE49-F238E27FC236}">
                <a16:creationId xmlns:a16="http://schemas.microsoft.com/office/drawing/2014/main" id="{3EAB2476-1FB4-81E1-E85D-46BE19728AEB}"/>
              </a:ext>
            </a:extLst>
          </p:cNvPr>
          <p:cNvSpPr txBox="1">
            <a:spLocks/>
          </p:cNvSpPr>
          <p:nvPr/>
        </p:nvSpPr>
        <p:spPr>
          <a:xfrm>
            <a:off x="7570167" y="2236305"/>
            <a:ext cx="4265246" cy="7694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GB" b="1" dirty="0"/>
              <a:t>Neurodivergent</a:t>
            </a:r>
            <a:endParaRPr lang="en-GB" dirty="0"/>
          </a:p>
        </p:txBody>
      </p:sp>
      <p:sp>
        <p:nvSpPr>
          <p:cNvPr id="6" name="TextBox 5">
            <a:extLst>
              <a:ext uri="{FF2B5EF4-FFF2-40B4-BE49-F238E27FC236}">
                <a16:creationId xmlns:a16="http://schemas.microsoft.com/office/drawing/2014/main" id="{3CE420F1-15F5-0714-7BE0-5E5A3001F605}"/>
              </a:ext>
            </a:extLst>
          </p:cNvPr>
          <p:cNvSpPr txBox="1"/>
          <p:nvPr/>
        </p:nvSpPr>
        <p:spPr>
          <a:xfrm>
            <a:off x="7369946" y="3105834"/>
            <a:ext cx="4065973" cy="923330"/>
          </a:xfrm>
          <a:prstGeom prst="rect">
            <a:avLst/>
          </a:prstGeom>
          <a:noFill/>
        </p:spPr>
        <p:txBody>
          <a:bodyPr wrap="square" rtlCol="0">
            <a:spAutoFit/>
          </a:bodyPr>
          <a:lstStyle/>
          <a:p>
            <a:r>
              <a:rPr lang="en-GB" dirty="0"/>
              <a:t>Peoples whose cognitive experiences diverge from the norm expected within society (CIT)</a:t>
            </a:r>
          </a:p>
        </p:txBody>
      </p:sp>
      <p:sp>
        <p:nvSpPr>
          <p:cNvPr id="7" name="Title 1">
            <a:extLst>
              <a:ext uri="{FF2B5EF4-FFF2-40B4-BE49-F238E27FC236}">
                <a16:creationId xmlns:a16="http://schemas.microsoft.com/office/drawing/2014/main" id="{DDC93EEB-F957-91D0-A90E-6F41BEEFBCDB}"/>
              </a:ext>
            </a:extLst>
          </p:cNvPr>
          <p:cNvSpPr txBox="1">
            <a:spLocks/>
          </p:cNvSpPr>
          <p:nvPr/>
        </p:nvSpPr>
        <p:spPr>
          <a:xfrm>
            <a:off x="7562769" y="4181994"/>
            <a:ext cx="4265246" cy="7694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GB" b="1" dirty="0"/>
              <a:t>Neurominority</a:t>
            </a:r>
            <a:endParaRPr lang="en-GB" dirty="0"/>
          </a:p>
        </p:txBody>
      </p:sp>
      <p:sp>
        <p:nvSpPr>
          <p:cNvPr id="9" name="TextBox 8">
            <a:extLst>
              <a:ext uri="{FF2B5EF4-FFF2-40B4-BE49-F238E27FC236}">
                <a16:creationId xmlns:a16="http://schemas.microsoft.com/office/drawing/2014/main" id="{7DC250ED-F940-6C41-1043-0200B9B26C29}"/>
              </a:ext>
            </a:extLst>
          </p:cNvPr>
          <p:cNvSpPr txBox="1"/>
          <p:nvPr/>
        </p:nvSpPr>
        <p:spPr>
          <a:xfrm>
            <a:off x="7362548" y="5051523"/>
            <a:ext cx="4065973" cy="1200329"/>
          </a:xfrm>
          <a:prstGeom prst="rect">
            <a:avLst/>
          </a:prstGeom>
          <a:noFill/>
        </p:spPr>
        <p:txBody>
          <a:bodyPr wrap="square" rtlCol="0">
            <a:spAutoFit/>
          </a:bodyPr>
          <a:lstStyle/>
          <a:p>
            <a:r>
              <a:rPr lang="en-GB" dirty="0"/>
              <a:t>People who are neurodivergent, and are marginalized within a society which demands people fit within a normative functioning (CIT)</a:t>
            </a:r>
          </a:p>
        </p:txBody>
      </p:sp>
    </p:spTree>
    <p:extLst>
      <p:ext uri="{BB962C8B-B14F-4D97-AF65-F5344CB8AC3E}">
        <p14:creationId xmlns:p14="http://schemas.microsoft.com/office/powerpoint/2010/main" val="131299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8" grpId="0">
        <p:bldAsOne/>
      </p:bldGraphic>
      <p:bldP spid="2" grpId="0"/>
      <p:bldP spid="3" grpId="0"/>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B779-19EE-413E-A97E-A5A3ACEC9CF6}"/>
              </a:ext>
            </a:extLst>
          </p:cNvPr>
          <p:cNvSpPr>
            <a:spLocks noGrp="1"/>
          </p:cNvSpPr>
          <p:nvPr>
            <p:ph type="title"/>
          </p:nvPr>
        </p:nvSpPr>
        <p:spPr/>
        <p:txBody>
          <a:bodyPr>
            <a:normAutofit/>
          </a:bodyPr>
          <a:lstStyle/>
          <a:p>
            <a:r>
              <a:rPr lang="en-GB" sz="4000" b="1" dirty="0"/>
              <a:t>Psychology and a brutal history of normalisation:</a:t>
            </a:r>
          </a:p>
        </p:txBody>
      </p:sp>
      <p:sp>
        <p:nvSpPr>
          <p:cNvPr id="6" name="Frame 3">
            <a:extLst>
              <a:ext uri="{FF2B5EF4-FFF2-40B4-BE49-F238E27FC236}">
                <a16:creationId xmlns:a16="http://schemas.microsoft.com/office/drawing/2014/main" id="{8F126955-7C11-4064-9820-DAD7719CC7C4}"/>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69954AC6-4BC5-0CF7-C23C-D8E6639E4524}"/>
              </a:ext>
            </a:extLst>
          </p:cNvPr>
          <p:cNvSpPr txBox="1"/>
          <p:nvPr/>
        </p:nvSpPr>
        <p:spPr>
          <a:xfrm>
            <a:off x="4234648" y="1571347"/>
            <a:ext cx="4261281" cy="646331"/>
          </a:xfrm>
          <a:prstGeom prst="rect">
            <a:avLst/>
          </a:prstGeom>
          <a:noFill/>
        </p:spPr>
        <p:txBody>
          <a:bodyPr wrap="square" rtlCol="0">
            <a:spAutoFit/>
          </a:bodyPr>
          <a:lstStyle/>
          <a:p>
            <a:r>
              <a:rPr lang="en-GB" dirty="0"/>
              <a:t>I am a psychologist… reluctantly! </a:t>
            </a:r>
          </a:p>
          <a:p>
            <a:endParaRPr lang="en-GB" dirty="0"/>
          </a:p>
        </p:txBody>
      </p:sp>
      <p:sp>
        <p:nvSpPr>
          <p:cNvPr id="8" name="Rectangle 7">
            <a:extLst>
              <a:ext uri="{FF2B5EF4-FFF2-40B4-BE49-F238E27FC236}">
                <a16:creationId xmlns:a16="http://schemas.microsoft.com/office/drawing/2014/main" id="{7307646B-24F2-8A92-9BC7-6495D5B1EF17}"/>
              </a:ext>
            </a:extLst>
          </p:cNvPr>
          <p:cNvSpPr/>
          <p:nvPr/>
        </p:nvSpPr>
        <p:spPr>
          <a:xfrm>
            <a:off x="310717" y="5246702"/>
            <a:ext cx="2760956" cy="124287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t>Pathologisation of sexual minorities </a:t>
            </a:r>
          </a:p>
        </p:txBody>
      </p:sp>
      <p:sp>
        <p:nvSpPr>
          <p:cNvPr id="9" name="Rectangle 8">
            <a:extLst>
              <a:ext uri="{FF2B5EF4-FFF2-40B4-BE49-F238E27FC236}">
                <a16:creationId xmlns:a16="http://schemas.microsoft.com/office/drawing/2014/main" id="{865B908A-9868-3067-3B0E-C2A195DC844A}"/>
              </a:ext>
            </a:extLst>
          </p:cNvPr>
          <p:cNvSpPr/>
          <p:nvPr/>
        </p:nvSpPr>
        <p:spPr>
          <a:xfrm>
            <a:off x="3247270" y="5248182"/>
            <a:ext cx="2760956" cy="124287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Race science</a:t>
            </a:r>
          </a:p>
        </p:txBody>
      </p:sp>
      <p:sp>
        <p:nvSpPr>
          <p:cNvPr id="10" name="Rectangle 9">
            <a:extLst>
              <a:ext uri="{FF2B5EF4-FFF2-40B4-BE49-F238E27FC236}">
                <a16:creationId xmlns:a16="http://schemas.microsoft.com/office/drawing/2014/main" id="{6BE29527-7200-A504-DD8A-1C94197CA3A6}"/>
              </a:ext>
            </a:extLst>
          </p:cNvPr>
          <p:cNvSpPr/>
          <p:nvPr/>
        </p:nvSpPr>
        <p:spPr>
          <a:xfrm>
            <a:off x="6252838" y="5276294"/>
            <a:ext cx="2760956" cy="1242874"/>
          </a:xfrm>
          <a:prstGeom prst="rect">
            <a:avLst/>
          </a:prstGeom>
          <a:solidFill>
            <a:srgbClr val="7030A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The bell curve </a:t>
            </a:r>
          </a:p>
        </p:txBody>
      </p:sp>
      <p:pic>
        <p:nvPicPr>
          <p:cNvPr id="13" name="Picture 12" descr="A green book with gold text&#10;&#10;Description automatically generated">
            <a:extLst>
              <a:ext uri="{FF2B5EF4-FFF2-40B4-BE49-F238E27FC236}">
                <a16:creationId xmlns:a16="http://schemas.microsoft.com/office/drawing/2014/main" id="{FF58D82B-5C88-7339-7162-DEA172A96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95" y="2672179"/>
            <a:ext cx="1723529" cy="2523469"/>
          </a:xfrm>
          <a:prstGeom prst="rect">
            <a:avLst/>
          </a:prstGeom>
        </p:spPr>
      </p:pic>
      <p:pic>
        <p:nvPicPr>
          <p:cNvPr id="15" name="Picture 14" descr="A white mannequin with black lines on it&#10;&#10;Description automatically generated">
            <a:extLst>
              <a:ext uri="{FF2B5EF4-FFF2-40B4-BE49-F238E27FC236}">
                <a16:creationId xmlns:a16="http://schemas.microsoft.com/office/drawing/2014/main" id="{E96705A4-3E16-E87F-E7F2-12F87F1FA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042" y="2494625"/>
            <a:ext cx="1197150" cy="2619585"/>
          </a:xfrm>
          <a:prstGeom prst="rect">
            <a:avLst/>
          </a:prstGeom>
        </p:spPr>
      </p:pic>
      <p:pic>
        <p:nvPicPr>
          <p:cNvPr id="17" name="Picture 16" descr="A diagram of normal distribution&#10;&#10;Description automatically generated">
            <a:extLst>
              <a:ext uri="{FF2B5EF4-FFF2-40B4-BE49-F238E27FC236}">
                <a16:creationId xmlns:a16="http://schemas.microsoft.com/office/drawing/2014/main" id="{9AECC7B5-E22B-291B-B684-09C916217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600" y="3284738"/>
            <a:ext cx="2761424" cy="1748902"/>
          </a:xfrm>
          <a:prstGeom prst="rect">
            <a:avLst/>
          </a:prstGeom>
        </p:spPr>
      </p:pic>
      <p:sp>
        <p:nvSpPr>
          <p:cNvPr id="18" name="Rectangle 17">
            <a:extLst>
              <a:ext uri="{FF2B5EF4-FFF2-40B4-BE49-F238E27FC236}">
                <a16:creationId xmlns:a16="http://schemas.microsoft.com/office/drawing/2014/main" id="{2ACB12DE-4BCE-96EE-5592-88152ED9A4E7}"/>
              </a:ext>
            </a:extLst>
          </p:cNvPr>
          <p:cNvSpPr/>
          <p:nvPr/>
        </p:nvSpPr>
        <p:spPr>
          <a:xfrm>
            <a:off x="9183949" y="5268896"/>
            <a:ext cx="2760956" cy="1242874"/>
          </a:xfrm>
          <a:prstGeom prst="rect">
            <a:avLst/>
          </a:prstGeom>
          <a:solidFill>
            <a:srgbClr val="A1173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The myth of gendered brains</a:t>
            </a:r>
          </a:p>
        </p:txBody>
      </p:sp>
      <p:pic>
        <p:nvPicPr>
          <p:cNvPr id="20" name="Picture 19" descr="A blue and pink rope maze&#10;&#10;Description automatically generated">
            <a:extLst>
              <a:ext uri="{FF2B5EF4-FFF2-40B4-BE49-F238E27FC236}">
                <a16:creationId xmlns:a16="http://schemas.microsoft.com/office/drawing/2014/main" id="{56D1E78A-B697-B904-891B-5418309E4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5021" y="2991775"/>
            <a:ext cx="1876928" cy="2112885"/>
          </a:xfrm>
          <a:prstGeom prst="rect">
            <a:avLst/>
          </a:prstGeom>
        </p:spPr>
      </p:pic>
    </p:spTree>
    <p:extLst>
      <p:ext uri="{BB962C8B-B14F-4D97-AF65-F5344CB8AC3E}">
        <p14:creationId xmlns:p14="http://schemas.microsoft.com/office/powerpoint/2010/main" val="42755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9081-50F9-CA5C-1F6A-1153FDFDD6B3}"/>
              </a:ext>
            </a:extLst>
          </p:cNvPr>
          <p:cNvSpPr>
            <a:spLocks noGrp="1"/>
          </p:cNvSpPr>
          <p:nvPr>
            <p:ph type="title"/>
          </p:nvPr>
        </p:nvSpPr>
        <p:spPr/>
        <p:txBody>
          <a:bodyPr/>
          <a:lstStyle/>
          <a:p>
            <a:r>
              <a:rPr lang="en-GB" b="1" dirty="0"/>
              <a:t>You might think these things have nothing in common</a:t>
            </a:r>
          </a:p>
        </p:txBody>
      </p:sp>
      <p:sp>
        <p:nvSpPr>
          <p:cNvPr id="4" name="Frame 3">
            <a:extLst>
              <a:ext uri="{FF2B5EF4-FFF2-40B4-BE49-F238E27FC236}">
                <a16:creationId xmlns:a16="http://schemas.microsoft.com/office/drawing/2014/main" id="{0409ED47-E75A-FE30-5DBA-BEE367614F29}"/>
              </a:ext>
            </a:extLst>
          </p:cNvPr>
          <p:cNvSpPr/>
          <p:nvPr/>
        </p:nvSpPr>
        <p:spPr>
          <a:xfrm>
            <a:off x="0"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descr="A green book with gold text&#10;&#10;Description automatically generated">
            <a:extLst>
              <a:ext uri="{FF2B5EF4-FFF2-40B4-BE49-F238E27FC236}">
                <a16:creationId xmlns:a16="http://schemas.microsoft.com/office/drawing/2014/main" id="{69137979-A6EA-5359-85EA-9D01863B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53" y="1657905"/>
            <a:ext cx="1723529" cy="2523469"/>
          </a:xfrm>
          <a:prstGeom prst="rect">
            <a:avLst/>
          </a:prstGeom>
        </p:spPr>
      </p:pic>
      <p:pic>
        <p:nvPicPr>
          <p:cNvPr id="9" name="Picture 8" descr="A diagram of normal distribution&#10;&#10;Description automatically generated">
            <a:extLst>
              <a:ext uri="{FF2B5EF4-FFF2-40B4-BE49-F238E27FC236}">
                <a16:creationId xmlns:a16="http://schemas.microsoft.com/office/drawing/2014/main" id="{E342DD28-A7A8-BF4F-7057-8BE5BFA43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892" y="1524740"/>
            <a:ext cx="2761424" cy="1748902"/>
          </a:xfrm>
          <a:prstGeom prst="rect">
            <a:avLst/>
          </a:prstGeom>
        </p:spPr>
      </p:pic>
      <p:sp>
        <p:nvSpPr>
          <p:cNvPr id="10" name="TextBox 9">
            <a:extLst>
              <a:ext uri="{FF2B5EF4-FFF2-40B4-BE49-F238E27FC236}">
                <a16:creationId xmlns:a16="http://schemas.microsoft.com/office/drawing/2014/main" id="{C5DD3FB5-5017-0054-BC2C-DF8592AA6575}"/>
              </a:ext>
            </a:extLst>
          </p:cNvPr>
          <p:cNvSpPr txBox="1"/>
          <p:nvPr/>
        </p:nvSpPr>
        <p:spPr>
          <a:xfrm>
            <a:off x="674651" y="4494002"/>
            <a:ext cx="2525750" cy="1631216"/>
          </a:xfrm>
          <a:prstGeom prst="rect">
            <a:avLst/>
          </a:prstGeom>
          <a:solidFill>
            <a:srgbClr val="A11738"/>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GB" sz="2000" dirty="0"/>
              <a:t>A willingness to punish and stigmatize a deviation from what is considered the “norm”</a:t>
            </a:r>
          </a:p>
        </p:txBody>
      </p:sp>
      <p:sp>
        <p:nvSpPr>
          <p:cNvPr id="11" name="TextBox 10">
            <a:extLst>
              <a:ext uri="{FF2B5EF4-FFF2-40B4-BE49-F238E27FC236}">
                <a16:creationId xmlns:a16="http://schemas.microsoft.com/office/drawing/2014/main" id="{6F9448B2-3E27-4A2A-E270-AB9A7F951AF0}"/>
              </a:ext>
            </a:extLst>
          </p:cNvPr>
          <p:cNvSpPr txBox="1"/>
          <p:nvPr/>
        </p:nvSpPr>
        <p:spPr>
          <a:xfrm>
            <a:off x="3747590" y="4791618"/>
            <a:ext cx="1993038" cy="1015663"/>
          </a:xfrm>
          <a:prstGeom prst="rect">
            <a:avLst/>
          </a:prstGeom>
          <a:solidFill>
            <a:srgbClr val="A11738"/>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GB" sz="2000" dirty="0"/>
              <a:t>Violent research &amp; attempts at normalization </a:t>
            </a:r>
          </a:p>
        </p:txBody>
      </p:sp>
      <p:sp>
        <p:nvSpPr>
          <p:cNvPr id="12" name="TextBox 11">
            <a:extLst>
              <a:ext uri="{FF2B5EF4-FFF2-40B4-BE49-F238E27FC236}">
                <a16:creationId xmlns:a16="http://schemas.microsoft.com/office/drawing/2014/main" id="{3A16D596-90EB-7330-2184-120ED5F9000B}"/>
              </a:ext>
            </a:extLst>
          </p:cNvPr>
          <p:cNvSpPr txBox="1"/>
          <p:nvPr/>
        </p:nvSpPr>
        <p:spPr>
          <a:xfrm>
            <a:off x="6509180" y="4992210"/>
            <a:ext cx="2438877" cy="707886"/>
          </a:xfrm>
          <a:prstGeom prst="rect">
            <a:avLst/>
          </a:prstGeom>
          <a:solidFill>
            <a:srgbClr val="A11738"/>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GB" sz="2000" dirty="0"/>
              <a:t>Movements to </a:t>
            </a:r>
            <a:r>
              <a:rPr lang="en-GB" sz="2000" dirty="0" err="1"/>
              <a:t>depathologize</a:t>
            </a:r>
            <a:endParaRPr lang="en-GB" sz="2000" dirty="0"/>
          </a:p>
        </p:txBody>
      </p:sp>
      <p:sp>
        <p:nvSpPr>
          <p:cNvPr id="13" name="TextBox 12">
            <a:extLst>
              <a:ext uri="{FF2B5EF4-FFF2-40B4-BE49-F238E27FC236}">
                <a16:creationId xmlns:a16="http://schemas.microsoft.com/office/drawing/2014/main" id="{EBA7C38A-7821-84BA-9530-57B1B2EB6048}"/>
              </a:ext>
            </a:extLst>
          </p:cNvPr>
          <p:cNvSpPr txBox="1"/>
          <p:nvPr/>
        </p:nvSpPr>
        <p:spPr>
          <a:xfrm>
            <a:off x="9749531" y="5004258"/>
            <a:ext cx="1462756" cy="707886"/>
          </a:xfrm>
          <a:prstGeom prst="rect">
            <a:avLst/>
          </a:prstGeom>
          <a:solidFill>
            <a:srgbClr val="A11738"/>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GB" sz="2000" dirty="0"/>
              <a:t>Activist movements</a:t>
            </a:r>
          </a:p>
        </p:txBody>
      </p:sp>
      <p:pic>
        <p:nvPicPr>
          <p:cNvPr id="15" name="Picture 14" descr="A white mannequin with black lines on it&#10;&#10;Description automatically generated">
            <a:extLst>
              <a:ext uri="{FF2B5EF4-FFF2-40B4-BE49-F238E27FC236}">
                <a16:creationId xmlns:a16="http://schemas.microsoft.com/office/drawing/2014/main" id="{6CF0434D-E3E8-FF0F-CE3C-61D3914C7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642" y="1544715"/>
            <a:ext cx="1197150" cy="2619585"/>
          </a:xfrm>
          <a:prstGeom prst="rect">
            <a:avLst/>
          </a:prstGeom>
        </p:spPr>
      </p:pic>
      <p:pic>
        <p:nvPicPr>
          <p:cNvPr id="17" name="Picture 16" descr="A blue and pink rope maze&#10;&#10;Description automatically generated">
            <a:extLst>
              <a:ext uri="{FF2B5EF4-FFF2-40B4-BE49-F238E27FC236}">
                <a16:creationId xmlns:a16="http://schemas.microsoft.com/office/drawing/2014/main" id="{FCB32C8E-C1BA-CC2A-8CC1-FDE7153FB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101" y="1606858"/>
            <a:ext cx="1876928" cy="2112885"/>
          </a:xfrm>
          <a:prstGeom prst="rect">
            <a:avLst/>
          </a:prstGeom>
        </p:spPr>
      </p:pic>
    </p:spTree>
    <p:extLst>
      <p:ext uri="{BB962C8B-B14F-4D97-AF65-F5344CB8AC3E}">
        <p14:creationId xmlns:p14="http://schemas.microsoft.com/office/powerpoint/2010/main" val="8481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20BA-5622-1D09-B645-F8C334100E86}"/>
              </a:ext>
            </a:extLst>
          </p:cNvPr>
          <p:cNvSpPr>
            <a:spLocks noGrp="1"/>
          </p:cNvSpPr>
          <p:nvPr>
            <p:ph type="title"/>
          </p:nvPr>
        </p:nvSpPr>
        <p:spPr>
          <a:xfrm>
            <a:off x="465337" y="418391"/>
            <a:ext cx="10515600" cy="1325563"/>
          </a:xfrm>
        </p:spPr>
        <p:txBody>
          <a:bodyPr/>
          <a:lstStyle/>
          <a:p>
            <a:r>
              <a:rPr lang="en-GB" b="1" dirty="0"/>
              <a:t>Psychology and complicity </a:t>
            </a:r>
          </a:p>
        </p:txBody>
      </p:sp>
      <p:graphicFrame>
        <p:nvGraphicFramePr>
          <p:cNvPr id="5" name="Content Placeholder 4">
            <a:extLst>
              <a:ext uri="{FF2B5EF4-FFF2-40B4-BE49-F238E27FC236}">
                <a16:creationId xmlns:a16="http://schemas.microsoft.com/office/drawing/2014/main" id="{B93A2AEB-CA86-8F1B-E1BD-8C993A5A7D05}"/>
              </a:ext>
            </a:extLst>
          </p:cNvPr>
          <p:cNvGraphicFramePr>
            <a:graphicFrameLocks noGrp="1"/>
          </p:cNvGraphicFramePr>
          <p:nvPr>
            <p:ph idx="1"/>
            <p:extLst>
              <p:ext uri="{D42A27DB-BD31-4B8C-83A1-F6EECF244321}">
                <p14:modId xmlns:p14="http://schemas.microsoft.com/office/powerpoint/2010/main" val="2724166847"/>
              </p:ext>
            </p:extLst>
          </p:nvPr>
        </p:nvGraphicFramePr>
        <p:xfrm>
          <a:off x="-1558771" y="171021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rame 3">
            <a:extLst>
              <a:ext uri="{FF2B5EF4-FFF2-40B4-BE49-F238E27FC236}">
                <a16:creationId xmlns:a16="http://schemas.microsoft.com/office/drawing/2014/main" id="{851DE1EA-7840-D2CD-61FF-605AE45CEF29}"/>
              </a:ext>
            </a:extLst>
          </p:cNvPr>
          <p:cNvSpPr/>
          <p:nvPr/>
        </p:nvSpPr>
        <p:spPr>
          <a:xfrm>
            <a:off x="0" y="-35512"/>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03BDBD"/>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3B1BA9B5-3AA4-39F5-FA5D-77973DB9835E}"/>
              </a:ext>
            </a:extLst>
          </p:cNvPr>
          <p:cNvSpPr/>
          <p:nvPr/>
        </p:nvSpPr>
        <p:spPr>
          <a:xfrm>
            <a:off x="5086905" y="1491448"/>
            <a:ext cx="3258105" cy="74572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Creating hierarchies of people</a:t>
            </a:r>
          </a:p>
        </p:txBody>
      </p:sp>
      <p:sp>
        <p:nvSpPr>
          <p:cNvPr id="7" name="Rectangle 6">
            <a:extLst>
              <a:ext uri="{FF2B5EF4-FFF2-40B4-BE49-F238E27FC236}">
                <a16:creationId xmlns:a16="http://schemas.microsoft.com/office/drawing/2014/main" id="{6AF14A29-9DDA-EC8B-5D0B-70924505FB8C}"/>
              </a:ext>
            </a:extLst>
          </p:cNvPr>
          <p:cNvSpPr/>
          <p:nvPr/>
        </p:nvSpPr>
        <p:spPr>
          <a:xfrm>
            <a:off x="6132513" y="2780931"/>
            <a:ext cx="3258105" cy="74572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Justifying the status quo as the result of “nature”</a:t>
            </a:r>
          </a:p>
        </p:txBody>
      </p:sp>
      <p:sp>
        <p:nvSpPr>
          <p:cNvPr id="8" name="Rectangle 7">
            <a:extLst>
              <a:ext uri="{FF2B5EF4-FFF2-40B4-BE49-F238E27FC236}">
                <a16:creationId xmlns:a16="http://schemas.microsoft.com/office/drawing/2014/main" id="{D0262694-E955-D45F-390C-07AC3412764D}"/>
              </a:ext>
            </a:extLst>
          </p:cNvPr>
          <p:cNvSpPr/>
          <p:nvPr/>
        </p:nvSpPr>
        <p:spPr>
          <a:xfrm>
            <a:off x="6217328" y="4006788"/>
            <a:ext cx="3258105" cy="745724"/>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Pretending that there is a natural order to people</a:t>
            </a:r>
          </a:p>
        </p:txBody>
      </p:sp>
      <p:sp>
        <p:nvSpPr>
          <p:cNvPr id="9" name="Rectangle 8">
            <a:extLst>
              <a:ext uri="{FF2B5EF4-FFF2-40B4-BE49-F238E27FC236}">
                <a16:creationId xmlns:a16="http://schemas.microsoft.com/office/drawing/2014/main" id="{D7DA509F-373E-9C46-FDC3-E6C76FF0AC1D}"/>
              </a:ext>
            </a:extLst>
          </p:cNvPr>
          <p:cNvSpPr/>
          <p:nvPr/>
        </p:nvSpPr>
        <p:spPr>
          <a:xfrm>
            <a:off x="5730536" y="5402061"/>
            <a:ext cx="3258105" cy="7457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Normalizing intervention and violence</a:t>
            </a:r>
          </a:p>
        </p:txBody>
      </p:sp>
      <p:sp>
        <p:nvSpPr>
          <p:cNvPr id="10" name="TextBox 9">
            <a:extLst>
              <a:ext uri="{FF2B5EF4-FFF2-40B4-BE49-F238E27FC236}">
                <a16:creationId xmlns:a16="http://schemas.microsoft.com/office/drawing/2014/main" id="{5C304702-F0AD-9537-3203-BBD285A6411B}"/>
              </a:ext>
            </a:extLst>
          </p:cNvPr>
          <p:cNvSpPr txBox="1"/>
          <p:nvPr/>
        </p:nvSpPr>
        <p:spPr>
          <a:xfrm>
            <a:off x="9463595" y="2250022"/>
            <a:ext cx="1926453"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a:t>Success based on merit</a:t>
            </a:r>
          </a:p>
          <a:p>
            <a:pPr marL="285750" indent="-285750">
              <a:buFont typeface="Arial" panose="020B0604020202020204" pitchFamily="34" charset="0"/>
              <a:buChar char="•"/>
            </a:pPr>
            <a:r>
              <a:rPr lang="en-GB" sz="1400" dirty="0"/>
              <a:t>selfishness is natural</a:t>
            </a:r>
          </a:p>
          <a:p>
            <a:pPr marL="285750" indent="-285750">
              <a:buFont typeface="Arial" panose="020B0604020202020204" pitchFamily="34" charset="0"/>
              <a:buChar char="•"/>
            </a:pPr>
            <a:r>
              <a:rPr lang="en-GB" sz="1400" dirty="0"/>
              <a:t>Dominance is inevitable</a:t>
            </a:r>
          </a:p>
        </p:txBody>
      </p:sp>
      <p:sp>
        <p:nvSpPr>
          <p:cNvPr id="11" name="TextBox 10">
            <a:extLst>
              <a:ext uri="{FF2B5EF4-FFF2-40B4-BE49-F238E27FC236}">
                <a16:creationId xmlns:a16="http://schemas.microsoft.com/office/drawing/2014/main" id="{0AFB9F2A-9282-659D-EE48-B5EBA58F197C}"/>
              </a:ext>
            </a:extLst>
          </p:cNvPr>
          <p:cNvSpPr txBox="1"/>
          <p:nvPr/>
        </p:nvSpPr>
        <p:spPr>
          <a:xfrm>
            <a:off x="8399757" y="582500"/>
            <a:ext cx="2626309" cy="1384995"/>
          </a:xfrm>
          <a:prstGeom prst="rect">
            <a:avLst/>
          </a:prstGeom>
          <a:noFill/>
        </p:spPr>
        <p:txBody>
          <a:bodyPr wrap="square" rtlCol="0">
            <a:spAutoFit/>
          </a:bodyPr>
          <a:lstStyle/>
          <a:p>
            <a:pPr marL="171450" indent="-171450">
              <a:buFont typeface="Arial" panose="020B0604020202020204" pitchFamily="34" charset="0"/>
              <a:buChar char="•"/>
            </a:pPr>
            <a:r>
              <a:rPr lang="en-GB" sz="1400" dirty="0"/>
              <a:t>That intelligence (as narrowly defined and intangible) is genetic and associated with race</a:t>
            </a:r>
          </a:p>
          <a:p>
            <a:pPr marL="171450" indent="-171450">
              <a:buFont typeface="Arial" panose="020B0604020202020204" pitchFamily="34" charset="0"/>
              <a:buChar char="•"/>
            </a:pPr>
            <a:r>
              <a:rPr lang="en-GB" sz="1400" dirty="0"/>
              <a:t>That to be average is to be morally right</a:t>
            </a:r>
          </a:p>
        </p:txBody>
      </p:sp>
      <p:sp>
        <p:nvSpPr>
          <p:cNvPr id="12" name="TextBox 11">
            <a:extLst>
              <a:ext uri="{FF2B5EF4-FFF2-40B4-BE49-F238E27FC236}">
                <a16:creationId xmlns:a16="http://schemas.microsoft.com/office/drawing/2014/main" id="{F4664053-4FE4-2649-3A9A-5C620CFDA911}"/>
              </a:ext>
            </a:extLst>
          </p:cNvPr>
          <p:cNvSpPr txBox="1"/>
          <p:nvPr/>
        </p:nvSpPr>
        <p:spPr>
          <a:xfrm>
            <a:off x="9490229" y="3888419"/>
            <a:ext cx="2183906"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a:t>No social systems have resulted in this status quo – it is a product of nature</a:t>
            </a:r>
          </a:p>
        </p:txBody>
      </p:sp>
      <p:sp>
        <p:nvSpPr>
          <p:cNvPr id="13" name="TextBox 12">
            <a:extLst>
              <a:ext uri="{FF2B5EF4-FFF2-40B4-BE49-F238E27FC236}">
                <a16:creationId xmlns:a16="http://schemas.microsoft.com/office/drawing/2014/main" id="{DBC9CB1F-CA83-616E-F82A-D1FEBB076F2B}"/>
              </a:ext>
            </a:extLst>
          </p:cNvPr>
          <p:cNvSpPr txBox="1"/>
          <p:nvPr/>
        </p:nvSpPr>
        <p:spPr>
          <a:xfrm>
            <a:off x="9250532" y="4989250"/>
            <a:ext cx="2334827"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a:t>Justifying colonialism</a:t>
            </a:r>
          </a:p>
          <a:p>
            <a:pPr marL="285750" indent="-285750">
              <a:buFont typeface="Arial" panose="020B0604020202020204" pitchFamily="34" charset="0"/>
              <a:buChar char="•"/>
            </a:pPr>
            <a:r>
              <a:rPr lang="en-GB" sz="1400" dirty="0"/>
              <a:t>Justifying conversion therapy</a:t>
            </a:r>
          </a:p>
          <a:p>
            <a:pPr marL="285750" indent="-285750">
              <a:buFont typeface="Arial" panose="020B0604020202020204" pitchFamily="34" charset="0"/>
              <a:buChar char="•"/>
            </a:pPr>
            <a:r>
              <a:rPr lang="en-GB" sz="1400" dirty="0"/>
              <a:t>Justifying Applied behavioural analysis</a:t>
            </a:r>
          </a:p>
          <a:p>
            <a:pPr marL="285750" indent="-285750">
              <a:buFont typeface="Arial" panose="020B0604020202020204" pitchFamily="34" charset="0"/>
              <a:buChar char="•"/>
            </a:pPr>
            <a:r>
              <a:rPr lang="en-GB" sz="1400" dirty="0"/>
              <a:t>Justifying lobotomy</a:t>
            </a:r>
          </a:p>
        </p:txBody>
      </p:sp>
    </p:spTree>
    <p:extLst>
      <p:ext uri="{BB962C8B-B14F-4D97-AF65-F5344CB8AC3E}">
        <p14:creationId xmlns:p14="http://schemas.microsoft.com/office/powerpoint/2010/main" val="24521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P spid="9" grpId="0" animBg="1"/>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B779-19EE-413E-A97E-A5A3ACEC9CF6}"/>
              </a:ext>
            </a:extLst>
          </p:cNvPr>
          <p:cNvSpPr>
            <a:spLocks noGrp="1"/>
          </p:cNvSpPr>
          <p:nvPr>
            <p:ph type="title"/>
          </p:nvPr>
        </p:nvSpPr>
        <p:spPr/>
        <p:txBody>
          <a:bodyPr/>
          <a:lstStyle/>
          <a:p>
            <a:r>
              <a:rPr lang="en-GB" b="1" dirty="0"/>
              <a:t>About autism: Background</a:t>
            </a:r>
          </a:p>
        </p:txBody>
      </p:sp>
      <p:sp>
        <p:nvSpPr>
          <p:cNvPr id="3" name="Content Placeholder 2">
            <a:extLst>
              <a:ext uri="{FF2B5EF4-FFF2-40B4-BE49-F238E27FC236}">
                <a16:creationId xmlns:a16="http://schemas.microsoft.com/office/drawing/2014/main" id="{DB243192-071E-4791-BB01-624E566DA527}"/>
              </a:ext>
            </a:extLst>
          </p:cNvPr>
          <p:cNvSpPr>
            <a:spLocks noGrp="1"/>
          </p:cNvSpPr>
          <p:nvPr>
            <p:ph idx="1"/>
          </p:nvPr>
        </p:nvSpPr>
        <p:spPr>
          <a:xfrm>
            <a:off x="763480" y="1535837"/>
            <a:ext cx="10590320" cy="4641126"/>
          </a:xfrm>
        </p:spPr>
        <p:txBody>
          <a:bodyPr>
            <a:normAutofit lnSpcReduction="10000"/>
          </a:bodyPr>
          <a:lstStyle/>
          <a:p>
            <a:pPr marL="0" indent="0">
              <a:buNone/>
            </a:pPr>
            <a:r>
              <a:rPr lang="en-GB" dirty="0"/>
              <a:t>The field of autism research is full of deeply contested issues at its core:</a:t>
            </a:r>
          </a:p>
          <a:p>
            <a:pPr marL="0" indent="0">
              <a:buNone/>
            </a:pPr>
            <a:endParaRPr lang="en-GB" dirty="0"/>
          </a:p>
          <a:p>
            <a:pPr marL="514350" indent="-514350">
              <a:buFont typeface="+mj-lt"/>
              <a:buAutoNum type="arabicPeriod"/>
            </a:pPr>
            <a:r>
              <a:rPr lang="en-GB" dirty="0"/>
              <a:t>What autism </a:t>
            </a:r>
            <a:r>
              <a:rPr lang="en-GB" i="1" dirty="0"/>
              <a:t>is </a:t>
            </a:r>
            <a:r>
              <a:rPr lang="en-GB" dirty="0"/>
              <a:t>at a fundamental level (the ontology of autism) </a:t>
            </a:r>
            <a:r>
              <a:rPr lang="en-GB" sz="1800" dirty="0"/>
              <a:t>(Botha, 2021; Chapman, 2019; Evans, 2013; Nadesan, 2013; Kapp et al., 2013; Milton &amp; </a:t>
            </a:r>
            <a:r>
              <a:rPr lang="en-GB" sz="1800" dirty="0" err="1"/>
              <a:t>Timimi</a:t>
            </a:r>
            <a:r>
              <a:rPr lang="en-GB" sz="1800" dirty="0"/>
              <a:t>, 2016)</a:t>
            </a:r>
          </a:p>
          <a:p>
            <a:pPr marL="514350" indent="-514350">
              <a:buFont typeface="+mj-lt"/>
              <a:buAutoNum type="arabicPeriod"/>
            </a:pPr>
            <a:endParaRPr lang="en-GB" sz="1800" dirty="0"/>
          </a:p>
          <a:p>
            <a:pPr marL="514350" indent="-514350">
              <a:buFont typeface="+mj-lt"/>
              <a:buAutoNum type="arabicPeriod"/>
            </a:pPr>
            <a:r>
              <a:rPr lang="en-GB" i="1" dirty="0"/>
              <a:t>Who</a:t>
            </a:r>
            <a:r>
              <a:rPr lang="en-GB" dirty="0"/>
              <a:t> can tell you about what autism is, and what source is reliable (epistemology – knowledge creation) </a:t>
            </a:r>
            <a:r>
              <a:rPr lang="en-GB" sz="1900" dirty="0"/>
              <a:t>(Frith &amp; Happé, 1999; Hens et al., 2019; </a:t>
            </a:r>
            <a:r>
              <a:rPr lang="en-GB" sz="2000" dirty="0"/>
              <a:t>Milton, 2012</a:t>
            </a:r>
            <a:r>
              <a:rPr lang="en-GB" sz="1900" dirty="0"/>
              <a:t>; O’Dell et al., 2016)</a:t>
            </a:r>
          </a:p>
          <a:p>
            <a:pPr marL="514350" indent="-514350">
              <a:buFont typeface="+mj-lt"/>
              <a:buAutoNum type="arabicPeriod"/>
            </a:pPr>
            <a:endParaRPr lang="en-GB" dirty="0"/>
          </a:p>
          <a:p>
            <a:pPr marL="514350" indent="-514350">
              <a:buFont typeface="+mj-lt"/>
              <a:buAutoNum type="arabicPeriod"/>
            </a:pPr>
            <a:r>
              <a:rPr lang="en-GB" dirty="0"/>
              <a:t>And where the focus of autism research should be and who should decide where it should be (funding priorities) </a:t>
            </a:r>
            <a:r>
              <a:rPr lang="en-GB" sz="1800" dirty="0"/>
              <a:t>(Pellicano et al., 2014; Roche et al., 2020)</a:t>
            </a:r>
            <a:endParaRPr lang="en-GB" dirty="0"/>
          </a:p>
          <a:p>
            <a:pPr marL="0" indent="0">
              <a:buNone/>
            </a:pPr>
            <a:endParaRPr lang="en-GB" dirty="0"/>
          </a:p>
        </p:txBody>
      </p:sp>
      <p:sp>
        <p:nvSpPr>
          <p:cNvPr id="6" name="Frame 3">
            <a:extLst>
              <a:ext uri="{FF2B5EF4-FFF2-40B4-BE49-F238E27FC236}">
                <a16:creationId xmlns:a16="http://schemas.microsoft.com/office/drawing/2014/main" id="{8F126955-7C11-4064-9820-DAD7719CC7C4}"/>
              </a:ext>
            </a:extLst>
          </p:cNvPr>
          <p:cNvSpPr/>
          <p:nvPr/>
        </p:nvSpPr>
        <p:spPr>
          <a:xfrm>
            <a:off x="8878"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6408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4EA7-5EE5-CE63-9DBA-47B1C198576F}"/>
              </a:ext>
            </a:extLst>
          </p:cNvPr>
          <p:cNvSpPr>
            <a:spLocks noGrp="1"/>
          </p:cNvSpPr>
          <p:nvPr>
            <p:ph type="title"/>
          </p:nvPr>
        </p:nvSpPr>
        <p:spPr/>
        <p:txBody>
          <a:bodyPr/>
          <a:lstStyle/>
          <a:p>
            <a:r>
              <a:rPr lang="en-GB" b="1" dirty="0"/>
              <a:t>Autism</a:t>
            </a:r>
          </a:p>
        </p:txBody>
      </p:sp>
      <p:graphicFrame>
        <p:nvGraphicFramePr>
          <p:cNvPr id="5" name="Content Placeholder 4">
            <a:extLst>
              <a:ext uri="{FF2B5EF4-FFF2-40B4-BE49-F238E27FC236}">
                <a16:creationId xmlns:a16="http://schemas.microsoft.com/office/drawing/2014/main" id="{456DBC8A-A62D-63C3-954A-E340FBF130AC}"/>
              </a:ext>
            </a:extLst>
          </p:cNvPr>
          <p:cNvGraphicFramePr>
            <a:graphicFrameLocks noGrp="1"/>
          </p:cNvGraphicFramePr>
          <p:nvPr>
            <p:ph idx="1"/>
            <p:extLst>
              <p:ext uri="{D42A27DB-BD31-4B8C-83A1-F6EECF244321}">
                <p14:modId xmlns:p14="http://schemas.microsoft.com/office/powerpoint/2010/main" val="2488169766"/>
              </p:ext>
            </p:extLst>
          </p:nvPr>
        </p:nvGraphicFramePr>
        <p:xfrm>
          <a:off x="874713" y="822449"/>
          <a:ext cx="10515600" cy="3429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rame 3">
            <a:extLst>
              <a:ext uri="{FF2B5EF4-FFF2-40B4-BE49-F238E27FC236}">
                <a16:creationId xmlns:a16="http://schemas.microsoft.com/office/drawing/2014/main" id="{EEED8C68-F052-FB6D-F98F-E9E4090A94FC}"/>
              </a:ext>
            </a:extLst>
          </p:cNvPr>
          <p:cNvSpPr/>
          <p:nvPr/>
        </p:nvSpPr>
        <p:spPr>
          <a:xfrm>
            <a:off x="11837" y="0"/>
            <a:ext cx="12180163" cy="6893512"/>
          </a:xfrm>
          <a:custGeom>
            <a:avLst/>
            <a:gdLst>
              <a:gd name="connsiteX0" fmla="*/ 0 w 12819355"/>
              <a:gd name="connsiteY0" fmla="*/ 0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0 w 12819355"/>
              <a:gd name="connsiteY4" fmla="*/ 0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230819 w 12819355"/>
              <a:gd name="connsiteY0" fmla="*/ 177554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230819 w 12819355"/>
              <a:gd name="connsiteY4" fmla="*/ 177554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381739 w 12819355"/>
              <a:gd name="connsiteY0" fmla="*/ 17756 h 6858000"/>
              <a:gd name="connsiteX1" fmla="*/ 12819355 w 12819355"/>
              <a:gd name="connsiteY1" fmla="*/ 0 h 6858000"/>
              <a:gd name="connsiteX2" fmla="*/ 12819355 w 12819355"/>
              <a:gd name="connsiteY2" fmla="*/ 6858000 h 6858000"/>
              <a:gd name="connsiteX3" fmla="*/ 0 w 12819355"/>
              <a:gd name="connsiteY3" fmla="*/ 6858000 h 6858000"/>
              <a:gd name="connsiteX4" fmla="*/ 381739 w 12819355"/>
              <a:gd name="connsiteY4" fmla="*/ 17756 h 6858000"/>
              <a:gd name="connsiteX5" fmla="*/ 857250 w 12819355"/>
              <a:gd name="connsiteY5" fmla="*/ 857250 h 6858000"/>
              <a:gd name="connsiteX6" fmla="*/ 857250 w 12819355"/>
              <a:gd name="connsiteY6" fmla="*/ 6000750 h 6858000"/>
              <a:gd name="connsiteX7" fmla="*/ 11962105 w 12819355"/>
              <a:gd name="connsiteY7" fmla="*/ 6000750 h 6858000"/>
              <a:gd name="connsiteX8" fmla="*/ 11962105 w 12819355"/>
              <a:gd name="connsiteY8" fmla="*/ 857250 h 6858000"/>
              <a:gd name="connsiteX9" fmla="*/ 857250 w 12819355"/>
              <a:gd name="connsiteY9" fmla="*/ 857250 h 6858000"/>
              <a:gd name="connsiteX0" fmla="*/ 0 w 12437616"/>
              <a:gd name="connsiteY0" fmla="*/ 17756 h 6858000"/>
              <a:gd name="connsiteX1" fmla="*/ 12437616 w 12437616"/>
              <a:gd name="connsiteY1" fmla="*/ 0 h 6858000"/>
              <a:gd name="connsiteX2" fmla="*/ 12437616 w 12437616"/>
              <a:gd name="connsiteY2" fmla="*/ 6858000 h 6858000"/>
              <a:gd name="connsiteX3" fmla="*/ 71022 w 12437616"/>
              <a:gd name="connsiteY3" fmla="*/ 6680447 h 6858000"/>
              <a:gd name="connsiteX4" fmla="*/ 0 w 12437616"/>
              <a:gd name="connsiteY4" fmla="*/ 17756 h 6858000"/>
              <a:gd name="connsiteX5" fmla="*/ 475511 w 12437616"/>
              <a:gd name="connsiteY5" fmla="*/ 857250 h 6858000"/>
              <a:gd name="connsiteX6" fmla="*/ 475511 w 12437616"/>
              <a:gd name="connsiteY6" fmla="*/ 6000750 h 6858000"/>
              <a:gd name="connsiteX7" fmla="*/ 11580366 w 12437616"/>
              <a:gd name="connsiteY7" fmla="*/ 6000750 h 6858000"/>
              <a:gd name="connsiteX8" fmla="*/ 11580366 w 12437616"/>
              <a:gd name="connsiteY8" fmla="*/ 857250 h 6858000"/>
              <a:gd name="connsiteX9" fmla="*/ 475511 w 12437616"/>
              <a:gd name="connsiteY9" fmla="*/ 857250 h 6858000"/>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84388 w 12446493"/>
              <a:gd name="connsiteY6" fmla="*/ 6000750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66878"/>
              <a:gd name="connsiteX1" fmla="*/ 12446493 w 12446493"/>
              <a:gd name="connsiteY1" fmla="*/ 0 h 6866878"/>
              <a:gd name="connsiteX2" fmla="*/ 12446493 w 12446493"/>
              <a:gd name="connsiteY2" fmla="*/ 6858000 h 6866878"/>
              <a:gd name="connsiteX3" fmla="*/ 0 w 12446493"/>
              <a:gd name="connsiteY3" fmla="*/ 6866878 h 6866878"/>
              <a:gd name="connsiteX4" fmla="*/ 8877 w 12446493"/>
              <a:gd name="connsiteY4" fmla="*/ 17756 h 6866878"/>
              <a:gd name="connsiteX5" fmla="*/ 484388 w 12446493"/>
              <a:gd name="connsiteY5" fmla="*/ 857250 h 6866878"/>
              <a:gd name="connsiteX6" fmla="*/ 413367 w 12446493"/>
              <a:gd name="connsiteY6" fmla="*/ 6320346 h 6866878"/>
              <a:gd name="connsiteX7" fmla="*/ 11589243 w 12446493"/>
              <a:gd name="connsiteY7" fmla="*/ 6000750 h 6866878"/>
              <a:gd name="connsiteX8" fmla="*/ 11589243 w 12446493"/>
              <a:gd name="connsiteY8" fmla="*/ 857250 h 6866878"/>
              <a:gd name="connsiteX9" fmla="*/ 484388 w 12446493"/>
              <a:gd name="connsiteY9" fmla="*/ 857250 h 6866878"/>
              <a:gd name="connsiteX0" fmla="*/ 8877 w 12446493"/>
              <a:gd name="connsiteY0" fmla="*/ 17756 h 6858000"/>
              <a:gd name="connsiteX1" fmla="*/ 12446493 w 12446493"/>
              <a:gd name="connsiteY1" fmla="*/ 0 h 6858000"/>
              <a:gd name="connsiteX2" fmla="*/ 12446493 w 12446493"/>
              <a:gd name="connsiteY2" fmla="*/ 6858000 h 6858000"/>
              <a:gd name="connsiteX3" fmla="*/ 0 w 12446493"/>
              <a:gd name="connsiteY3" fmla="*/ 6742591 h 6858000"/>
              <a:gd name="connsiteX4" fmla="*/ 8877 w 12446493"/>
              <a:gd name="connsiteY4" fmla="*/ 17756 h 6858000"/>
              <a:gd name="connsiteX5" fmla="*/ 484388 w 12446493"/>
              <a:gd name="connsiteY5" fmla="*/ 857250 h 6858000"/>
              <a:gd name="connsiteX6" fmla="*/ 413367 w 12446493"/>
              <a:gd name="connsiteY6" fmla="*/ 6320346 h 6858000"/>
              <a:gd name="connsiteX7" fmla="*/ 11589243 w 12446493"/>
              <a:gd name="connsiteY7" fmla="*/ 6000750 h 6858000"/>
              <a:gd name="connsiteX8" fmla="*/ 11589243 w 12446493"/>
              <a:gd name="connsiteY8" fmla="*/ 857250 h 6858000"/>
              <a:gd name="connsiteX9" fmla="*/ 484388 w 12446493"/>
              <a:gd name="connsiteY9" fmla="*/ 857250 h 6858000"/>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580366 w 12437616"/>
              <a:gd name="connsiteY7" fmla="*/ 6000750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20063 w 12437616"/>
              <a:gd name="connsiteY7" fmla="*/ 6400245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64734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437616 w 12437616"/>
              <a:gd name="connsiteY2" fmla="*/ 6858000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62408 w 12437616"/>
              <a:gd name="connsiteY2" fmla="*/ 6698202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437616"/>
              <a:gd name="connsiteY0" fmla="*/ 17756 h 6866878"/>
              <a:gd name="connsiteX1" fmla="*/ 12437616 w 12437616"/>
              <a:gd name="connsiteY1" fmla="*/ 0 h 6866878"/>
              <a:gd name="connsiteX2" fmla="*/ 12180164 w 12437616"/>
              <a:gd name="connsiteY2" fmla="*/ 6831367 h 6866878"/>
              <a:gd name="connsiteX3" fmla="*/ 1 w 12437616"/>
              <a:gd name="connsiteY3" fmla="*/ 6866878 h 6866878"/>
              <a:gd name="connsiteX4" fmla="*/ 0 w 12437616"/>
              <a:gd name="connsiteY4" fmla="*/ 17756 h 6866878"/>
              <a:gd name="connsiteX5" fmla="*/ 475511 w 12437616"/>
              <a:gd name="connsiteY5" fmla="*/ 857250 h 6866878"/>
              <a:gd name="connsiteX6" fmla="*/ 404490 w 12437616"/>
              <a:gd name="connsiteY6" fmla="*/ 6320346 h 6866878"/>
              <a:gd name="connsiteX7" fmla="*/ 11802308 w 12437616"/>
              <a:gd name="connsiteY7" fmla="*/ 6355857 h 6866878"/>
              <a:gd name="connsiteX8" fmla="*/ 11580366 w 12437616"/>
              <a:gd name="connsiteY8" fmla="*/ 857250 h 6866878"/>
              <a:gd name="connsiteX9" fmla="*/ 475511 w 12437616"/>
              <a:gd name="connsiteY9" fmla="*/ 857250 h 6866878"/>
              <a:gd name="connsiteX0" fmla="*/ 0 w 12180164"/>
              <a:gd name="connsiteY0" fmla="*/ 0 h 6849122"/>
              <a:gd name="connsiteX1" fmla="*/ 12144653 w 12180164"/>
              <a:gd name="connsiteY1" fmla="*/ 142042 h 6849122"/>
              <a:gd name="connsiteX2" fmla="*/ 12180164 w 12180164"/>
              <a:gd name="connsiteY2" fmla="*/ 6813611 h 6849122"/>
              <a:gd name="connsiteX3" fmla="*/ 1 w 12180164"/>
              <a:gd name="connsiteY3" fmla="*/ 6849122 h 6849122"/>
              <a:gd name="connsiteX4" fmla="*/ 0 w 12180164"/>
              <a:gd name="connsiteY4" fmla="*/ 0 h 6849122"/>
              <a:gd name="connsiteX5" fmla="*/ 475511 w 12180164"/>
              <a:gd name="connsiteY5" fmla="*/ 839494 h 6849122"/>
              <a:gd name="connsiteX6" fmla="*/ 404490 w 12180164"/>
              <a:gd name="connsiteY6" fmla="*/ 6302590 h 6849122"/>
              <a:gd name="connsiteX7" fmla="*/ 11802308 w 12180164"/>
              <a:gd name="connsiteY7" fmla="*/ 6338101 h 6849122"/>
              <a:gd name="connsiteX8" fmla="*/ 11580366 w 12180164"/>
              <a:gd name="connsiteY8" fmla="*/ 839494 h 6849122"/>
              <a:gd name="connsiteX9" fmla="*/ 475511 w 12180164"/>
              <a:gd name="connsiteY9" fmla="*/ 839494 h 6849122"/>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580366 w 12180164"/>
              <a:gd name="connsiteY8" fmla="*/ 857250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75511 w 12180164"/>
              <a:gd name="connsiteY5" fmla="*/ 857250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75511 w 12180164"/>
              <a:gd name="connsiteY9" fmla="*/ 857250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0063 w 12180164"/>
              <a:gd name="connsiteY8" fmla="*/ 74184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28940 w 12180164"/>
              <a:gd name="connsiteY8" fmla="*/ 395611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802308 w 12180164"/>
              <a:gd name="connsiteY7" fmla="*/ 6355857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04490 w 12180164"/>
              <a:gd name="connsiteY6" fmla="*/ 6320346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802307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93430 w 12180164"/>
              <a:gd name="connsiteY7" fmla="*/ 6346979 h 6866878"/>
              <a:gd name="connsiteX8" fmla="*/ 11766796 w 12180164"/>
              <a:gd name="connsiteY8" fmla="*/ 439999 h 6866878"/>
              <a:gd name="connsiteX9" fmla="*/ 484389 w 12180164"/>
              <a:gd name="connsiteY9" fmla="*/ 457755 h 6866878"/>
              <a:gd name="connsiteX0" fmla="*/ 0 w 12180164"/>
              <a:gd name="connsiteY0" fmla="*/ 17756 h 6866878"/>
              <a:gd name="connsiteX1" fmla="*/ 12162408 w 12180164"/>
              <a:gd name="connsiteY1" fmla="*/ 0 h 6866878"/>
              <a:gd name="connsiteX2" fmla="*/ 12180164 w 12180164"/>
              <a:gd name="connsiteY2" fmla="*/ 6831367 h 6866878"/>
              <a:gd name="connsiteX3" fmla="*/ 1 w 12180164"/>
              <a:gd name="connsiteY3" fmla="*/ 6866878 h 6866878"/>
              <a:gd name="connsiteX4" fmla="*/ 0 w 12180164"/>
              <a:gd name="connsiteY4" fmla="*/ 17756 h 6866878"/>
              <a:gd name="connsiteX5" fmla="*/ 484389 w 12180164"/>
              <a:gd name="connsiteY5" fmla="*/ 457755 h 6866878"/>
              <a:gd name="connsiteX6" fmla="*/ 440000 w 12180164"/>
              <a:gd name="connsiteY6" fmla="*/ 6329224 h 6866878"/>
              <a:gd name="connsiteX7" fmla="*/ 11766797 w 12180164"/>
              <a:gd name="connsiteY7" fmla="*/ 6346979 h 6866878"/>
              <a:gd name="connsiteX8" fmla="*/ 11766796 w 12180164"/>
              <a:gd name="connsiteY8" fmla="*/ 439999 h 6866878"/>
              <a:gd name="connsiteX9" fmla="*/ 484389 w 12180164"/>
              <a:gd name="connsiteY9" fmla="*/ 457755 h 6866878"/>
              <a:gd name="connsiteX0" fmla="*/ 45718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8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45719 w 12180163"/>
              <a:gd name="connsiteY0" fmla="*/ 45719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45719 w 12180163"/>
              <a:gd name="connsiteY4" fmla="*/ 45719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84388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84388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3136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 name="connsiteX0" fmla="*/ 1331 w 12180163"/>
              <a:gd name="connsiteY0" fmla="*/ 10208 h 6866878"/>
              <a:gd name="connsiteX1" fmla="*/ 12162407 w 12180163"/>
              <a:gd name="connsiteY1" fmla="*/ 0 h 6866878"/>
              <a:gd name="connsiteX2" fmla="*/ 12180163 w 12180163"/>
              <a:gd name="connsiteY2" fmla="*/ 6866877 h 6866878"/>
              <a:gd name="connsiteX3" fmla="*/ 0 w 12180163"/>
              <a:gd name="connsiteY3" fmla="*/ 6866878 h 6866878"/>
              <a:gd name="connsiteX4" fmla="*/ 1331 w 12180163"/>
              <a:gd name="connsiteY4" fmla="*/ 10208 h 6866878"/>
              <a:gd name="connsiteX5" fmla="*/ 439999 w 12180163"/>
              <a:gd name="connsiteY5" fmla="*/ 457755 h 6866878"/>
              <a:gd name="connsiteX6" fmla="*/ 439999 w 12180163"/>
              <a:gd name="connsiteY6" fmla="*/ 6329224 h 6866878"/>
              <a:gd name="connsiteX7" fmla="*/ 11766796 w 12180163"/>
              <a:gd name="connsiteY7" fmla="*/ 6346979 h 6866878"/>
              <a:gd name="connsiteX8" fmla="*/ 11766795 w 12180163"/>
              <a:gd name="connsiteY8" fmla="*/ 439999 h 6866878"/>
              <a:gd name="connsiteX9" fmla="*/ 439999 w 12180163"/>
              <a:gd name="connsiteY9" fmla="*/ 457755 h 686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0163" h="6866878">
                <a:moveTo>
                  <a:pt x="1331" y="10208"/>
                </a:moveTo>
                <a:lnTo>
                  <a:pt x="12162407" y="0"/>
                </a:lnTo>
                <a:cubicBezTo>
                  <a:pt x="12168326" y="2277122"/>
                  <a:pt x="12174244" y="4589755"/>
                  <a:pt x="12180163" y="6866877"/>
                </a:cubicBezTo>
                <a:lnTo>
                  <a:pt x="0" y="6866878"/>
                </a:lnTo>
                <a:cubicBezTo>
                  <a:pt x="0" y="4580878"/>
                  <a:pt x="1331" y="2296208"/>
                  <a:pt x="1331" y="10208"/>
                </a:cubicBezTo>
                <a:close/>
                <a:moveTo>
                  <a:pt x="439999" y="457755"/>
                </a:moveTo>
                <a:lnTo>
                  <a:pt x="439999" y="6329224"/>
                </a:lnTo>
                <a:lnTo>
                  <a:pt x="11766796" y="6346979"/>
                </a:lnTo>
                <a:cubicBezTo>
                  <a:pt x="11772714" y="4475640"/>
                  <a:pt x="11760877" y="2311338"/>
                  <a:pt x="11766795" y="439999"/>
                </a:cubicBezTo>
                <a:lnTo>
                  <a:pt x="439999" y="457755"/>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BE12C78C-742B-D809-A561-11CFAFFE8456}"/>
              </a:ext>
            </a:extLst>
          </p:cNvPr>
          <p:cNvSpPr txBox="1"/>
          <p:nvPr/>
        </p:nvSpPr>
        <p:spPr>
          <a:xfrm>
            <a:off x="914400" y="3630967"/>
            <a:ext cx="2743200" cy="2308324"/>
          </a:xfrm>
          <a:prstGeom prst="rect">
            <a:avLst/>
          </a:prstGeom>
          <a:noFill/>
        </p:spPr>
        <p:txBody>
          <a:bodyPr wrap="square" rtlCol="0">
            <a:spAutoFit/>
          </a:bodyPr>
          <a:lstStyle/>
          <a:p>
            <a:pPr marL="285750" indent="-285750">
              <a:buFont typeface="Arial" panose="020B0604020202020204" pitchFamily="34" charset="0"/>
              <a:buChar char="•"/>
            </a:pPr>
            <a:r>
              <a:rPr lang="en-GB" dirty="0"/>
              <a:t>Sensory sensitivity</a:t>
            </a:r>
          </a:p>
          <a:p>
            <a:pPr marL="285750" indent="-285750">
              <a:buFont typeface="Arial" panose="020B0604020202020204" pitchFamily="34" charset="0"/>
              <a:buChar char="•"/>
            </a:pPr>
            <a:r>
              <a:rPr lang="en-GB" dirty="0"/>
              <a:t>Focussed interests </a:t>
            </a:r>
          </a:p>
          <a:p>
            <a:pPr marL="285750" indent="-285750">
              <a:buFont typeface="Arial" panose="020B0604020202020204" pitchFamily="34" charset="0"/>
              <a:buChar char="•"/>
            </a:pPr>
            <a:r>
              <a:rPr lang="en-GB" dirty="0"/>
              <a:t>Social bluntness and transparency</a:t>
            </a:r>
          </a:p>
          <a:p>
            <a:pPr marL="285750" indent="-285750">
              <a:buFont typeface="Arial" panose="020B0604020202020204" pitchFamily="34" charset="0"/>
              <a:buChar char="•"/>
            </a:pPr>
            <a:r>
              <a:rPr lang="en-GB" dirty="0"/>
              <a:t>Spiky profile of abilities and needs (inc. language)</a:t>
            </a:r>
          </a:p>
          <a:p>
            <a:endParaRPr lang="en-GB" dirty="0"/>
          </a:p>
        </p:txBody>
      </p:sp>
      <p:sp>
        <p:nvSpPr>
          <p:cNvPr id="7" name="TextBox 6">
            <a:extLst>
              <a:ext uri="{FF2B5EF4-FFF2-40B4-BE49-F238E27FC236}">
                <a16:creationId xmlns:a16="http://schemas.microsoft.com/office/drawing/2014/main" id="{7C558C1B-78E5-0D1C-00A9-953607BBF36C}"/>
              </a:ext>
            </a:extLst>
          </p:cNvPr>
          <p:cNvSpPr txBox="1"/>
          <p:nvPr/>
        </p:nvSpPr>
        <p:spPr>
          <a:xfrm>
            <a:off x="4884198" y="3614691"/>
            <a:ext cx="2743200" cy="2308324"/>
          </a:xfrm>
          <a:prstGeom prst="rect">
            <a:avLst/>
          </a:prstGeom>
          <a:noFill/>
        </p:spPr>
        <p:txBody>
          <a:bodyPr wrap="square" rtlCol="0">
            <a:spAutoFit/>
          </a:bodyPr>
          <a:lstStyle/>
          <a:p>
            <a:pPr marL="285750" indent="-285750">
              <a:buFont typeface="Arial" panose="020B0604020202020204" pitchFamily="34" charset="0"/>
              <a:buChar char="•"/>
            </a:pPr>
            <a:r>
              <a:rPr lang="en-GB" dirty="0"/>
              <a:t>Categorized as socially deficient, rude, restricted</a:t>
            </a:r>
          </a:p>
          <a:p>
            <a:pPr marL="285750" indent="-285750">
              <a:buFont typeface="Arial" panose="020B0604020202020204" pitchFamily="34" charset="0"/>
              <a:buChar char="•"/>
            </a:pPr>
            <a:r>
              <a:rPr lang="en-GB" dirty="0"/>
              <a:t>Lacking in theory of mind</a:t>
            </a:r>
          </a:p>
          <a:p>
            <a:pPr marL="285750" indent="-285750">
              <a:buFont typeface="Arial" panose="020B0604020202020204" pitchFamily="34" charset="0"/>
              <a:buChar char="•"/>
            </a:pPr>
            <a:r>
              <a:rPr lang="en-GB" dirty="0"/>
              <a:t>“Lacking empathy” or community or culture</a:t>
            </a:r>
          </a:p>
          <a:p>
            <a:endParaRPr lang="en-GB" dirty="0"/>
          </a:p>
        </p:txBody>
      </p:sp>
      <p:sp>
        <p:nvSpPr>
          <p:cNvPr id="8" name="TextBox 7">
            <a:extLst>
              <a:ext uri="{FF2B5EF4-FFF2-40B4-BE49-F238E27FC236}">
                <a16:creationId xmlns:a16="http://schemas.microsoft.com/office/drawing/2014/main" id="{940C19B6-3260-7BE8-6D59-0C7D8B72DEB2}"/>
              </a:ext>
            </a:extLst>
          </p:cNvPr>
          <p:cNvSpPr txBox="1"/>
          <p:nvPr/>
        </p:nvSpPr>
        <p:spPr>
          <a:xfrm>
            <a:off x="8824404" y="3666478"/>
            <a:ext cx="2583402" cy="1754326"/>
          </a:xfrm>
          <a:prstGeom prst="rect">
            <a:avLst/>
          </a:prstGeom>
          <a:noFill/>
        </p:spPr>
        <p:txBody>
          <a:bodyPr wrap="square" rtlCol="0">
            <a:spAutoFit/>
          </a:bodyPr>
          <a:lstStyle/>
          <a:p>
            <a:pPr marL="285750" indent="-285750">
              <a:buFont typeface="Arial" panose="020B0604020202020204" pitchFamily="34" charset="0"/>
              <a:buChar char="•"/>
            </a:pPr>
            <a:r>
              <a:rPr lang="en-GB" dirty="0"/>
              <a:t>Exposed to “minority stress”</a:t>
            </a:r>
          </a:p>
          <a:p>
            <a:pPr marL="285750" indent="-285750">
              <a:buFont typeface="Arial" panose="020B0604020202020204" pitchFamily="34" charset="0"/>
              <a:buChar char="•"/>
            </a:pPr>
            <a:r>
              <a:rPr lang="en-GB" dirty="0"/>
              <a:t>Reduced social, emotional, and physical wellbeing</a:t>
            </a:r>
          </a:p>
          <a:p>
            <a:pPr marL="285750" indent="-285750">
              <a:buFont typeface="Arial" panose="020B0604020202020204" pitchFamily="34" charset="0"/>
              <a:buChar char="•"/>
            </a:pPr>
            <a:r>
              <a:rPr lang="en-GB" dirty="0"/>
              <a:t>Early mortality</a:t>
            </a:r>
          </a:p>
        </p:txBody>
      </p:sp>
    </p:spTree>
    <p:extLst>
      <p:ext uri="{BB962C8B-B14F-4D97-AF65-F5344CB8AC3E}">
        <p14:creationId xmlns:p14="http://schemas.microsoft.com/office/powerpoint/2010/main" val="43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7.0.4528"/>
  <p:tag name="SLIDO_PRESENTATION_ID" val="00000000-0000-0000-0000-000000000000"/>
  <p:tag name="SLIDO_EVENT_UUID" val="cb60a5cd-ea18-44e2-add4-6b0ea2700422"/>
  <p:tag name="SLIDO_EVENT_SECTION_UUID" val="5d0a8495-cff3-4c47-b76f-1c85ad05afb1"/>
</p:tagLst>
</file>

<file path=ppt/theme/theme1.xml><?xml version="1.0" encoding="utf-8"?>
<a:theme xmlns:a="http://schemas.openxmlformats.org/drawingml/2006/main" name="Blockprint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20601</TotalTime>
  <Words>2642</Words>
  <Application>Microsoft Office PowerPoint</Application>
  <PresentationFormat>Widescreen</PresentationFormat>
  <Paragraphs>266</Paragraphs>
  <Slides>39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Arial, sans-serif</vt:lpstr>
      <vt:lpstr>Avenir Next LT Pro</vt:lpstr>
      <vt:lpstr>AvenirNext LT Pro Medium</vt:lpstr>
      <vt:lpstr>Calibri</vt:lpstr>
      <vt:lpstr>Calibri Light</vt:lpstr>
      <vt:lpstr>Gill Sans MT</vt:lpstr>
      <vt:lpstr>BlockprintVTI</vt:lpstr>
      <vt:lpstr>Office Theme</vt:lpstr>
      <vt:lpstr>Some things that I have learned from empirical work on this topic:</vt:lpstr>
      <vt:lpstr>Who am I?</vt:lpstr>
      <vt:lpstr>What else am I ?</vt:lpstr>
      <vt:lpstr>Neurodiversity</vt:lpstr>
      <vt:lpstr>Psychology and a brutal history of normalisation:</vt:lpstr>
      <vt:lpstr>You might think these things have nothing in common</vt:lpstr>
      <vt:lpstr>Psychology and complicity </vt:lpstr>
      <vt:lpstr>About autism: Background</vt:lpstr>
      <vt:lpstr>Autism</vt:lpstr>
      <vt:lpstr>Autism</vt:lpstr>
      <vt:lpstr>Why does it really matter how researchers view autistic people?</vt:lpstr>
      <vt:lpstr>Funding</vt:lpstr>
      <vt:lpstr>PowerPoint Presentation</vt:lpstr>
      <vt:lpstr>Questions I ask in my critical reflection?</vt:lpstr>
      <vt:lpstr>Formative experiences in my early career:</vt:lpstr>
      <vt:lpstr>Autistic people are excluded from moral boundaries, personhood, and basic humanness</vt:lpstr>
      <vt:lpstr>Dehumanization, objectification, and stigma in autism research:</vt:lpstr>
      <vt:lpstr>The illusion of objectivity</vt:lpstr>
      <vt:lpstr>Handling uncertainty</vt:lpstr>
      <vt:lpstr>The Uses of Anger</vt:lpstr>
      <vt:lpstr>Autistic people are the caretakers of a terrible legacy:</vt:lpstr>
      <vt:lpstr>PowerPoint Presentation</vt:lpstr>
      <vt:lpstr>Coding for quantitative analysis:</vt:lpstr>
      <vt:lpstr>Coding for quantitative analysis:</vt:lpstr>
      <vt:lpstr>Results:</vt:lpstr>
      <vt:lpstr>PowerPoint Presentation</vt:lpstr>
      <vt:lpstr>Qualitative results:</vt:lpstr>
      <vt:lpstr>PowerPoint Presentation</vt:lpstr>
      <vt:lpstr>Defining autism and why it matters:</vt:lpstr>
      <vt:lpstr>PowerPoint Presentation</vt:lpstr>
      <vt:lpstr>PowerPoint Presentation</vt:lpstr>
      <vt:lpstr>Autistic revolution and revolt</vt:lpstr>
      <vt:lpstr>PowerPoint Presentation</vt:lpstr>
      <vt:lpstr>PowerPoint Presentation</vt:lpstr>
      <vt:lpstr>The future of autism research is… community psychology  </vt:lpstr>
      <vt:lpstr>Imagined futures</vt:lpstr>
      <vt:lpstr>What is the metric for this?</vt:lpstr>
      <vt:lpstr>Take home message</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things that I have learned from empirical work on this topic:</dc:title>
  <dc:creator>Monique Botha</dc:creator>
  <cp:lastModifiedBy>Monique Botha</cp:lastModifiedBy>
  <cp:revision>19</cp:revision>
  <dcterms:created xsi:type="dcterms:W3CDTF">2023-09-04T15:05:13Z</dcterms:created>
  <dcterms:modified xsi:type="dcterms:W3CDTF">2023-10-20T18:56:00Z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1.7.0.4528</vt:lpwstr>
  </property>
</Properties>
</file>