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315" r:id="rId2"/>
    <p:sldId id="304" r:id="rId3"/>
    <p:sldId id="336" r:id="rId4"/>
    <p:sldId id="318" r:id="rId5"/>
    <p:sldId id="320" r:id="rId6"/>
    <p:sldId id="308" r:id="rId7"/>
    <p:sldId id="306" r:id="rId8"/>
    <p:sldId id="337" r:id="rId9"/>
    <p:sldId id="338" r:id="rId10"/>
    <p:sldId id="321" r:id="rId11"/>
    <p:sldId id="330" r:id="rId12"/>
    <p:sldId id="257" r:id="rId13"/>
    <p:sldId id="325" r:id="rId14"/>
    <p:sldId id="319" r:id="rId15"/>
    <p:sldId id="326" r:id="rId16"/>
    <p:sldId id="343" r:id="rId17"/>
    <p:sldId id="345" r:id="rId18"/>
    <p:sldId id="327" r:id="rId19"/>
    <p:sldId id="328" r:id="rId20"/>
    <p:sldId id="342" r:id="rId21"/>
    <p:sldId id="331" r:id="rId22"/>
    <p:sldId id="334" r:id="rId23"/>
    <p:sldId id="333" r:id="rId24"/>
    <p:sldId id="335" r:id="rId25"/>
    <p:sldId id="346"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D269119-4873-4B75-ACA3-4D381B11BFA7}">
          <p14:sldIdLst>
            <p14:sldId id="315"/>
            <p14:sldId id="304"/>
            <p14:sldId id="336"/>
            <p14:sldId id="318"/>
            <p14:sldId id="320"/>
            <p14:sldId id="308"/>
            <p14:sldId id="306"/>
            <p14:sldId id="337"/>
            <p14:sldId id="338"/>
            <p14:sldId id="321"/>
            <p14:sldId id="330"/>
            <p14:sldId id="257"/>
            <p14:sldId id="325"/>
            <p14:sldId id="319"/>
            <p14:sldId id="326"/>
            <p14:sldId id="343"/>
            <p14:sldId id="345"/>
            <p14:sldId id="327"/>
            <p14:sldId id="328"/>
            <p14:sldId id="342"/>
            <p14:sldId id="331"/>
            <p14:sldId id="334"/>
            <p14:sldId id="333"/>
            <p14:sldId id="335"/>
            <p14:sldId id="346"/>
          </p14:sldIdLst>
        </p14:section>
        <p14:section name="Untitled Section" id="{44AB0076-EE91-45E6-A42F-F1F6090E93A6}">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ordon Kay" initials="GK" lastIdx="0" clrIdx="0">
    <p:extLst>
      <p:ext uri="{19B8F6BF-5375-455C-9EA6-DF929625EA0E}">
        <p15:presenceInfo xmlns:p15="http://schemas.microsoft.com/office/powerpoint/2012/main" userId="966fac6c0f3f2a4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63807" autoAdjust="0"/>
  </p:normalViewPr>
  <p:slideViewPr>
    <p:cSldViewPr snapToGrid="0">
      <p:cViewPr varScale="1">
        <p:scale>
          <a:sx n="69" d="100"/>
          <a:sy n="69" d="100"/>
        </p:scale>
        <p:origin x="2136" y="7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226804123711347E-2"/>
          <c:y val="2.8954134485115125E-2"/>
          <c:w val="0.9186529209621993"/>
          <c:h val="0.66298062023286453"/>
        </c:manualLayout>
      </c:layout>
      <c:lineChart>
        <c:grouping val="stacked"/>
        <c:varyColors val="0"/>
        <c:ser>
          <c:idx val="0"/>
          <c:order val="0"/>
          <c:tx>
            <c:strRef>
              <c:f>Sheet1!$B$1</c:f>
              <c:strCache>
                <c:ptCount val="1"/>
                <c:pt idx="0">
                  <c:v>Series 1</c:v>
                </c:pt>
              </c:strCache>
            </c:strRef>
          </c:tx>
          <c:spPr>
            <a:ln w="28575" cap="rnd">
              <a:solidFill>
                <a:schemeClr val="accent1"/>
              </a:solidFill>
              <a:round/>
            </a:ln>
            <a:effectLst/>
          </c:spPr>
          <c:marker>
            <c:symbol val="none"/>
          </c:marker>
          <c:cat>
            <c:strRef>
              <c:f>Sheet1!$A$2:$A$13</c:f>
              <c:strCache>
                <c:ptCount val="12"/>
                <c:pt idx="0">
                  <c:v>Sexual Abuse or Assault</c:v>
                </c:pt>
                <c:pt idx="1">
                  <c:v>Physical Violence</c:v>
                </c:pt>
                <c:pt idx="2">
                  <c:v>Childhood Trauma</c:v>
                </c:pt>
                <c:pt idx="3">
                  <c:v>Death of a Parent</c:v>
                </c:pt>
                <c:pt idx="4">
                  <c:v>Childhood Chronic Illness</c:v>
                </c:pt>
                <c:pt idx="5">
                  <c:v>Early Drug Use</c:v>
                </c:pt>
                <c:pt idx="6">
                  <c:v>Poverty</c:v>
                </c:pt>
                <c:pt idx="7">
                  <c:v>Being Bullied</c:v>
                </c:pt>
                <c:pt idx="8">
                  <c:v>Separation of parents</c:v>
                </c:pt>
                <c:pt idx="9">
                  <c:v>Emotional Abuse</c:v>
                </c:pt>
                <c:pt idx="10">
                  <c:v>Racism</c:v>
                </c:pt>
                <c:pt idx="11">
                  <c:v>Witnessing DV</c:v>
                </c:pt>
              </c:strCache>
            </c:strRef>
          </c:cat>
          <c:val>
            <c:numRef>
              <c:f>Sheet1!$B$2:$B$13</c:f>
              <c:numCache>
                <c:formatCode>General</c:formatCode>
                <c:ptCount val="12"/>
                <c:pt idx="8">
                  <c:v>0</c:v>
                </c:pt>
                <c:pt idx="9">
                  <c:v>0</c:v>
                </c:pt>
                <c:pt idx="10">
                  <c:v>0</c:v>
                </c:pt>
                <c:pt idx="11">
                  <c:v>0</c:v>
                </c:pt>
              </c:numCache>
            </c:numRef>
          </c:val>
          <c:smooth val="0"/>
          <c:extLst>
            <c:ext xmlns:c16="http://schemas.microsoft.com/office/drawing/2014/chart" uri="{C3380CC4-5D6E-409C-BE32-E72D297353CC}">
              <c16:uniqueId val="{00000000-23C1-4668-8C10-6F8D962E1BE2}"/>
            </c:ext>
          </c:extLst>
        </c:ser>
        <c:dLbls>
          <c:showLegendKey val="0"/>
          <c:showVal val="0"/>
          <c:showCatName val="0"/>
          <c:showSerName val="0"/>
          <c:showPercent val="0"/>
          <c:showBubbleSize val="0"/>
        </c:dLbls>
        <c:smooth val="0"/>
        <c:axId val="547498608"/>
        <c:axId val="547501560"/>
      </c:lineChart>
      <c:catAx>
        <c:axId val="547498608"/>
        <c:scaling>
          <c:orientation val="minMax"/>
        </c:scaling>
        <c:delete val="0"/>
        <c:axPos val="b"/>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330" b="0" i="0" u="none" strike="noStrike" kern="1200" baseline="0">
                    <a:solidFill>
                      <a:prstClr val="black">
                        <a:lumMod val="65000"/>
                        <a:lumOff val="35000"/>
                      </a:prstClr>
                    </a:solidFill>
                    <a:latin typeface="+mn-lt"/>
                    <a:ea typeface="+mn-ea"/>
                    <a:cs typeface="+mn-cs"/>
                  </a:defRPr>
                </a:pPr>
                <a:r>
                  <a:rPr lang="en-AU" sz="2800" b="1" dirty="0">
                    <a:solidFill>
                      <a:srgbClr val="002060"/>
                    </a:solidFill>
                  </a:rPr>
                  <a:t>EXISTING VULNERABILITIES</a:t>
                </a:r>
              </a:p>
              <a:p>
                <a:pPr marL="0" marR="0" lvl="0" indent="0" algn="ctr" defTabSz="914400" rtl="0" eaLnBrk="1" fontAlgn="auto" latinLnBrk="0" hangingPunct="1">
                  <a:lnSpc>
                    <a:spcPct val="100000"/>
                  </a:lnSpc>
                  <a:spcBef>
                    <a:spcPts val="0"/>
                  </a:spcBef>
                  <a:spcAft>
                    <a:spcPts val="0"/>
                  </a:spcAft>
                  <a:buClrTx/>
                  <a:buSzTx/>
                  <a:buFontTx/>
                  <a:buNone/>
                  <a:tabLst/>
                  <a:defRPr>
                    <a:solidFill>
                      <a:prstClr val="black">
                        <a:lumMod val="65000"/>
                        <a:lumOff val="35000"/>
                      </a:prstClr>
                    </a:solidFill>
                  </a:defRPr>
                </a:pPr>
                <a:r>
                  <a:rPr lang="en-AU" sz="1800" b="1" dirty="0">
                    <a:solidFill>
                      <a:srgbClr val="002060"/>
                    </a:solidFill>
                    <a:effectLst/>
                  </a:rPr>
                  <a:t>The more pre-existing vulnerabilities you have, the less external stress is needed for someone to stop coping</a:t>
                </a:r>
                <a:endParaRPr lang="en-AU" sz="2800" b="1" dirty="0">
                  <a:solidFill>
                    <a:srgbClr val="002060"/>
                  </a:solidFill>
                  <a:effectLst/>
                </a:endParaRPr>
              </a:p>
              <a:p>
                <a:pPr marL="0" marR="0" lvl="0" indent="0" algn="ctr" defTabSz="914400" rtl="0" eaLnBrk="1" fontAlgn="auto" latinLnBrk="0" hangingPunct="1">
                  <a:lnSpc>
                    <a:spcPct val="100000"/>
                  </a:lnSpc>
                  <a:spcBef>
                    <a:spcPts val="0"/>
                  </a:spcBef>
                  <a:spcAft>
                    <a:spcPts val="0"/>
                  </a:spcAft>
                  <a:buClrTx/>
                  <a:buSzTx/>
                  <a:buFontTx/>
                  <a:buNone/>
                  <a:tabLst/>
                  <a:defRPr>
                    <a:solidFill>
                      <a:prstClr val="black">
                        <a:lumMod val="65000"/>
                        <a:lumOff val="35000"/>
                      </a:prstClr>
                    </a:solidFill>
                  </a:defRPr>
                </a:pPr>
                <a:endParaRPr lang="en-AU" sz="2800" b="1" dirty="0"/>
              </a:p>
              <a:p>
                <a:pPr marL="0" marR="0" lvl="0" indent="0" algn="ctr" defTabSz="914400" rtl="0" eaLnBrk="1" fontAlgn="auto" latinLnBrk="0" hangingPunct="1">
                  <a:lnSpc>
                    <a:spcPct val="100000"/>
                  </a:lnSpc>
                  <a:spcBef>
                    <a:spcPts val="0"/>
                  </a:spcBef>
                  <a:spcAft>
                    <a:spcPts val="0"/>
                  </a:spcAft>
                  <a:buClrTx/>
                  <a:buSzTx/>
                  <a:buFontTx/>
                  <a:buNone/>
                  <a:tabLst/>
                  <a:defRPr>
                    <a:solidFill>
                      <a:prstClr val="black">
                        <a:lumMod val="65000"/>
                        <a:lumOff val="35000"/>
                      </a:prstClr>
                    </a:solidFill>
                  </a:defRPr>
                </a:pPr>
                <a:endParaRPr lang="en-AU" sz="2800" b="1" dirty="0"/>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330" b="0" i="0" u="none" strike="noStrike" kern="1200" baseline="0">
                  <a:solidFill>
                    <a:prstClr val="black">
                      <a:lumMod val="65000"/>
                      <a:lumOff val="35000"/>
                    </a:prstClr>
                  </a:solidFill>
                  <a:latin typeface="+mn-lt"/>
                  <a:ea typeface="+mn-ea"/>
                  <a:cs typeface="+mn-cs"/>
                </a:defRPr>
              </a:pPr>
              <a:endParaRPr lang="en-US"/>
            </a:p>
          </c:txPr>
        </c:title>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547501560"/>
        <c:crosses val="autoZero"/>
        <c:auto val="1"/>
        <c:lblAlgn val="ctr"/>
        <c:lblOffset val="100"/>
        <c:noMultiLvlLbl val="0"/>
      </c:catAx>
      <c:valAx>
        <c:axId val="547501560"/>
        <c:scaling>
          <c:orientation val="minMax"/>
        </c:scaling>
        <c:delete val="1"/>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AU" sz="2800" b="1" dirty="0">
                    <a:solidFill>
                      <a:srgbClr val="002060"/>
                    </a:solidFill>
                  </a:rPr>
                  <a:t>EXTERNAL</a:t>
                </a:r>
                <a:r>
                  <a:rPr lang="en-AU" sz="2800" b="1" baseline="0" dirty="0">
                    <a:solidFill>
                      <a:srgbClr val="002060"/>
                    </a:solidFill>
                  </a:rPr>
                  <a:t> STRESSORS</a:t>
                </a:r>
                <a:endParaRPr lang="en-AU" sz="2800" b="1" dirty="0">
                  <a:solidFill>
                    <a:srgbClr val="002060"/>
                  </a:solidFill>
                </a:endParaRP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crossAx val="547498608"/>
        <c:crosses val="autoZero"/>
        <c:crossBetween val="between"/>
      </c:valAx>
      <c:spPr>
        <a:noFill/>
        <a:ln w="25400">
          <a:solidFill>
            <a:schemeClr val="tx1"/>
          </a:solid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94860E-EC45-4F5D-8875-FE593F76B2F6}"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US"/>
        </a:p>
      </dgm:t>
    </dgm:pt>
    <dgm:pt modelId="{FFB8DBA6-E95C-490B-81B9-C31F27795DC3}">
      <dgm:prSet phldrT="[Text]"/>
      <dgm:spPr/>
      <dgm:t>
        <a:bodyPr/>
        <a:lstStyle/>
        <a:p>
          <a:r>
            <a:rPr lang="en-US"/>
            <a:t>Profound</a:t>
          </a:r>
        </a:p>
        <a:p>
          <a:r>
            <a:rPr lang="en-US"/>
            <a:t>Impact</a:t>
          </a:r>
          <a:endParaRPr lang="en-US" dirty="0"/>
        </a:p>
      </dgm:t>
    </dgm:pt>
    <dgm:pt modelId="{983233BB-7C60-428E-8A3B-C6727993E78B}" type="parTrans" cxnId="{ACF26161-CE17-4EB2-85C8-F16D33E2CBBC}">
      <dgm:prSet/>
      <dgm:spPr/>
      <dgm:t>
        <a:bodyPr/>
        <a:lstStyle/>
        <a:p>
          <a:endParaRPr lang="en-US"/>
        </a:p>
      </dgm:t>
    </dgm:pt>
    <dgm:pt modelId="{7E1075E8-0B99-4B9D-A173-9B7160D8ACE2}" type="sibTrans" cxnId="{ACF26161-CE17-4EB2-85C8-F16D33E2CBBC}">
      <dgm:prSet/>
      <dgm:spPr/>
      <dgm:t>
        <a:bodyPr/>
        <a:lstStyle/>
        <a:p>
          <a:endParaRPr lang="en-US"/>
        </a:p>
      </dgm:t>
    </dgm:pt>
    <dgm:pt modelId="{5B5E62FC-9646-432B-8104-E7386C8F38D5}">
      <dgm:prSet phldrT="[Text]"/>
      <dgm:spPr/>
      <dgm:t>
        <a:bodyPr/>
        <a:lstStyle/>
        <a:p>
          <a:r>
            <a:rPr lang="en-US"/>
            <a:t>Hopelessness</a:t>
          </a:r>
        </a:p>
        <a:p>
          <a:r>
            <a:rPr lang="en-US"/>
            <a:t>Fear</a:t>
          </a:r>
        </a:p>
        <a:p>
          <a:r>
            <a:rPr lang="en-US"/>
            <a:t>Inescapable</a:t>
          </a:r>
          <a:endParaRPr lang="en-US" dirty="0"/>
        </a:p>
      </dgm:t>
    </dgm:pt>
    <dgm:pt modelId="{72E8C935-0058-4A5C-94CC-B0D4C3166AC8}" type="parTrans" cxnId="{DF887FFC-40D7-4E5F-AFB2-A55C37E2342A}">
      <dgm:prSet/>
      <dgm:spPr/>
      <dgm:t>
        <a:bodyPr/>
        <a:lstStyle/>
        <a:p>
          <a:endParaRPr lang="en-US"/>
        </a:p>
      </dgm:t>
    </dgm:pt>
    <dgm:pt modelId="{4722A959-67CE-497C-B9E4-24ECDFF1B540}" type="sibTrans" cxnId="{DF887FFC-40D7-4E5F-AFB2-A55C37E2342A}">
      <dgm:prSet/>
      <dgm:spPr/>
      <dgm:t>
        <a:bodyPr/>
        <a:lstStyle/>
        <a:p>
          <a:endParaRPr lang="en-US"/>
        </a:p>
      </dgm:t>
    </dgm:pt>
    <dgm:pt modelId="{56648B22-004E-4476-930B-04D9469B6192}">
      <dgm:prSet phldrT="[Text]"/>
      <dgm:spPr/>
      <dgm:t>
        <a:bodyPr/>
        <a:lstStyle/>
        <a:p>
          <a:r>
            <a:rPr lang="en-US"/>
            <a:t>Anxiety</a:t>
          </a:r>
        </a:p>
        <a:p>
          <a:r>
            <a:rPr lang="en-US"/>
            <a:t>Depression</a:t>
          </a:r>
          <a:endParaRPr lang="en-US" dirty="0"/>
        </a:p>
      </dgm:t>
    </dgm:pt>
    <dgm:pt modelId="{5A2F2B66-847C-4B44-9056-63FCFE382581}" type="parTrans" cxnId="{44A84087-940D-4428-8E36-AB0844642DB7}">
      <dgm:prSet/>
      <dgm:spPr/>
      <dgm:t>
        <a:bodyPr/>
        <a:lstStyle/>
        <a:p>
          <a:endParaRPr lang="en-US"/>
        </a:p>
      </dgm:t>
    </dgm:pt>
    <dgm:pt modelId="{41AB0AFA-1D0B-4E17-B1C8-6644DCA6CBF0}" type="sibTrans" cxnId="{44A84087-940D-4428-8E36-AB0844642DB7}">
      <dgm:prSet/>
      <dgm:spPr/>
      <dgm:t>
        <a:bodyPr/>
        <a:lstStyle/>
        <a:p>
          <a:endParaRPr lang="en-US"/>
        </a:p>
      </dgm:t>
    </dgm:pt>
    <dgm:pt modelId="{59DF2956-257E-4CF6-917C-C08C2177D659}">
      <dgm:prSet phldrT="[Text]"/>
      <dgm:spPr/>
      <dgm:t>
        <a:bodyPr/>
        <a:lstStyle/>
        <a:p>
          <a:r>
            <a:rPr lang="en-US"/>
            <a:t>Suicidal behavior</a:t>
          </a:r>
        </a:p>
        <a:p>
          <a:r>
            <a:rPr lang="en-US"/>
            <a:t>Social Isolation</a:t>
          </a:r>
        </a:p>
        <a:p>
          <a:r>
            <a:rPr lang="en-US"/>
            <a:t>Substance misuse</a:t>
          </a:r>
          <a:endParaRPr lang="en-US" dirty="0"/>
        </a:p>
      </dgm:t>
    </dgm:pt>
    <dgm:pt modelId="{9A7C6E13-1F7F-442F-BE47-02370F360A81}" type="parTrans" cxnId="{9167B1BA-3463-4693-B25E-DED3B6D70B06}">
      <dgm:prSet/>
      <dgm:spPr/>
      <dgm:t>
        <a:bodyPr/>
        <a:lstStyle/>
        <a:p>
          <a:endParaRPr lang="en-US"/>
        </a:p>
      </dgm:t>
    </dgm:pt>
    <dgm:pt modelId="{C21C8467-8556-4B9B-BBC5-7501103394D5}" type="sibTrans" cxnId="{9167B1BA-3463-4693-B25E-DED3B6D70B06}">
      <dgm:prSet/>
      <dgm:spPr/>
      <dgm:t>
        <a:bodyPr/>
        <a:lstStyle/>
        <a:p>
          <a:endParaRPr lang="en-US"/>
        </a:p>
      </dgm:t>
    </dgm:pt>
    <dgm:pt modelId="{09FB1962-5301-456D-8D7D-625A38457C91}">
      <dgm:prSet phldrT="[Text]"/>
      <dgm:spPr/>
      <dgm:t>
        <a:bodyPr/>
        <a:lstStyle/>
        <a:p>
          <a:r>
            <a:rPr lang="en-US"/>
            <a:t>Unemployment</a:t>
          </a:r>
        </a:p>
        <a:p>
          <a:r>
            <a:rPr lang="en-US"/>
            <a:t>Poverty</a:t>
          </a:r>
        </a:p>
        <a:p>
          <a:r>
            <a:rPr lang="en-US"/>
            <a:t>Homelessness</a:t>
          </a:r>
        </a:p>
        <a:p>
          <a:r>
            <a:rPr lang="en-US"/>
            <a:t>Single</a:t>
          </a:r>
          <a:endParaRPr lang="en-US" dirty="0"/>
        </a:p>
      </dgm:t>
    </dgm:pt>
    <dgm:pt modelId="{15D90E7D-E594-45DE-9B24-250424A7E4F0}" type="parTrans" cxnId="{8AA4064C-D9EC-4CFF-A996-D0B036E50961}">
      <dgm:prSet/>
      <dgm:spPr/>
      <dgm:t>
        <a:bodyPr/>
        <a:lstStyle/>
        <a:p>
          <a:endParaRPr lang="en-US"/>
        </a:p>
      </dgm:t>
    </dgm:pt>
    <dgm:pt modelId="{139115ED-CA8F-4268-8EB7-A16756694572}" type="sibTrans" cxnId="{8AA4064C-D9EC-4CFF-A996-D0B036E50961}">
      <dgm:prSet/>
      <dgm:spPr/>
      <dgm:t>
        <a:bodyPr/>
        <a:lstStyle/>
        <a:p>
          <a:endParaRPr lang="en-US"/>
        </a:p>
      </dgm:t>
    </dgm:pt>
    <dgm:pt modelId="{881EB35A-85C9-4587-8A30-0EB17C4EA601}" type="pres">
      <dgm:prSet presAssocID="{D694860E-EC45-4F5D-8875-FE593F76B2F6}" presName="composite" presStyleCnt="0">
        <dgm:presLayoutVars>
          <dgm:chMax val="1"/>
          <dgm:dir/>
          <dgm:resizeHandles val="exact"/>
        </dgm:presLayoutVars>
      </dgm:prSet>
      <dgm:spPr/>
    </dgm:pt>
    <dgm:pt modelId="{8A0D52A0-6B98-45A8-908E-EC0A0F761A95}" type="pres">
      <dgm:prSet presAssocID="{D694860E-EC45-4F5D-8875-FE593F76B2F6}" presName="radial" presStyleCnt="0">
        <dgm:presLayoutVars>
          <dgm:animLvl val="ctr"/>
        </dgm:presLayoutVars>
      </dgm:prSet>
      <dgm:spPr/>
    </dgm:pt>
    <dgm:pt modelId="{5653AC83-A6DE-4DD1-A2D4-336CC9349B68}" type="pres">
      <dgm:prSet presAssocID="{FFB8DBA6-E95C-490B-81B9-C31F27795DC3}" presName="centerShape" presStyleLbl="vennNode1" presStyleIdx="0" presStyleCnt="5" custScaleY="75225" custLinFactNeighborX="450"/>
      <dgm:spPr/>
    </dgm:pt>
    <dgm:pt modelId="{0F83F9BF-2D6D-45C1-BD86-C52DD48969FB}" type="pres">
      <dgm:prSet presAssocID="{5B5E62FC-9646-432B-8104-E7386C8F38D5}" presName="node" presStyleLbl="vennNode1" presStyleIdx="1" presStyleCnt="5" custScaleX="204073">
        <dgm:presLayoutVars>
          <dgm:bulletEnabled val="1"/>
        </dgm:presLayoutVars>
      </dgm:prSet>
      <dgm:spPr/>
    </dgm:pt>
    <dgm:pt modelId="{449326CE-879F-4429-AB3B-DB533A219376}" type="pres">
      <dgm:prSet presAssocID="{56648B22-004E-4476-930B-04D9469B6192}" presName="node" presStyleLbl="vennNode1" presStyleIdx="2" presStyleCnt="5" custScaleY="213740">
        <dgm:presLayoutVars>
          <dgm:bulletEnabled val="1"/>
        </dgm:presLayoutVars>
      </dgm:prSet>
      <dgm:spPr/>
    </dgm:pt>
    <dgm:pt modelId="{20A225A0-2534-41CE-AA06-4F076FB29E1B}" type="pres">
      <dgm:prSet presAssocID="{59DF2956-257E-4CF6-917C-C08C2177D659}" presName="node" presStyleLbl="vennNode1" presStyleIdx="3" presStyleCnt="5" custScaleX="206417">
        <dgm:presLayoutVars>
          <dgm:bulletEnabled val="1"/>
        </dgm:presLayoutVars>
      </dgm:prSet>
      <dgm:spPr/>
    </dgm:pt>
    <dgm:pt modelId="{A6C06D54-EF64-4DC0-ABDC-AAC3BA009C9B}" type="pres">
      <dgm:prSet presAssocID="{09FB1962-5301-456D-8D7D-625A38457C91}" presName="node" presStyleLbl="vennNode1" presStyleIdx="4" presStyleCnt="5" custScaleX="130590" custScaleY="194987">
        <dgm:presLayoutVars>
          <dgm:bulletEnabled val="1"/>
        </dgm:presLayoutVars>
      </dgm:prSet>
      <dgm:spPr/>
    </dgm:pt>
  </dgm:ptLst>
  <dgm:cxnLst>
    <dgm:cxn modelId="{3E6B310E-490A-4106-A389-E0358F2A3DC2}" type="presOf" srcId="{56648B22-004E-4476-930B-04D9469B6192}" destId="{449326CE-879F-4429-AB3B-DB533A219376}" srcOrd="0" destOrd="0" presId="urn:microsoft.com/office/officeart/2005/8/layout/radial3"/>
    <dgm:cxn modelId="{6C77173E-C85D-40BB-B8D3-31629B0D5518}" type="presOf" srcId="{59DF2956-257E-4CF6-917C-C08C2177D659}" destId="{20A225A0-2534-41CE-AA06-4F076FB29E1B}" srcOrd="0" destOrd="0" presId="urn:microsoft.com/office/officeart/2005/8/layout/radial3"/>
    <dgm:cxn modelId="{ACF26161-CE17-4EB2-85C8-F16D33E2CBBC}" srcId="{D694860E-EC45-4F5D-8875-FE593F76B2F6}" destId="{FFB8DBA6-E95C-490B-81B9-C31F27795DC3}" srcOrd="0" destOrd="0" parTransId="{983233BB-7C60-428E-8A3B-C6727993E78B}" sibTransId="{7E1075E8-0B99-4B9D-A173-9B7160D8ACE2}"/>
    <dgm:cxn modelId="{9B547466-7CBF-4940-A319-162EB7FACDBA}" type="presOf" srcId="{D694860E-EC45-4F5D-8875-FE593F76B2F6}" destId="{881EB35A-85C9-4587-8A30-0EB17C4EA601}" srcOrd="0" destOrd="0" presId="urn:microsoft.com/office/officeart/2005/8/layout/radial3"/>
    <dgm:cxn modelId="{8AA4064C-D9EC-4CFF-A996-D0B036E50961}" srcId="{FFB8DBA6-E95C-490B-81B9-C31F27795DC3}" destId="{09FB1962-5301-456D-8D7D-625A38457C91}" srcOrd="3" destOrd="0" parTransId="{15D90E7D-E594-45DE-9B24-250424A7E4F0}" sibTransId="{139115ED-CA8F-4268-8EB7-A16756694572}"/>
    <dgm:cxn modelId="{2DA9ED6D-4A6D-4753-B1E0-307F0AAD8F03}" type="presOf" srcId="{09FB1962-5301-456D-8D7D-625A38457C91}" destId="{A6C06D54-EF64-4DC0-ABDC-AAC3BA009C9B}" srcOrd="0" destOrd="0" presId="urn:microsoft.com/office/officeart/2005/8/layout/radial3"/>
    <dgm:cxn modelId="{AFC2F774-703C-416F-9ED9-DBD7DFD939B0}" type="presOf" srcId="{5B5E62FC-9646-432B-8104-E7386C8F38D5}" destId="{0F83F9BF-2D6D-45C1-BD86-C52DD48969FB}" srcOrd="0" destOrd="0" presId="urn:microsoft.com/office/officeart/2005/8/layout/radial3"/>
    <dgm:cxn modelId="{23BE0A75-1FC0-482E-82B6-11169DC7BBD1}" type="presOf" srcId="{FFB8DBA6-E95C-490B-81B9-C31F27795DC3}" destId="{5653AC83-A6DE-4DD1-A2D4-336CC9349B68}" srcOrd="0" destOrd="0" presId="urn:microsoft.com/office/officeart/2005/8/layout/radial3"/>
    <dgm:cxn modelId="{44A84087-940D-4428-8E36-AB0844642DB7}" srcId="{FFB8DBA6-E95C-490B-81B9-C31F27795DC3}" destId="{56648B22-004E-4476-930B-04D9469B6192}" srcOrd="1" destOrd="0" parTransId="{5A2F2B66-847C-4B44-9056-63FCFE382581}" sibTransId="{41AB0AFA-1D0B-4E17-B1C8-6644DCA6CBF0}"/>
    <dgm:cxn modelId="{9167B1BA-3463-4693-B25E-DED3B6D70B06}" srcId="{FFB8DBA6-E95C-490B-81B9-C31F27795DC3}" destId="{59DF2956-257E-4CF6-917C-C08C2177D659}" srcOrd="2" destOrd="0" parTransId="{9A7C6E13-1F7F-442F-BE47-02370F360A81}" sibTransId="{C21C8467-8556-4B9B-BBC5-7501103394D5}"/>
    <dgm:cxn modelId="{DF887FFC-40D7-4E5F-AFB2-A55C37E2342A}" srcId="{FFB8DBA6-E95C-490B-81B9-C31F27795DC3}" destId="{5B5E62FC-9646-432B-8104-E7386C8F38D5}" srcOrd="0" destOrd="0" parTransId="{72E8C935-0058-4A5C-94CC-B0D4C3166AC8}" sibTransId="{4722A959-67CE-497C-B9E4-24ECDFF1B540}"/>
    <dgm:cxn modelId="{999EF3A4-52E9-4DC3-B0AC-21124DE9C58F}" type="presParOf" srcId="{881EB35A-85C9-4587-8A30-0EB17C4EA601}" destId="{8A0D52A0-6B98-45A8-908E-EC0A0F761A95}" srcOrd="0" destOrd="0" presId="urn:microsoft.com/office/officeart/2005/8/layout/radial3"/>
    <dgm:cxn modelId="{C0BC98DC-6FD7-4BF6-8374-C2224D505EB3}" type="presParOf" srcId="{8A0D52A0-6B98-45A8-908E-EC0A0F761A95}" destId="{5653AC83-A6DE-4DD1-A2D4-336CC9349B68}" srcOrd="0" destOrd="0" presId="urn:microsoft.com/office/officeart/2005/8/layout/radial3"/>
    <dgm:cxn modelId="{54B26079-FB92-4C12-AA46-662FAF6E3AF8}" type="presParOf" srcId="{8A0D52A0-6B98-45A8-908E-EC0A0F761A95}" destId="{0F83F9BF-2D6D-45C1-BD86-C52DD48969FB}" srcOrd="1" destOrd="0" presId="urn:microsoft.com/office/officeart/2005/8/layout/radial3"/>
    <dgm:cxn modelId="{1D29FD80-3CF0-4145-A345-06D40EEDCF23}" type="presParOf" srcId="{8A0D52A0-6B98-45A8-908E-EC0A0F761A95}" destId="{449326CE-879F-4429-AB3B-DB533A219376}" srcOrd="2" destOrd="0" presId="urn:microsoft.com/office/officeart/2005/8/layout/radial3"/>
    <dgm:cxn modelId="{03D7CE12-49AD-4E59-8801-110D28D0150A}" type="presParOf" srcId="{8A0D52A0-6B98-45A8-908E-EC0A0F761A95}" destId="{20A225A0-2534-41CE-AA06-4F076FB29E1B}" srcOrd="3" destOrd="0" presId="urn:microsoft.com/office/officeart/2005/8/layout/radial3"/>
    <dgm:cxn modelId="{7805BE3D-364A-430F-A9AD-E32476D2FB35}" type="presParOf" srcId="{8A0D52A0-6B98-45A8-908E-EC0A0F761A95}" destId="{A6C06D54-EF64-4DC0-ABDC-AAC3BA009C9B}" srcOrd="4"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53AC83-A6DE-4DD1-A2D4-336CC9349B68}">
      <dsp:nvSpPr>
        <dsp:cNvPr id="0" name=""/>
        <dsp:cNvSpPr/>
      </dsp:nvSpPr>
      <dsp:spPr>
        <a:xfrm>
          <a:off x="1901804" y="1267841"/>
          <a:ext cx="2413632" cy="181565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en-US" sz="3300" kern="1200"/>
            <a:t>Profound</a:t>
          </a:r>
        </a:p>
        <a:p>
          <a:pPr marL="0" lvl="0" indent="0" algn="ctr" defTabSz="1466850">
            <a:lnSpc>
              <a:spcPct val="90000"/>
            </a:lnSpc>
            <a:spcBef>
              <a:spcPct val="0"/>
            </a:spcBef>
            <a:spcAft>
              <a:spcPct val="35000"/>
            </a:spcAft>
            <a:buNone/>
          </a:pPr>
          <a:r>
            <a:rPr lang="en-US" sz="3300" kern="1200"/>
            <a:t>Impact</a:t>
          </a:r>
          <a:endParaRPr lang="en-US" sz="3300" kern="1200" dirty="0"/>
        </a:p>
      </dsp:txBody>
      <dsp:txXfrm>
        <a:off x="2255272" y="1533738"/>
        <a:ext cx="1706696" cy="1283861"/>
      </dsp:txXfrm>
    </dsp:sp>
    <dsp:sp modelId="{0F83F9BF-2D6D-45C1-BD86-C52DD48969FB}">
      <dsp:nvSpPr>
        <dsp:cNvPr id="0" name=""/>
        <dsp:cNvSpPr/>
      </dsp:nvSpPr>
      <dsp:spPr>
        <a:xfrm>
          <a:off x="1863081" y="430"/>
          <a:ext cx="2462786" cy="120681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a:t>Hopelessness</a:t>
          </a:r>
        </a:p>
        <a:p>
          <a:pPr marL="0" lvl="0" indent="0" algn="ctr" defTabSz="577850">
            <a:lnSpc>
              <a:spcPct val="90000"/>
            </a:lnSpc>
            <a:spcBef>
              <a:spcPct val="0"/>
            </a:spcBef>
            <a:spcAft>
              <a:spcPct val="35000"/>
            </a:spcAft>
            <a:buNone/>
          </a:pPr>
          <a:r>
            <a:rPr lang="en-US" sz="1300" kern="1200"/>
            <a:t>Fear</a:t>
          </a:r>
        </a:p>
        <a:p>
          <a:pPr marL="0" lvl="0" indent="0" algn="ctr" defTabSz="577850">
            <a:lnSpc>
              <a:spcPct val="90000"/>
            </a:lnSpc>
            <a:spcBef>
              <a:spcPct val="0"/>
            </a:spcBef>
            <a:spcAft>
              <a:spcPct val="35000"/>
            </a:spcAft>
            <a:buNone/>
          </a:pPr>
          <a:r>
            <a:rPr lang="en-US" sz="1300" kern="1200"/>
            <a:t>Inescapable</a:t>
          </a:r>
          <a:endParaRPr lang="en-US" sz="1300" kern="1200" dirty="0"/>
        </a:p>
      </dsp:txBody>
      <dsp:txXfrm>
        <a:off x="2223748" y="177164"/>
        <a:ext cx="1741452" cy="853348"/>
      </dsp:txXfrm>
    </dsp:sp>
    <dsp:sp modelId="{449326CE-879F-4429-AB3B-DB533A219376}">
      <dsp:nvSpPr>
        <dsp:cNvPr id="0" name=""/>
        <dsp:cNvSpPr/>
      </dsp:nvSpPr>
      <dsp:spPr>
        <a:xfrm>
          <a:off x="4062896" y="885944"/>
          <a:ext cx="1206816" cy="257944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a:t>Anxiety</a:t>
          </a:r>
        </a:p>
        <a:p>
          <a:pPr marL="0" lvl="0" indent="0" algn="ctr" defTabSz="577850">
            <a:lnSpc>
              <a:spcPct val="90000"/>
            </a:lnSpc>
            <a:spcBef>
              <a:spcPct val="0"/>
            </a:spcBef>
            <a:spcAft>
              <a:spcPct val="35000"/>
            </a:spcAft>
            <a:buNone/>
          </a:pPr>
          <a:r>
            <a:rPr lang="en-US" sz="1300" kern="1200"/>
            <a:t>Depression</a:t>
          </a:r>
          <a:endParaRPr lang="en-US" sz="1300" kern="1200" dirty="0"/>
        </a:p>
      </dsp:txBody>
      <dsp:txXfrm>
        <a:off x="4239630" y="1263696"/>
        <a:ext cx="853348" cy="1823945"/>
      </dsp:txXfrm>
    </dsp:sp>
    <dsp:sp modelId="{20A225A0-2534-41CE-AA06-4F076FB29E1B}">
      <dsp:nvSpPr>
        <dsp:cNvPr id="0" name=""/>
        <dsp:cNvSpPr/>
      </dsp:nvSpPr>
      <dsp:spPr>
        <a:xfrm>
          <a:off x="1848937" y="3144090"/>
          <a:ext cx="2491074" cy="120681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a:t>Suicidal behavior</a:t>
          </a:r>
        </a:p>
        <a:p>
          <a:pPr marL="0" lvl="0" indent="0" algn="ctr" defTabSz="577850">
            <a:lnSpc>
              <a:spcPct val="90000"/>
            </a:lnSpc>
            <a:spcBef>
              <a:spcPct val="0"/>
            </a:spcBef>
            <a:spcAft>
              <a:spcPct val="35000"/>
            </a:spcAft>
            <a:buNone/>
          </a:pPr>
          <a:r>
            <a:rPr lang="en-US" sz="1300" kern="1200"/>
            <a:t>Social Isolation</a:t>
          </a:r>
        </a:p>
        <a:p>
          <a:pPr marL="0" lvl="0" indent="0" algn="ctr" defTabSz="577850">
            <a:lnSpc>
              <a:spcPct val="90000"/>
            </a:lnSpc>
            <a:spcBef>
              <a:spcPct val="0"/>
            </a:spcBef>
            <a:spcAft>
              <a:spcPct val="35000"/>
            </a:spcAft>
            <a:buNone/>
          </a:pPr>
          <a:r>
            <a:rPr lang="en-US" sz="1300" kern="1200"/>
            <a:t>Substance misuse</a:t>
          </a:r>
          <a:endParaRPr lang="en-US" sz="1300" kern="1200" dirty="0"/>
        </a:p>
      </dsp:txBody>
      <dsp:txXfrm>
        <a:off x="2213746" y="3320824"/>
        <a:ext cx="1761456" cy="853348"/>
      </dsp:txXfrm>
    </dsp:sp>
    <dsp:sp modelId="{A6C06D54-EF64-4DC0-ABDC-AAC3BA009C9B}">
      <dsp:nvSpPr>
        <dsp:cNvPr id="0" name=""/>
        <dsp:cNvSpPr/>
      </dsp:nvSpPr>
      <dsp:spPr>
        <a:xfrm>
          <a:off x="734653" y="999101"/>
          <a:ext cx="1575981" cy="235313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a:t>Unemployment</a:t>
          </a:r>
        </a:p>
        <a:p>
          <a:pPr marL="0" lvl="0" indent="0" algn="ctr" defTabSz="577850">
            <a:lnSpc>
              <a:spcPct val="90000"/>
            </a:lnSpc>
            <a:spcBef>
              <a:spcPct val="0"/>
            </a:spcBef>
            <a:spcAft>
              <a:spcPct val="35000"/>
            </a:spcAft>
            <a:buNone/>
          </a:pPr>
          <a:r>
            <a:rPr lang="en-US" sz="1300" kern="1200"/>
            <a:t>Poverty</a:t>
          </a:r>
        </a:p>
        <a:p>
          <a:pPr marL="0" lvl="0" indent="0" algn="ctr" defTabSz="577850">
            <a:lnSpc>
              <a:spcPct val="90000"/>
            </a:lnSpc>
            <a:spcBef>
              <a:spcPct val="0"/>
            </a:spcBef>
            <a:spcAft>
              <a:spcPct val="35000"/>
            </a:spcAft>
            <a:buNone/>
          </a:pPr>
          <a:r>
            <a:rPr lang="en-US" sz="1300" kern="1200"/>
            <a:t>Homelessness</a:t>
          </a:r>
        </a:p>
        <a:p>
          <a:pPr marL="0" lvl="0" indent="0" algn="ctr" defTabSz="577850">
            <a:lnSpc>
              <a:spcPct val="90000"/>
            </a:lnSpc>
            <a:spcBef>
              <a:spcPct val="0"/>
            </a:spcBef>
            <a:spcAft>
              <a:spcPct val="35000"/>
            </a:spcAft>
            <a:buNone/>
          </a:pPr>
          <a:r>
            <a:rPr lang="en-US" sz="1300" kern="1200"/>
            <a:t>Single</a:t>
          </a:r>
          <a:endParaRPr lang="en-US" sz="1300" kern="1200" dirty="0"/>
        </a:p>
      </dsp:txBody>
      <dsp:txXfrm>
        <a:off x="965450" y="1343710"/>
        <a:ext cx="1114387" cy="1663917"/>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0.00804</cdr:x>
      <cdr:y>0.10676</cdr:y>
    </cdr:from>
    <cdr:to>
      <cdr:x>0.03277</cdr:x>
      <cdr:y>0.79888</cdr:y>
    </cdr:to>
    <cdr:sp macro="" textlink="">
      <cdr:nvSpPr>
        <cdr:cNvPr id="2" name="TextBox 1">
          <a:extLst xmlns:a="http://schemas.openxmlformats.org/drawingml/2006/main">
            <a:ext uri="{FF2B5EF4-FFF2-40B4-BE49-F238E27FC236}">
              <a16:creationId xmlns:a16="http://schemas.microsoft.com/office/drawing/2014/main" id="{7FBE9768-4520-49F8-B380-FAD70245A6C8}"/>
            </a:ext>
          </a:extLst>
        </cdr:cNvPr>
        <cdr:cNvSpPr txBox="1"/>
      </cdr:nvSpPr>
      <cdr:spPr>
        <a:xfrm xmlns:a="http://schemas.openxmlformats.org/drawingml/2006/main">
          <a:off x="84589" y="464569"/>
          <a:ext cx="260059" cy="301164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AU" sz="1100" dirty="0"/>
        </a:p>
      </cdr:txBody>
    </cdr:sp>
  </cdr:relSizeAnchor>
  <cdr:relSizeAnchor xmlns:cdr="http://schemas.openxmlformats.org/drawingml/2006/chartDrawing">
    <cdr:from>
      <cdr:x>0.04363</cdr:x>
      <cdr:y>0.92021</cdr:y>
    </cdr:from>
    <cdr:to>
      <cdr:x>0.34886</cdr:x>
      <cdr:y>0.96985</cdr:y>
    </cdr:to>
    <cdr:sp macro="" textlink="">
      <cdr:nvSpPr>
        <cdr:cNvPr id="4" name="TextBox 3">
          <a:extLst xmlns:a="http://schemas.openxmlformats.org/drawingml/2006/main">
            <a:ext uri="{FF2B5EF4-FFF2-40B4-BE49-F238E27FC236}">
              <a16:creationId xmlns:a16="http://schemas.microsoft.com/office/drawing/2014/main" id="{EB912A7B-77F3-427B-964F-5002F81C028D}"/>
            </a:ext>
          </a:extLst>
        </cdr:cNvPr>
        <cdr:cNvSpPr txBox="1"/>
      </cdr:nvSpPr>
      <cdr:spPr>
        <a:xfrm xmlns:a="http://schemas.openxmlformats.org/drawingml/2006/main">
          <a:off x="458755" y="4843522"/>
          <a:ext cx="3209731" cy="26125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AU" sz="1100" dirty="0"/>
        </a:p>
      </cdr:txBody>
    </cdr:sp>
  </cdr:relSizeAnchor>
  <cdr:relSizeAnchor xmlns:cdr="http://schemas.openxmlformats.org/drawingml/2006/chartDrawing">
    <cdr:from>
      <cdr:x>0.32113</cdr:x>
      <cdr:y>0.256</cdr:y>
    </cdr:from>
    <cdr:to>
      <cdr:x>0.68918</cdr:x>
      <cdr:y>0.57268</cdr:y>
    </cdr:to>
    <cdr:sp macro="" textlink="">
      <cdr:nvSpPr>
        <cdr:cNvPr id="5" name="TextBox 4">
          <a:extLst xmlns:a="http://schemas.openxmlformats.org/drawingml/2006/main">
            <a:ext uri="{FF2B5EF4-FFF2-40B4-BE49-F238E27FC236}">
              <a16:creationId xmlns:a16="http://schemas.microsoft.com/office/drawing/2014/main" id="{3D475E3B-E14E-4FE5-BC3B-4D96FE1C58B3}"/>
            </a:ext>
          </a:extLst>
        </cdr:cNvPr>
        <cdr:cNvSpPr txBox="1"/>
      </cdr:nvSpPr>
      <cdr:spPr>
        <a:xfrm xmlns:a="http://schemas.openxmlformats.org/drawingml/2006/main">
          <a:off x="2967037" y="1347443"/>
          <a:ext cx="3400424" cy="1666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endParaRPr lang="en-AU" sz="2000" dirty="0"/>
        </a:p>
      </cdr:txBody>
    </cdr:sp>
  </cdr:relSizeAnchor>
  <cdr:relSizeAnchor xmlns:cdr="http://schemas.openxmlformats.org/drawingml/2006/chartDrawing">
    <cdr:from>
      <cdr:x>0.5</cdr:x>
      <cdr:y>0.08199</cdr:y>
    </cdr:from>
    <cdr:to>
      <cdr:x>0.72043</cdr:x>
      <cdr:y>0.18343</cdr:y>
    </cdr:to>
    <cdr:sp macro="" textlink="">
      <cdr:nvSpPr>
        <cdr:cNvPr id="6" name="TextBox 5">
          <a:extLst xmlns:a="http://schemas.openxmlformats.org/drawingml/2006/main">
            <a:ext uri="{FF2B5EF4-FFF2-40B4-BE49-F238E27FC236}">
              <a16:creationId xmlns:a16="http://schemas.microsoft.com/office/drawing/2014/main" id="{93EF687D-C061-4E1C-B151-E723D0C7D84D}"/>
            </a:ext>
          </a:extLst>
        </cdr:cNvPr>
        <cdr:cNvSpPr txBox="1"/>
      </cdr:nvSpPr>
      <cdr:spPr>
        <a:xfrm xmlns:a="http://schemas.openxmlformats.org/drawingml/2006/main">
          <a:off x="4619624" y="469587"/>
          <a:ext cx="2036597" cy="580984"/>
        </a:xfrm>
        <a:prstGeom xmlns:a="http://schemas.openxmlformats.org/drawingml/2006/main" prst="rect">
          <a:avLst/>
        </a:prstGeom>
        <a:solidFill xmlns:a="http://schemas.openxmlformats.org/drawingml/2006/main">
          <a:schemeClr val="accent2">
            <a:lumMod val="60000"/>
            <a:lumOff val="40000"/>
          </a:schemeClr>
        </a:solidFill>
      </cdr:spPr>
      <cdr:txBody>
        <a:bodyPr xmlns:a="http://schemas.openxmlformats.org/drawingml/2006/main" vertOverflow="clip" wrap="none" rtlCol="0"/>
        <a:lstStyle xmlns:a="http://schemas.openxmlformats.org/drawingml/2006/main"/>
        <a:p xmlns:a="http://schemas.openxmlformats.org/drawingml/2006/main">
          <a:r>
            <a:rPr lang="en-AU" sz="3200" b="1" dirty="0"/>
            <a:t>Not coping</a:t>
          </a:r>
          <a:endParaRPr lang="en-AU" sz="1100" b="1" dirty="0"/>
        </a:p>
      </cdr:txBody>
    </cdr:sp>
  </cdr:relSizeAnchor>
  <cdr:relSizeAnchor xmlns:cdr="http://schemas.openxmlformats.org/drawingml/2006/chartDrawing">
    <cdr:from>
      <cdr:x>0.28557</cdr:x>
      <cdr:y>0.52104</cdr:y>
    </cdr:from>
    <cdr:to>
      <cdr:x>0.51753</cdr:x>
      <cdr:y>0.62581</cdr:y>
    </cdr:to>
    <cdr:sp macro="" textlink="">
      <cdr:nvSpPr>
        <cdr:cNvPr id="7" name="TextBox 6">
          <a:extLst xmlns:a="http://schemas.openxmlformats.org/drawingml/2006/main">
            <a:ext uri="{FF2B5EF4-FFF2-40B4-BE49-F238E27FC236}">
              <a16:creationId xmlns:a16="http://schemas.microsoft.com/office/drawing/2014/main" id="{20E23940-1A4C-4F94-AD18-A6008308A7E8}"/>
            </a:ext>
          </a:extLst>
        </cdr:cNvPr>
        <cdr:cNvSpPr txBox="1"/>
      </cdr:nvSpPr>
      <cdr:spPr>
        <a:xfrm xmlns:a="http://schemas.openxmlformats.org/drawingml/2006/main">
          <a:off x="2638425" y="2984165"/>
          <a:ext cx="2143122" cy="600075"/>
        </a:xfrm>
        <a:prstGeom xmlns:a="http://schemas.openxmlformats.org/drawingml/2006/main" prst="rect">
          <a:avLst/>
        </a:prstGeom>
        <a:solidFill xmlns:a="http://schemas.openxmlformats.org/drawingml/2006/main">
          <a:schemeClr val="accent2">
            <a:lumMod val="60000"/>
            <a:lumOff val="40000"/>
          </a:schemeClr>
        </a:solidFill>
      </cdr:spPr>
      <cdr:txBody>
        <a:bodyPr xmlns:a="http://schemas.openxmlformats.org/drawingml/2006/main" vertOverflow="clip" wrap="square" rtlCol="0"/>
        <a:lstStyle xmlns:a="http://schemas.openxmlformats.org/drawingml/2006/main"/>
        <a:p xmlns:a="http://schemas.openxmlformats.org/drawingml/2006/main">
          <a:pPr algn="ctr"/>
          <a:r>
            <a:rPr lang="en-AU" sz="3200" b="1" dirty="0"/>
            <a:t>Coping</a:t>
          </a:r>
        </a:p>
      </cdr:txBody>
    </cdr:sp>
  </cdr:relSizeAnchor>
  <cdr:relSizeAnchor xmlns:cdr="http://schemas.openxmlformats.org/drawingml/2006/chartDrawing">
    <cdr:from>
      <cdr:x>0.43889</cdr:x>
      <cdr:y>0.31756</cdr:y>
    </cdr:from>
    <cdr:to>
      <cdr:x>0.68998</cdr:x>
      <cdr:y>0.37077</cdr:y>
    </cdr:to>
    <cdr:sp macro="" textlink="">
      <cdr:nvSpPr>
        <cdr:cNvPr id="8" name="TextBox 7">
          <a:extLst xmlns:a="http://schemas.openxmlformats.org/drawingml/2006/main">
            <a:ext uri="{FF2B5EF4-FFF2-40B4-BE49-F238E27FC236}">
              <a16:creationId xmlns:a16="http://schemas.microsoft.com/office/drawing/2014/main" id="{80C2F348-6EA3-4F7C-BF2A-9430F57A10E5}"/>
            </a:ext>
          </a:extLst>
        </cdr:cNvPr>
        <cdr:cNvSpPr txBox="1"/>
      </cdr:nvSpPr>
      <cdr:spPr>
        <a:xfrm xmlns:a="http://schemas.openxmlformats.org/drawingml/2006/main" rot="1444680">
          <a:off x="4054995" y="1818758"/>
          <a:ext cx="2319882"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AU" sz="2000" b="1" dirty="0"/>
            <a:t>Individual Threshold </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BD0A2F-CB62-421E-8AC8-36EF86379180}" type="datetimeFigureOut">
              <a:rPr lang="en-AU" smtClean="0"/>
              <a:t>19/10/2023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199798-20C1-44AF-B2E4-8DD9F51ED36F}" type="slidenum">
              <a:rPr lang="en-AU" smtClean="0"/>
              <a:t>‹#›</a:t>
            </a:fld>
            <a:endParaRPr lang="en-AU"/>
          </a:p>
        </p:txBody>
      </p:sp>
    </p:spTree>
    <p:extLst>
      <p:ext uri="{BB962C8B-B14F-4D97-AF65-F5344CB8AC3E}">
        <p14:creationId xmlns:p14="http://schemas.microsoft.com/office/powerpoint/2010/main" val="14092169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kasperskyonetransantarcticexpedition.com/"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s://www-sciencedirect-com.libraryproxy.griffith.edu.au/science/article/pii/S0272735816301027?_rdoc=1&amp;_fmt=high&amp;_origin=gateway&amp;_docanchor=&amp;md5=b8429449ccfc9c30159a5f9aeaa92ffb#bb0125" TargetMode="External"/><Relationship Id="rId3" Type="http://schemas.openxmlformats.org/officeDocument/2006/relationships/hyperlink" Target="#_ENREF_28"/><Relationship Id="rId7" Type="http://schemas.openxmlformats.org/officeDocument/2006/relationships/hyperlink" Target="#_ENREF_39"/><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_ENREF_61"/><Relationship Id="rId5" Type="http://schemas.openxmlformats.org/officeDocument/2006/relationships/hyperlink" Target="#_ENREF_56"/><Relationship Id="rId4" Type="http://schemas.openxmlformats.org/officeDocument/2006/relationships/hyperlink" Target="#_ENREF_43"/><Relationship Id="rId9" Type="http://schemas.openxmlformats.org/officeDocument/2006/relationships/hyperlink" Target="https://www-sciencedirect-com.libraryproxy.griffith.edu.au/science/article/pii/S0272735816301027#bb0040"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en.wikipedia.org/wiki/Wallaga_Lake_National_Park" TargetMode="External"/><Relationship Id="rId3" Type="http://schemas.openxmlformats.org/officeDocument/2006/relationships/hyperlink" Target="http://en.wikipedia.org/wiki/Indigenous_Australian" TargetMode="External"/><Relationship Id="rId7" Type="http://schemas.openxmlformats.org/officeDocument/2006/relationships/hyperlink" Target="http://en.wikipedia.org/wiki/King_plates"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en.wikipedia.org/wiki/New_South_Wales" TargetMode="External"/><Relationship Id="rId5" Type="http://schemas.openxmlformats.org/officeDocument/2006/relationships/hyperlink" Target="http://en.wikipedia.org/wiki/Bermagui" TargetMode="External"/><Relationship Id="rId4" Type="http://schemas.openxmlformats.org/officeDocument/2006/relationships/hyperlink" Target="http://en.wikipedia.org/wiki/Yuin" TargetMode="External"/><Relationship Id="rId9" Type="http://schemas.openxmlformats.org/officeDocument/2006/relationships/hyperlink" Target="http://en.wikipedia.org/wiki/Clairvoyant"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effectLst/>
                <a:latin typeface="Calibri" panose="020F0502020204030204" pitchFamily="34" charset="0"/>
                <a:ea typeface="Calibri" panose="020F0502020204030204" pitchFamily="34" charset="0"/>
                <a:cs typeface="Calibri" panose="020F0502020204030204" pitchFamily="34" charset="0"/>
              </a:rPr>
              <a:t>Some voices are perceived as friendly, spiritually uplifting, supportive and helpful while others are perceived as being severely intrusive, malevolent, critical, threatening, hostile, and distressing, with some voice hearers feeling powerless to manage them (Chadwick et al; 2000; </a:t>
            </a:r>
            <a:r>
              <a:rPr lang="en-AU" sz="1800" dirty="0" err="1">
                <a:effectLst/>
                <a:latin typeface="Calibri" panose="020F0502020204030204" pitchFamily="34" charset="0"/>
                <a:ea typeface="Calibri" panose="020F0502020204030204" pitchFamily="34" charset="0"/>
                <a:cs typeface="Calibri" panose="020F0502020204030204" pitchFamily="34" charset="0"/>
              </a:rPr>
              <a:t>Delespaul</a:t>
            </a:r>
            <a:r>
              <a:rPr lang="en-AU" sz="1800" dirty="0">
                <a:effectLst/>
                <a:latin typeface="Calibri" panose="020F0502020204030204" pitchFamily="34" charset="0"/>
                <a:ea typeface="Calibri" panose="020F0502020204030204" pitchFamily="34" charset="0"/>
                <a:cs typeface="Calibri" panose="020F0502020204030204" pitchFamily="34" charset="0"/>
              </a:rPr>
              <a:t> et al; 2002; </a:t>
            </a:r>
            <a:r>
              <a:rPr lang="en-AU" sz="1800" dirty="0" err="1">
                <a:effectLst/>
                <a:latin typeface="Calibri" panose="020F0502020204030204" pitchFamily="34" charset="0"/>
                <a:ea typeface="Calibri" panose="020F0502020204030204" pitchFamily="34" charset="0"/>
                <a:cs typeface="Calibri" panose="020F0502020204030204" pitchFamily="34" charset="0"/>
              </a:rPr>
              <a:t>Sensky</a:t>
            </a:r>
            <a:r>
              <a:rPr lang="en-AU" sz="1800" dirty="0">
                <a:effectLst/>
                <a:latin typeface="Calibri" panose="020F0502020204030204" pitchFamily="34" charset="0"/>
                <a:ea typeface="Calibri" panose="020F0502020204030204" pitchFamily="34" charset="0"/>
                <a:cs typeface="Calibri" panose="020F0502020204030204" pitchFamily="34" charset="0"/>
              </a:rPr>
              <a:t> et al; 2000; Wykes, 2004).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8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effectLst/>
                <a:latin typeface="Calibri" panose="020F0502020204030204" pitchFamily="34" charset="0"/>
                <a:ea typeface="Calibri" panose="020F0502020204030204" pitchFamily="34" charset="0"/>
                <a:cs typeface="Calibri" panose="020F0502020204030204" pitchFamily="34" charset="0"/>
              </a:rPr>
              <a:t>Voices also vary immensely in terms of their characteristics and content: some sound old, wise, or childlike, they are male and female, they may shout, cry or whisper, some are distinct others are vague, they may compliment, criticise, tease, command, threaten or provide support, guidance, and companionship (Watkins, 2008). There may be one dominant voice, or a few voices and sometimes many, with some being recognisable to the person and others not. The voices might talk to each other, announce everything that is happening, or provide a running commentary describing the voice hearer’s thoughts, feelings, and behaviour.  Some people hear their own thoughts spoken out loud by the voices. They may discuss the person or predict the future. Some voices hearers engage in two way or group conversations. They might talk individually or all at the same time. Some voices are perceived to come from inside of the head and others from the surrounding environment (</a:t>
            </a:r>
            <a:r>
              <a:rPr lang="en-AU" sz="1800" dirty="0" err="1">
                <a:effectLst/>
                <a:latin typeface="Calibri" panose="020F0502020204030204" pitchFamily="34" charset="0"/>
                <a:ea typeface="Calibri" panose="020F0502020204030204" pitchFamily="34" charset="0"/>
                <a:cs typeface="Calibri" panose="020F0502020204030204" pitchFamily="34" charset="0"/>
              </a:rPr>
              <a:t>Romme</a:t>
            </a:r>
            <a:r>
              <a:rPr lang="en-AU" sz="1800" dirty="0">
                <a:effectLst/>
                <a:latin typeface="Calibri" panose="020F0502020204030204" pitchFamily="34" charset="0"/>
                <a:ea typeface="Calibri" panose="020F0502020204030204" pitchFamily="34" charset="0"/>
                <a:cs typeface="Calibri" panose="020F0502020204030204" pitchFamily="34" charset="0"/>
              </a:rPr>
              <a:t> et al; 2009).</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BC199798-20C1-44AF-B2E4-8DD9F51ED36F}" type="slidenum">
              <a:rPr lang="en-AU" smtClean="0"/>
              <a:t>1</a:t>
            </a:fld>
            <a:endParaRPr lang="en-AU"/>
          </a:p>
        </p:txBody>
      </p:sp>
    </p:spTree>
    <p:extLst>
      <p:ext uri="{BB962C8B-B14F-4D97-AF65-F5344CB8AC3E}">
        <p14:creationId xmlns:p14="http://schemas.microsoft.com/office/powerpoint/2010/main" val="36856705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Watch TED talks and You Tube films, identify similarities and differences, start to explore. How did they break the cycle and become world leaders</a:t>
            </a:r>
          </a:p>
          <a:p>
            <a:endParaRPr lang="en-AU" dirty="0"/>
          </a:p>
          <a:p>
            <a:r>
              <a:rPr lang="en-AU" dirty="0"/>
              <a:t>Start telling your story. Acceptance and engagement.</a:t>
            </a:r>
          </a:p>
          <a:p>
            <a:endParaRPr lang="en-AU" dirty="0"/>
          </a:p>
          <a:p>
            <a:endParaRPr lang="en-AU" dirty="0"/>
          </a:p>
        </p:txBody>
      </p:sp>
      <p:sp>
        <p:nvSpPr>
          <p:cNvPr id="4" name="Slide Number Placeholder 3"/>
          <p:cNvSpPr>
            <a:spLocks noGrp="1"/>
          </p:cNvSpPr>
          <p:nvPr>
            <p:ph type="sldNum" sz="quarter" idx="5"/>
          </p:nvPr>
        </p:nvSpPr>
        <p:spPr/>
        <p:txBody>
          <a:bodyPr/>
          <a:lstStyle/>
          <a:p>
            <a:fld id="{BC199798-20C1-44AF-B2E4-8DD9F51ED36F}" type="slidenum">
              <a:rPr lang="en-AU" smtClean="0"/>
              <a:t>11</a:t>
            </a:fld>
            <a:endParaRPr lang="en-AU"/>
          </a:p>
        </p:txBody>
      </p:sp>
    </p:spTree>
    <p:extLst>
      <p:ext uri="{BB962C8B-B14F-4D97-AF65-F5344CB8AC3E}">
        <p14:creationId xmlns:p14="http://schemas.microsoft.com/office/powerpoint/2010/main" val="23439368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a:p>
            <a:r>
              <a:rPr lang="en-AU" dirty="0"/>
              <a:t>Person A</a:t>
            </a:r>
          </a:p>
          <a:p>
            <a:pPr marL="0" marR="0" lvl="0" indent="0" algn="l" defTabSz="914400" rtl="0" eaLnBrk="1" fontAlgn="auto" latinLnBrk="0" hangingPunct="1">
              <a:lnSpc>
                <a:spcPct val="100000"/>
              </a:lnSpc>
              <a:spcBef>
                <a:spcPts val="0"/>
              </a:spcBef>
              <a:spcAft>
                <a:spcPts val="0"/>
              </a:spcAft>
              <a:buClrTx/>
              <a:buSzTx/>
              <a:buFontTx/>
              <a:buNone/>
              <a:tabLst/>
              <a:defRPr/>
            </a:pPr>
            <a:r>
              <a:rPr lang="en-AU" altLang="en-US" dirty="0">
                <a:latin typeface="Arial" panose="020B0604020202020204" pitchFamily="34" charset="0"/>
              </a:rPr>
              <a:t>Touching the Void: In 1985 Joe Simpson climbed the west face of the 21,000-foot </a:t>
            </a:r>
            <a:r>
              <a:rPr lang="en-AU" altLang="en-US" dirty="0" err="1">
                <a:latin typeface="Arial" panose="020B0604020202020204" pitchFamily="34" charset="0"/>
              </a:rPr>
              <a:t>Siula</a:t>
            </a:r>
            <a:r>
              <a:rPr lang="en-AU" altLang="en-US" dirty="0">
                <a:latin typeface="Arial" panose="020B0604020202020204" pitchFamily="34" charset="0"/>
              </a:rPr>
              <a:t> Grande in the Peruvian Andes, Simpson dropped over a 150-foot cliff, into an icy crevasse. For four days he was alone in the dark, seriously injured in shattering pain, frost-bitten and dangerously dehydrated, he started to hear voices. The voice inside his head ordered him forward like an impatient sergeant, even when what he calls his "mind" was lost in delirium. Perhaps worst of all, he was tormented by the </a:t>
            </a:r>
            <a:r>
              <a:rPr lang="en-AU" altLang="en-US" dirty="0" err="1">
                <a:latin typeface="Arial" panose="020B0604020202020204" pitchFamily="34" charset="0"/>
              </a:rPr>
              <a:t>Boney</a:t>
            </a:r>
            <a:r>
              <a:rPr lang="en-AU" altLang="en-US" dirty="0">
                <a:latin typeface="Arial" panose="020B0604020202020204" pitchFamily="34" charset="0"/>
              </a:rPr>
              <a:t> M song, </a:t>
            </a:r>
            <a:r>
              <a:rPr lang="en-AU" altLang="en-US" i="1" dirty="0">
                <a:latin typeface="Arial" panose="020B0604020202020204" pitchFamily="34" charset="0"/>
              </a:rPr>
              <a:t>Brown Girl in the Ring</a:t>
            </a:r>
            <a:r>
              <a:rPr lang="en-AU" altLang="en-US" dirty="0">
                <a:latin typeface="Arial" panose="020B0604020202020204" pitchFamily="34" charset="0"/>
              </a:rPr>
              <a:t>, which began playing in his head and wouldn't stop. As he notes with distaste "I thought, 'Bloody hell, I'm not going to die to </a:t>
            </a:r>
            <a:r>
              <a:rPr lang="en-AU" altLang="en-US" dirty="0" err="1">
                <a:latin typeface="Arial" panose="020B0604020202020204" pitchFamily="34" charset="0"/>
              </a:rPr>
              <a:t>Boney</a:t>
            </a:r>
            <a:r>
              <a:rPr lang="en-AU" altLang="en-US" dirty="0">
                <a:latin typeface="Arial" panose="020B0604020202020204" pitchFamily="34" charset="0"/>
              </a:rPr>
              <a:t> M.'."</a:t>
            </a:r>
          </a:p>
          <a:p>
            <a:endParaRPr lang="en-AU" dirty="0"/>
          </a:p>
        </p:txBody>
      </p:sp>
      <p:sp>
        <p:nvSpPr>
          <p:cNvPr id="4" name="Slide Number Placeholder 3"/>
          <p:cNvSpPr>
            <a:spLocks noGrp="1"/>
          </p:cNvSpPr>
          <p:nvPr>
            <p:ph type="sldNum" sz="quarter" idx="5"/>
          </p:nvPr>
        </p:nvSpPr>
        <p:spPr/>
        <p:txBody>
          <a:bodyPr/>
          <a:lstStyle/>
          <a:p>
            <a:fld id="{BC199798-20C1-44AF-B2E4-8DD9F51ED36F}" type="slidenum">
              <a:rPr lang="en-AU" smtClean="0"/>
              <a:t>12</a:t>
            </a:fld>
            <a:endParaRPr lang="en-AU"/>
          </a:p>
        </p:txBody>
      </p:sp>
    </p:spTree>
    <p:extLst>
      <p:ext uri="{BB962C8B-B14F-4D97-AF65-F5344CB8AC3E}">
        <p14:creationId xmlns:p14="http://schemas.microsoft.com/office/powerpoint/2010/main" val="2466018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AU" altLang="en-US" dirty="0">
                <a:latin typeface="Arial" panose="020B0604020202020204" pitchFamily="34" charset="0"/>
              </a:rPr>
              <a:t>More Normalisation</a:t>
            </a:r>
          </a:p>
          <a:p>
            <a:pPr eaLnBrk="1" hangingPunct="1"/>
            <a:endParaRPr lang="en-AU" altLang="en-US" dirty="0">
              <a:latin typeface="Arial" panose="020B0604020202020204" pitchFamily="34" charset="0"/>
            </a:endParaRPr>
          </a:p>
          <a:p>
            <a:pPr eaLnBrk="1" hangingPunct="1"/>
            <a:endParaRPr lang="en-AU" altLang="en-US" dirty="0">
              <a:latin typeface="Arial" panose="020B0604020202020204" pitchFamily="34" charset="0"/>
            </a:endParaRPr>
          </a:p>
          <a:p>
            <a:pPr eaLnBrk="1" hangingPunct="1"/>
            <a:r>
              <a:rPr lang="en-AU" altLang="en-US" dirty="0">
                <a:latin typeface="Arial" panose="020B0604020202020204" pitchFamily="34" charset="0"/>
              </a:rPr>
              <a:t>Hypnagogic- going to sleep-just dropping off. Several studies suggest around 70% prevalence. Calling your name most common.</a:t>
            </a:r>
          </a:p>
          <a:p>
            <a:pPr eaLnBrk="1" hangingPunct="1"/>
            <a:endParaRPr lang="en-AU" altLang="en-US" dirty="0">
              <a:latin typeface="Arial" panose="020B0604020202020204" pitchFamily="34" charset="0"/>
            </a:endParaRPr>
          </a:p>
          <a:p>
            <a:pPr eaLnBrk="1" hangingPunct="1"/>
            <a:r>
              <a:rPr lang="en-AU" altLang="en-US" dirty="0">
                <a:latin typeface="Arial" panose="020B0604020202020204" pitchFamily="34" charset="0"/>
              </a:rPr>
              <a:t>Hypnopompic-waking up. </a:t>
            </a:r>
          </a:p>
          <a:p>
            <a:pPr eaLnBrk="1" hangingPunct="1"/>
            <a:endParaRPr lang="en-AU" altLang="en-US" dirty="0">
              <a:latin typeface="Arial" panose="020B0604020202020204" pitchFamily="34" charset="0"/>
            </a:endParaRPr>
          </a:p>
          <a:p>
            <a:pPr eaLnBrk="1" hangingPunct="1"/>
            <a:r>
              <a:rPr lang="en-AU" altLang="en-US" dirty="0">
                <a:latin typeface="Arial" panose="020B0604020202020204" pitchFamily="34" charset="0"/>
              </a:rPr>
              <a:t>Imaginary companions of childhood, most prevalent in preschool years. Singer (1973)found that from a study of 141, 3&amp;4 </a:t>
            </a:r>
            <a:r>
              <a:rPr lang="en-AU" altLang="en-US" dirty="0" err="1">
                <a:latin typeface="Arial" panose="020B0604020202020204" pitchFamily="34" charset="0"/>
              </a:rPr>
              <a:t>Yr</a:t>
            </a:r>
            <a:r>
              <a:rPr lang="en-AU" altLang="en-US" dirty="0">
                <a:latin typeface="Arial" panose="020B0604020202020204" pitchFamily="34" charset="0"/>
              </a:rPr>
              <a:t> </a:t>
            </a:r>
            <a:r>
              <a:rPr lang="en-AU" altLang="en-US" dirty="0" err="1">
                <a:latin typeface="Arial" panose="020B0604020202020204" pitchFamily="34" charset="0"/>
              </a:rPr>
              <a:t>Olds</a:t>
            </a:r>
            <a:r>
              <a:rPr lang="en-AU" altLang="en-US" dirty="0">
                <a:latin typeface="Arial" panose="020B0604020202020204" pitchFamily="34" charset="0"/>
              </a:rPr>
              <a:t> 65% reported such playmates. Most cases-they usually disappear after a year or two. For other they stay through out life. In many instances the children described actually hearing the voice of their imaginary playmate.</a:t>
            </a:r>
          </a:p>
          <a:p>
            <a:pPr eaLnBrk="1" hangingPunct="1"/>
            <a:endParaRPr lang="en-AU" altLang="en-US" dirty="0">
              <a:latin typeface="Arial" panose="020B0604020202020204" pitchFamily="34" charset="0"/>
            </a:endParaRPr>
          </a:p>
          <a:p>
            <a:pPr eaLnBrk="1" hangingPunct="1"/>
            <a:r>
              <a:rPr lang="en-AU" altLang="en-US" dirty="0">
                <a:latin typeface="Arial" panose="020B0604020202020204" pitchFamily="34" charset="0"/>
              </a:rPr>
              <a:t>Bereavement and mourning a study of 50 bereaved people 82% felt a presence. 30% told of hearing the voice of the deceased person. Of those who heard the voices this continued long term 12 months=52%, 10 years=52%, 20 years=42% (</a:t>
            </a:r>
            <a:r>
              <a:rPr lang="en-AU" altLang="en-US" dirty="0" err="1">
                <a:latin typeface="Arial" panose="020B0604020202020204" pitchFamily="34" charset="0"/>
              </a:rPr>
              <a:t>Grimby</a:t>
            </a:r>
            <a:r>
              <a:rPr lang="en-AU" altLang="en-US" dirty="0">
                <a:latin typeface="Arial" panose="020B0604020202020204" pitchFamily="34" charset="0"/>
              </a:rPr>
              <a:t> 1993) </a:t>
            </a:r>
          </a:p>
          <a:p>
            <a:pPr eaLnBrk="1" hangingPunct="1"/>
            <a:endParaRPr lang="en-AU" altLang="en-US" dirty="0">
              <a:latin typeface="Arial" panose="020B0604020202020204" pitchFamily="34" charset="0"/>
            </a:endParaRPr>
          </a:p>
          <a:p>
            <a:pPr eaLnBrk="1" hangingPunct="1"/>
            <a:r>
              <a:rPr lang="en-AU" altLang="en-US" dirty="0">
                <a:latin typeface="Arial" panose="020B0604020202020204" pitchFamily="34" charset="0"/>
              </a:rPr>
              <a:t>Near death experiences- Whilst travelling towards the light many describe being Stopped and told to go back</a:t>
            </a:r>
          </a:p>
          <a:p>
            <a:pPr eaLnBrk="1" hangingPunct="1"/>
            <a:endParaRPr lang="en-AU" altLang="en-US" dirty="0">
              <a:latin typeface="Arial" panose="020B0604020202020204" pitchFamily="34" charset="0"/>
            </a:endParaRPr>
          </a:p>
          <a:p>
            <a:pPr eaLnBrk="1" hangingPunct="1"/>
            <a:r>
              <a:rPr lang="en-AU" altLang="en-US" dirty="0">
                <a:latin typeface="Arial" panose="020B0604020202020204" pitchFamily="34" charset="0"/>
              </a:rPr>
              <a:t>Psychedelic experiences-</a:t>
            </a:r>
            <a:r>
              <a:rPr lang="en-AU" altLang="en-US" dirty="0" err="1">
                <a:latin typeface="Arial" panose="020B0604020202020204" pitchFamily="34" charset="0"/>
              </a:rPr>
              <a:t>Lsd</a:t>
            </a:r>
            <a:r>
              <a:rPr lang="en-AU" altLang="en-US" dirty="0">
                <a:latin typeface="Arial" panose="020B0604020202020204" pitchFamily="34" charset="0"/>
              </a:rPr>
              <a:t>-magic mushrooms-predominantly visual in nature-sounds voices and music can also occur. </a:t>
            </a:r>
          </a:p>
          <a:p>
            <a:pPr eaLnBrk="1" hangingPunct="1"/>
            <a:endParaRPr lang="en-AU" altLang="en-US" dirty="0">
              <a:latin typeface="Arial" panose="020B0604020202020204" pitchFamily="34" charset="0"/>
            </a:endParaRPr>
          </a:p>
          <a:p>
            <a:pPr eaLnBrk="1" hangingPunct="1"/>
            <a:r>
              <a:rPr lang="en-AU" altLang="en-US" dirty="0">
                <a:latin typeface="Arial" panose="020B0604020202020204" pitchFamily="34" charset="0"/>
              </a:rPr>
              <a:t>In some cultures naturally occurring psychedelic substances are used in context </a:t>
            </a:r>
            <a:r>
              <a:rPr lang="en-AU" altLang="en-US" dirty="0" err="1">
                <a:latin typeface="Arial" panose="020B0604020202020204" pitchFamily="34" charset="0"/>
              </a:rPr>
              <a:t>fo</a:t>
            </a:r>
            <a:r>
              <a:rPr lang="en-AU" altLang="en-US" dirty="0">
                <a:latin typeface="Arial" panose="020B0604020202020204" pitchFamily="34" charset="0"/>
              </a:rPr>
              <a:t> shamanic practices in order to </a:t>
            </a:r>
            <a:r>
              <a:rPr lang="en-AU" altLang="en-US" dirty="0" err="1">
                <a:latin typeface="Arial" panose="020B0604020202020204" pitchFamily="34" charset="0"/>
              </a:rPr>
              <a:t>cntact</a:t>
            </a:r>
            <a:r>
              <a:rPr lang="en-AU" altLang="en-US" dirty="0">
                <a:latin typeface="Arial" panose="020B0604020202020204" pitchFamily="34" charset="0"/>
              </a:rPr>
              <a:t> what is believed to be the spirit world.</a:t>
            </a:r>
          </a:p>
          <a:p>
            <a:pPr eaLnBrk="1" hangingPunct="1"/>
            <a:endParaRPr lang="en-AU" altLang="en-US" dirty="0">
              <a:latin typeface="Arial" panose="020B0604020202020204" pitchFamily="34" charset="0"/>
            </a:endParaRPr>
          </a:p>
          <a:p>
            <a:pPr eaLnBrk="1" hangingPunct="1"/>
            <a:r>
              <a:rPr lang="en-AU" altLang="en-US" dirty="0">
                <a:latin typeface="Arial" panose="020B0604020202020204" pitchFamily="34" charset="0"/>
              </a:rPr>
              <a:t>The call of vocation-profoundly spiritual experience-many describe an inner voice.</a:t>
            </a:r>
          </a:p>
          <a:p>
            <a:pPr eaLnBrk="1" hangingPunct="1"/>
            <a:endParaRPr lang="en-AU" altLang="en-US" dirty="0">
              <a:latin typeface="Arial" panose="020B0604020202020204" pitchFamily="34" charset="0"/>
            </a:endParaRPr>
          </a:p>
          <a:p>
            <a:pPr eaLnBrk="1" hangingPunct="1"/>
            <a:r>
              <a:rPr lang="en-AU" altLang="en-US" dirty="0">
                <a:latin typeface="Arial" panose="020B0604020202020204" pitchFamily="34" charset="0"/>
              </a:rPr>
              <a:t>Also medical disorders, fever, side effects from prescribed medicines, tumours, epilepsy, other neurological disorders</a:t>
            </a:r>
          </a:p>
          <a:p>
            <a:pPr eaLnBrk="1" hangingPunct="1"/>
            <a:endParaRPr lang="en-AU" altLang="en-US" dirty="0">
              <a:latin typeface="Arial" panose="020B0604020202020204" pitchFamily="34" charset="0"/>
            </a:endParaRPr>
          </a:p>
          <a:p>
            <a:pPr eaLnBrk="1" hangingPunct="1"/>
            <a:r>
              <a:rPr lang="en-AU" altLang="en-US" dirty="0">
                <a:latin typeface="Arial" panose="020B0604020202020204" pitchFamily="34" charset="0"/>
              </a:rPr>
              <a:t>Examples- polar explorers, mountain climbers, astronauts, lone or shipwrecked sailors, submarine crews, prisoners in solitary confinement have all described having a range of hallucinatory experiences during their lonely and stressful ordeals.</a:t>
            </a:r>
          </a:p>
          <a:p>
            <a:pPr eaLnBrk="1" hangingPunct="1"/>
            <a:endParaRPr lang="en-AU" altLang="en-US" dirty="0">
              <a:latin typeface="Arial" panose="020B0604020202020204" pitchFamily="34" charset="0"/>
            </a:endParaRPr>
          </a:p>
          <a:p>
            <a:r>
              <a:rPr lang="en-AU" altLang="en-US" dirty="0">
                <a:latin typeface="Arial" panose="020B0604020202020204" pitchFamily="34" charset="0"/>
              </a:rPr>
              <a:t>When Felicity Aston started smelling fish and chips, she knew something was wrong. The unmistakable aroma of the classic British pub food, deep-fried fish and </a:t>
            </a:r>
            <a:r>
              <a:rPr lang="en-AU" altLang="en-US" dirty="0" err="1">
                <a:latin typeface="Arial" panose="020B0604020202020204" pitchFamily="34" charset="0"/>
              </a:rPr>
              <a:t>french</a:t>
            </a:r>
            <a:r>
              <a:rPr lang="en-AU" altLang="en-US" dirty="0">
                <a:latin typeface="Arial" panose="020B0604020202020204" pitchFamily="34" charset="0"/>
              </a:rPr>
              <a:t> fries, could only mean one thing: She must be hallucinating. After all, there are no pubs in the middle of Antarctica. The British explorer was </a:t>
            </a:r>
            <a:r>
              <a:rPr lang="en-AU" altLang="en-US" dirty="0">
                <a:latin typeface="Arial" panose="020B0604020202020204" pitchFamily="34" charset="0"/>
                <a:hlinkClick r:id="rId3"/>
              </a:rPr>
              <a:t>skiing solo across the great frozen continent </a:t>
            </a:r>
            <a:r>
              <a:rPr lang="en-AU" altLang="en-US" dirty="0">
                <a:latin typeface="Arial" panose="020B0604020202020204" pitchFamily="34" charset="0"/>
              </a:rPr>
              <a:t>and had not seen another human being for weeks. "It drove me insane," said Aston. "It was like I was skiing along a huge row of fish and chips shops, the whole </a:t>
            </a:r>
            <a:r>
              <a:rPr lang="en-AU" altLang="en-US" dirty="0" err="1">
                <a:latin typeface="Arial" panose="020B0604020202020204" pitchFamily="34" charset="0"/>
              </a:rPr>
              <a:t>day.“During</a:t>
            </a:r>
            <a:r>
              <a:rPr lang="en-AU" altLang="en-US" dirty="0">
                <a:latin typeface="Arial" panose="020B0604020202020204" pitchFamily="34" charset="0"/>
              </a:rPr>
              <a:t> the polar summer, the sun circles in the sky, never going down. It became Aston's constant companion and she began greeting it in the morning. "This developed into me having full-blown conversations with the sun in my mind," she added. </a:t>
            </a:r>
          </a:p>
          <a:p>
            <a:endParaRPr lang="en-AU" altLang="en-US" dirty="0">
              <a:latin typeface="Arial" panose="020B0604020202020204" pitchFamily="34" charset="0"/>
            </a:endParaRPr>
          </a:p>
          <a:p>
            <a:pPr eaLnBrk="1" hangingPunct="1"/>
            <a:endParaRPr lang="en-AU" altLang="en-US" dirty="0">
              <a:latin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BC199798-20C1-44AF-B2E4-8DD9F51ED36F}" type="slidenum">
              <a:rPr lang="en-AU" smtClean="0"/>
              <a:t>13</a:t>
            </a:fld>
            <a:endParaRPr lang="en-AU"/>
          </a:p>
        </p:txBody>
      </p:sp>
    </p:spTree>
    <p:extLst>
      <p:ext uri="{BB962C8B-B14F-4D97-AF65-F5344CB8AC3E}">
        <p14:creationId xmlns:p14="http://schemas.microsoft.com/office/powerpoint/2010/main" val="39279415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effectLst/>
                <a:latin typeface="Calibri" panose="020F0502020204030204" pitchFamily="34" charset="0"/>
                <a:ea typeface="Calibri" panose="020F0502020204030204" pitchFamily="34" charset="0"/>
              </a:rPr>
              <a:t>There is a wide variety of non-clinical explanations that have been used to refer to voices with no physical cause, including spirit guides, angels, demons, ghosts, alternative dimensions, deceased ancestors, the voice of God, inner speech, the voice of the devil, divine intervention, channelling, or invisible companions </a:t>
            </a:r>
          </a:p>
          <a:p>
            <a:endParaRPr lang="en-AU" sz="1200" dirty="0">
              <a:effectLst/>
              <a:latin typeface="Calibri" panose="020F0502020204030204" pitchFamily="34" charset="0"/>
            </a:endParaRPr>
          </a:p>
          <a:p>
            <a:r>
              <a:rPr lang="en-AU" sz="1200" dirty="0">
                <a:effectLst/>
                <a:latin typeface="Calibri" panose="020F0502020204030204" pitchFamily="34" charset="0"/>
              </a:rPr>
              <a:t>BAV Professor Max </a:t>
            </a:r>
            <a:r>
              <a:rPr lang="en-AU" sz="1200" dirty="0">
                <a:effectLst/>
                <a:latin typeface="Calibri" panose="020F0502020204030204" pitchFamily="34" charset="0"/>
                <a:ea typeface="Calibri" panose="020F0502020204030204" pitchFamily="34" charset="0"/>
              </a:rPr>
              <a:t>Birchwood and Professor Paul Chadwick </a:t>
            </a:r>
            <a:r>
              <a:rPr lang="en-AU" sz="1200" dirty="0" err="1">
                <a:effectLst/>
                <a:latin typeface="Calibri" panose="020F0502020204030204" pitchFamily="34" charset="0"/>
                <a:ea typeface="Calibri" panose="020F0502020204030204" pitchFamily="34" charset="0"/>
              </a:rPr>
              <a:t>Groundbreaking</a:t>
            </a:r>
            <a:r>
              <a:rPr lang="en-AU" sz="1200" dirty="0">
                <a:effectLst/>
                <a:latin typeface="Calibri" panose="020F0502020204030204" pitchFamily="34" charset="0"/>
                <a:ea typeface="Calibri" panose="020F0502020204030204" pitchFamily="34" charset="0"/>
              </a:rPr>
              <a:t> research. </a:t>
            </a:r>
          </a:p>
          <a:p>
            <a:endParaRPr lang="en-AU" sz="1200" dirty="0">
              <a:effectLst/>
              <a:latin typeface="Calibri" panose="020F0502020204030204" pitchFamily="34" charset="0"/>
            </a:endParaRPr>
          </a:p>
          <a:p>
            <a:r>
              <a:rPr lang="en-AU" sz="1200" dirty="0">
                <a:effectLst/>
                <a:latin typeface="Calibri" panose="020F0502020204030204" pitchFamily="34" charset="0"/>
                <a:ea typeface="Calibri" panose="020F0502020204030204" pitchFamily="34" charset="0"/>
              </a:rPr>
              <a:t>One factor that has been linked to these poor outcomes is the extent to which the voices are considered powerful. Birchwood and Chadwick (1997) found that more than two thirds of voice hearers diagnosed with schizophrenia were depressed and this was attributable to their beliefs of entrapment and the power of the voice. More than 85% of voice hearers diagnosed with schizophrenia regarded their voices as powerful and omnipotent, making them feel weak and dependant and unable to have any escape from the voices or control. </a:t>
            </a:r>
            <a:r>
              <a:rPr lang="en-AU" sz="1200" dirty="0">
                <a:effectLst/>
                <a:latin typeface="Calibri" panose="020F0502020204030204" pitchFamily="34" charset="0"/>
                <a:ea typeface="Times New Roman" panose="02020603050405020304" pitchFamily="18" charset="0"/>
              </a:rPr>
              <a:t>Trower et al. (2004),</a:t>
            </a:r>
            <a:r>
              <a:rPr lang="en-AU" sz="1200" dirty="0">
                <a:solidFill>
                  <a:srgbClr val="000000"/>
                </a:solidFill>
                <a:effectLst/>
                <a:latin typeface="Calibri" panose="020F0502020204030204" pitchFamily="34" charset="0"/>
                <a:ea typeface="Calibri" panose="020F0502020204030204" pitchFamily="34" charset="0"/>
              </a:rPr>
              <a:t> </a:t>
            </a:r>
            <a:r>
              <a:rPr lang="en-AU" sz="1200" dirty="0">
                <a:effectLst/>
                <a:latin typeface="Calibri" panose="020F0502020204030204" pitchFamily="34" charset="0"/>
                <a:ea typeface="Calibri" panose="020F0502020204030204" pitchFamily="34" charset="0"/>
              </a:rPr>
              <a:t>found that 85% of voice hearers perceived their voices as powerful and themselves as weak, thus feeling unable to achieve control over their voices, whilst Beck-Sandler et al., (1997) found the greater the perceived power and omnipotence of the voice compared to the voice hearer the more likely the voice hearer will follow commands.</a:t>
            </a:r>
            <a:endParaRPr lang="en-AU" sz="1200" dirty="0"/>
          </a:p>
        </p:txBody>
      </p:sp>
      <p:sp>
        <p:nvSpPr>
          <p:cNvPr id="4" name="Slide Number Placeholder 3"/>
          <p:cNvSpPr>
            <a:spLocks noGrp="1"/>
          </p:cNvSpPr>
          <p:nvPr>
            <p:ph type="sldNum" sz="quarter" idx="5"/>
          </p:nvPr>
        </p:nvSpPr>
        <p:spPr/>
        <p:txBody>
          <a:bodyPr/>
          <a:lstStyle/>
          <a:p>
            <a:fld id="{BC199798-20C1-44AF-B2E4-8DD9F51ED36F}" type="slidenum">
              <a:rPr lang="en-AU" smtClean="0"/>
              <a:t>14</a:t>
            </a:fld>
            <a:endParaRPr lang="en-AU"/>
          </a:p>
        </p:txBody>
      </p:sp>
    </p:spTree>
    <p:extLst>
      <p:ext uri="{BB962C8B-B14F-4D97-AF65-F5344CB8AC3E}">
        <p14:creationId xmlns:p14="http://schemas.microsoft.com/office/powerpoint/2010/main" val="24318919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AU" altLang="en-US" sz="1200" dirty="0">
                <a:latin typeface="Arial" panose="020B0604020202020204" pitchFamily="34" charset="0"/>
              </a:rPr>
              <a:t>Ancient Egypt, Rome, Babylon, Tibet and Greece. Oracles were called upon for guidance.</a:t>
            </a:r>
          </a:p>
          <a:p>
            <a:pPr>
              <a:lnSpc>
                <a:spcPct val="80000"/>
              </a:lnSpc>
            </a:pPr>
            <a:endParaRPr lang="en-AU" altLang="en-US" sz="1200" dirty="0">
              <a:latin typeface="Arial" panose="020B0604020202020204" pitchFamily="34" charset="0"/>
            </a:endParaRPr>
          </a:p>
          <a:p>
            <a:pPr>
              <a:lnSpc>
                <a:spcPct val="80000"/>
              </a:lnSpc>
            </a:pPr>
            <a:r>
              <a:rPr lang="en-AU" altLang="en-US" sz="1200" dirty="0">
                <a:latin typeface="Arial" panose="020B0604020202020204" pitchFamily="34" charset="0"/>
              </a:rPr>
              <a:t>Old testament-God promised to reveal himself to humans through visions and voices. </a:t>
            </a:r>
            <a:r>
              <a:rPr lang="en-AU" altLang="en-US" sz="1200" dirty="0" err="1">
                <a:latin typeface="Arial" panose="020B0604020202020204" pitchFamily="34" charset="0"/>
              </a:rPr>
              <a:t>Eg</a:t>
            </a:r>
            <a:r>
              <a:rPr lang="en-AU" altLang="en-US" sz="1200" dirty="0">
                <a:latin typeface="Arial" panose="020B0604020202020204" pitchFamily="34" charset="0"/>
              </a:rPr>
              <a:t> Moses and the burning bush</a:t>
            </a:r>
          </a:p>
          <a:p>
            <a:pPr>
              <a:lnSpc>
                <a:spcPct val="80000"/>
              </a:lnSpc>
            </a:pPr>
            <a:endParaRPr lang="en-AU" altLang="en-US" sz="1200" dirty="0">
              <a:latin typeface="Arial" panose="020B0604020202020204" pitchFamily="34" charset="0"/>
            </a:endParaRPr>
          </a:p>
          <a:p>
            <a:pPr>
              <a:lnSpc>
                <a:spcPct val="80000"/>
              </a:lnSpc>
            </a:pPr>
            <a:r>
              <a:rPr lang="en-AU" altLang="en-US" sz="1200" dirty="0">
                <a:latin typeface="Arial" panose="020B0604020202020204" pitchFamily="34" charset="0"/>
              </a:rPr>
              <a:t>New Testament- Angels spoke to Mary. Jesus spoke to God.</a:t>
            </a:r>
          </a:p>
          <a:p>
            <a:pPr>
              <a:lnSpc>
                <a:spcPct val="80000"/>
              </a:lnSpc>
            </a:pPr>
            <a:endParaRPr lang="en-AU" altLang="en-US" sz="1200" dirty="0">
              <a:latin typeface="Arial" panose="020B0604020202020204" pitchFamily="34" charset="0"/>
            </a:endParaRPr>
          </a:p>
          <a:p>
            <a:pPr>
              <a:lnSpc>
                <a:spcPct val="80000"/>
              </a:lnSpc>
            </a:pPr>
            <a:r>
              <a:rPr lang="en-AU" altLang="en-US" sz="1200" dirty="0">
                <a:latin typeface="Arial" panose="020B0604020202020204" pitchFamily="34" charset="0"/>
              </a:rPr>
              <a:t>The </a:t>
            </a:r>
            <a:r>
              <a:rPr lang="en-AU" altLang="en-US" sz="1200" b="1" dirty="0">
                <a:latin typeface="Arial" panose="020B0604020202020204" pitchFamily="34" charset="0"/>
              </a:rPr>
              <a:t>prophet Mohammed</a:t>
            </a:r>
            <a:r>
              <a:rPr lang="en-AU" altLang="en-US" sz="1200" dirty="0">
                <a:latin typeface="Arial" panose="020B0604020202020204" pitchFamily="34" charset="0"/>
              </a:rPr>
              <a:t> received his mandate directly from God through the agency of the arch angel Gabriel</a:t>
            </a:r>
          </a:p>
          <a:p>
            <a:pPr>
              <a:lnSpc>
                <a:spcPct val="80000"/>
              </a:lnSpc>
            </a:pPr>
            <a:endParaRPr lang="en-AU" altLang="en-US" sz="1200" dirty="0">
              <a:latin typeface="Arial" panose="020B0604020202020204" pitchFamily="34" charset="0"/>
            </a:endParaRPr>
          </a:p>
          <a:p>
            <a:pPr>
              <a:lnSpc>
                <a:spcPct val="80000"/>
              </a:lnSpc>
            </a:pPr>
            <a:r>
              <a:rPr lang="en-AU" altLang="en-US" sz="1200" dirty="0">
                <a:latin typeface="Arial" panose="020B0604020202020204" pitchFamily="34" charset="0"/>
              </a:rPr>
              <a:t>Vocation-St </a:t>
            </a:r>
            <a:r>
              <a:rPr lang="en-AU" altLang="en-US" sz="1200" b="1" dirty="0">
                <a:latin typeface="Arial" panose="020B0604020202020204" pitchFamily="34" charset="0"/>
              </a:rPr>
              <a:t>Francis of Assisi, St Teresa. Joan of Arc</a:t>
            </a:r>
            <a:r>
              <a:rPr lang="en-AU" altLang="en-US" sz="1200" dirty="0">
                <a:latin typeface="Arial" panose="020B0604020202020204" pitchFamily="34" charset="0"/>
              </a:rPr>
              <a:t> (1412-1431)-Advice from voices Joan led the French army to victory over the English.</a:t>
            </a:r>
          </a:p>
          <a:p>
            <a:pPr>
              <a:lnSpc>
                <a:spcPct val="80000"/>
              </a:lnSpc>
            </a:pPr>
            <a:endParaRPr lang="en-AU" altLang="en-US" sz="1200" dirty="0">
              <a:latin typeface="Arial" panose="020B0604020202020204" pitchFamily="34" charset="0"/>
            </a:endParaRPr>
          </a:p>
          <a:p>
            <a:pPr>
              <a:lnSpc>
                <a:spcPct val="80000"/>
              </a:lnSpc>
            </a:pPr>
            <a:r>
              <a:rPr lang="en-AU" altLang="en-US" sz="1200" dirty="0">
                <a:latin typeface="Arial" panose="020B0604020202020204" pitchFamily="34" charset="0"/>
              </a:rPr>
              <a:t>Modern Christian leaders (1624-1691) George Fox formed the Quakers-Commands of God. A vision by Joseph Smith founder of the Mormons spoke to him and by which he was guided.</a:t>
            </a:r>
          </a:p>
          <a:p>
            <a:pPr>
              <a:lnSpc>
                <a:spcPct val="80000"/>
              </a:lnSpc>
            </a:pPr>
            <a:endParaRPr lang="en-AU" altLang="en-US" sz="1200" dirty="0">
              <a:latin typeface="Arial" panose="020B0604020202020204" pitchFamily="34" charset="0"/>
            </a:endParaRPr>
          </a:p>
          <a:p>
            <a:pPr>
              <a:lnSpc>
                <a:spcPct val="80000"/>
              </a:lnSpc>
            </a:pPr>
            <a:r>
              <a:rPr lang="en-AU" altLang="en-US" sz="1200" dirty="0">
                <a:latin typeface="Arial" panose="020B0604020202020204" pitchFamily="34" charset="0"/>
              </a:rPr>
              <a:t>It appears that the call of a divine voice has led many people to their Christian vocation. </a:t>
            </a:r>
            <a:r>
              <a:rPr lang="en-AU" altLang="en-US" sz="1200" dirty="0" err="1">
                <a:latin typeface="Arial" panose="020B0604020202020204" pitchFamily="34" charset="0"/>
              </a:rPr>
              <a:t>Eg</a:t>
            </a:r>
            <a:r>
              <a:rPr lang="en-AU" altLang="en-US" sz="1200" dirty="0">
                <a:latin typeface="Arial" panose="020B0604020202020204" pitchFamily="34" charset="0"/>
              </a:rPr>
              <a:t> 1981 six teenagers began receiving messages from the Virgin Mary, Endorsed by Pope JP 2</a:t>
            </a:r>
            <a:r>
              <a:rPr lang="en-AU" altLang="en-US" sz="1200" baseline="30000" dirty="0">
                <a:latin typeface="Arial" panose="020B0604020202020204" pitchFamily="34" charset="0"/>
              </a:rPr>
              <a:t>nd</a:t>
            </a:r>
            <a:r>
              <a:rPr lang="en-AU" altLang="en-US" sz="1200" dirty="0">
                <a:latin typeface="Arial" panose="020B0604020202020204" pitchFamily="34" charset="0"/>
              </a:rPr>
              <a:t> </a:t>
            </a:r>
            <a:r>
              <a:rPr lang="en-AU" altLang="en-US" sz="1200" dirty="0" err="1">
                <a:latin typeface="Arial" panose="020B0604020202020204" pitchFamily="34" charset="0"/>
              </a:rPr>
              <a:t>Meedjugorje</a:t>
            </a:r>
            <a:r>
              <a:rPr lang="en-AU" altLang="en-US" sz="1200" dirty="0">
                <a:latin typeface="Arial" panose="020B0604020202020204" pitchFamily="34" charset="0"/>
              </a:rPr>
              <a:t> has become a holy site for worshipers from all over the world.</a:t>
            </a:r>
          </a:p>
          <a:p>
            <a:pPr>
              <a:lnSpc>
                <a:spcPct val="80000"/>
              </a:lnSpc>
            </a:pPr>
            <a:endParaRPr lang="en-AU" altLang="en-US" sz="1200" dirty="0">
              <a:latin typeface="Arial" panose="020B0604020202020204" pitchFamily="34" charset="0"/>
            </a:endParaRPr>
          </a:p>
          <a:p>
            <a:pPr>
              <a:lnSpc>
                <a:spcPct val="80000"/>
              </a:lnSpc>
            </a:pPr>
            <a:r>
              <a:rPr lang="en-AU" altLang="en-US" sz="1200" b="1" dirty="0">
                <a:latin typeface="Arial" panose="020B0604020202020204" pitchFamily="34" charset="0"/>
              </a:rPr>
              <a:t>Saint Bernadette 1858</a:t>
            </a:r>
          </a:p>
          <a:p>
            <a:pPr>
              <a:lnSpc>
                <a:spcPct val="80000"/>
              </a:lnSpc>
            </a:pPr>
            <a:r>
              <a:rPr lang="en-AU" altLang="en-US" sz="1200" dirty="0">
                <a:latin typeface="Arial" panose="020B0604020202020204" pitchFamily="34" charset="0"/>
              </a:rPr>
              <a:t>She said that "the vision" asked her to return to the grotto every day for a fortnight.</a:t>
            </a:r>
          </a:p>
          <a:p>
            <a:pPr>
              <a:lnSpc>
                <a:spcPct val="80000"/>
              </a:lnSpc>
            </a:pPr>
            <a:r>
              <a:rPr lang="en-AU" altLang="en-US" sz="1200" dirty="0">
                <a:latin typeface="Arial" panose="020B0604020202020204" pitchFamily="34" charset="0"/>
              </a:rPr>
              <a:t>This period of almost daily visions came to be known as "holy fortnight." Initially, her parents, especially her mother, were embarrassed and tried to forbid her to go. The local police commissioner called her into his office and threatened to arrest her, as did the district attorney, but since there was no evidence of fraud there was little they could do. The supposed apparition did not identify herself until the seventeenth vision, although the townspeople who believed she was telling the truth assumed she saw the Virgin Mary. </a:t>
            </a:r>
          </a:p>
          <a:p>
            <a:pPr>
              <a:lnSpc>
                <a:spcPct val="80000"/>
              </a:lnSpc>
            </a:pPr>
            <a:endParaRPr lang="en-AU" altLang="en-US" sz="1200" dirty="0">
              <a:latin typeface="Arial" panose="020B0604020202020204" pitchFamily="34" charset="0"/>
            </a:endParaRPr>
          </a:p>
          <a:p>
            <a:pPr>
              <a:lnSpc>
                <a:spcPct val="80000"/>
              </a:lnSpc>
            </a:pPr>
            <a:r>
              <a:rPr lang="en-AU" altLang="en-US" sz="1200" dirty="0">
                <a:latin typeface="Arial" panose="020B0604020202020204" pitchFamily="34" charset="0"/>
              </a:rPr>
              <a:t>Bernadette's story caused a sensation with the townspeople, who were divided in their opinions on whether or not Bernadette was telling the truth. Some believed her to have a mental illness and demanded she be put in an asylum. Bernadette She explained that the vision had told her "to drink of the water of the spring, to wash in it and to eat the herb that grew there," as an act of penance. To everyone's surprise, the next day the grotto was no longer muddy but clear water flowed.</a:t>
            </a:r>
          </a:p>
          <a:p>
            <a:pPr>
              <a:lnSpc>
                <a:spcPct val="80000"/>
              </a:lnSpc>
            </a:pPr>
            <a:r>
              <a:rPr lang="en-AU" altLang="en-US" sz="1200" dirty="0">
                <a:latin typeface="Arial" panose="020B0604020202020204" pitchFamily="34" charset="0"/>
              </a:rPr>
              <a:t>The Lourdes Commission that examined Bernadette after the visions also ran an intensive analysis on the water and found that, while it had a high mineral content, it contained nothing out of the ordinary that would account for the cures attributed to it. Bernadette herself said that it was faith and prayer that cured the sick.</a:t>
            </a:r>
          </a:p>
          <a:p>
            <a:pPr>
              <a:lnSpc>
                <a:spcPct val="80000"/>
              </a:lnSpc>
            </a:pPr>
            <a:r>
              <a:rPr lang="en-AU" altLang="en-US" sz="1200" dirty="0">
                <a:latin typeface="Arial" panose="020B0604020202020204" pitchFamily="34" charset="0"/>
              </a:rPr>
              <a:t>Her request to the local priest to build a chapel at the site of her visions eventually gave rise to a number of chapels and churches at Lourdes. </a:t>
            </a:r>
          </a:p>
          <a:p>
            <a:pPr>
              <a:lnSpc>
                <a:spcPct val="80000"/>
              </a:lnSpc>
            </a:pPr>
            <a:endParaRPr lang="en-AU" altLang="en-US" sz="1200" dirty="0">
              <a:latin typeface="Arial" panose="020B0604020202020204" pitchFamily="34" charset="0"/>
            </a:endParaRPr>
          </a:p>
          <a:p>
            <a:pPr>
              <a:lnSpc>
                <a:spcPct val="80000"/>
              </a:lnSpc>
            </a:pPr>
            <a:r>
              <a:rPr lang="en-AU" altLang="en-US" sz="1200" dirty="0">
                <a:latin typeface="Arial" panose="020B0604020202020204" pitchFamily="34" charset="0"/>
              </a:rPr>
              <a:t>In 2008, the 150th anniversary of the 1858 apparitions to Bernadette, it was expected that 8 million pilgrims would visit Lourdes during the year. Lourdes is now a major centre where Catholic pilgrims from around the globe reaffirm their beliefs as they visit the sanctuary.</a:t>
            </a:r>
            <a:br>
              <a:rPr lang="en-AU" altLang="en-US" sz="1200" dirty="0">
                <a:latin typeface="Arial" panose="020B0604020202020204" pitchFamily="34" charset="0"/>
              </a:rPr>
            </a:br>
            <a:endParaRPr lang="en-AU" altLang="en-US" sz="1200" dirty="0">
              <a:latin typeface="Arial" panose="020B0604020202020204" pitchFamily="34" charset="0"/>
            </a:endParaRPr>
          </a:p>
          <a:p>
            <a:pPr>
              <a:lnSpc>
                <a:spcPct val="80000"/>
              </a:lnSpc>
            </a:pPr>
            <a:r>
              <a:rPr lang="en-AU" altLang="en-US" sz="1200" dirty="0">
                <a:latin typeface="Arial" panose="020B0604020202020204" pitchFamily="34" charset="0"/>
              </a:rPr>
              <a:t>Bernadette was officially canonized a Saint by Pope Pius XI on 8 December 1933.</a:t>
            </a:r>
          </a:p>
          <a:p>
            <a:pPr>
              <a:lnSpc>
                <a:spcPct val="80000"/>
              </a:lnSpc>
            </a:pPr>
            <a:r>
              <a:rPr lang="en-AU" altLang="en-US" sz="1200" dirty="0">
                <a:latin typeface="Arial" panose="020B0604020202020204" pitchFamily="34" charset="0"/>
              </a:rPr>
              <a:t>The year 2009 was declared "The Year of Bernadette".</a:t>
            </a:r>
            <a:endParaRPr lang="en-AU" altLang="en-US" sz="1100" dirty="0">
              <a:latin typeface="Arial" panose="020B0604020202020204" pitchFamily="34" charset="0"/>
            </a:endParaRPr>
          </a:p>
          <a:p>
            <a:pPr>
              <a:lnSpc>
                <a:spcPct val="80000"/>
              </a:lnSpc>
            </a:pPr>
            <a:endParaRPr lang="en-AU" altLang="en-US" sz="1200" dirty="0">
              <a:latin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BC199798-20C1-44AF-B2E4-8DD9F51ED36F}" type="slidenum">
              <a:rPr lang="en-AU" smtClean="0"/>
              <a:t>15</a:t>
            </a:fld>
            <a:endParaRPr lang="en-AU"/>
          </a:p>
        </p:txBody>
      </p:sp>
    </p:spTree>
    <p:extLst>
      <p:ext uri="{BB962C8B-B14F-4D97-AF65-F5344CB8AC3E}">
        <p14:creationId xmlns:p14="http://schemas.microsoft.com/office/powerpoint/2010/main" val="38939986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i="1" dirty="0">
                <a:effectLst/>
                <a:latin typeface="+mn-lt"/>
                <a:ea typeface="MS Mincho" panose="020B0400000000000000" pitchFamily="49" charset="-128"/>
              </a:rPr>
              <a:t>“I started hearing voices when I was 14, I had a very difficult time. My parents were in the process of splitting up, at the same time two grand parents passed away, I also was being bullied by the head boy and I had been hacking into computers at school, some one else got the blame and was expelled from school, I felt very guilty, but unable to own up. I didn’t tell anybody. I stopped going to school just telling them I was not feeling well”.</a:t>
            </a:r>
            <a:endParaRPr lang="en-AU" sz="1200" dirty="0">
              <a:effectLst/>
              <a:latin typeface="+mn-lt"/>
              <a:ea typeface="MS Mincho" panose="020B0400000000000000" pitchFamily="49" charset="-128"/>
            </a:endParaRPr>
          </a:p>
          <a:p>
            <a:r>
              <a:rPr lang="en-AU" sz="1200" i="1" dirty="0">
                <a:effectLst/>
                <a:latin typeface="+mn-lt"/>
                <a:ea typeface="MS Mincho" panose="020B0400000000000000" pitchFamily="49" charset="-128"/>
              </a:rPr>
              <a:t> </a:t>
            </a:r>
            <a:endParaRPr lang="en-AU" sz="1200" dirty="0">
              <a:effectLst/>
              <a:latin typeface="+mn-lt"/>
              <a:ea typeface="MS Mincho" panose="020B0400000000000000" pitchFamily="49" charset="-128"/>
            </a:endParaRPr>
          </a:p>
          <a:p>
            <a:r>
              <a:rPr lang="en-AU" sz="1200" i="1" dirty="0">
                <a:effectLst/>
                <a:latin typeface="+mn-lt"/>
                <a:ea typeface="MS Mincho" panose="020B0400000000000000" pitchFamily="49" charset="-128"/>
              </a:rPr>
              <a:t>“I was 17 when I started to hear three voices. I had just started living on my own and changed schools. I went to a special science school were we concentrated on mathematics. I then had real difficulties with mathematics I had had never before. I sat at my desk for three hours one day not knowing were to start when I heard a clear voice saying: .”you are stupid”</a:t>
            </a:r>
            <a:endParaRPr lang="en-AU" sz="1200" dirty="0">
              <a:effectLst/>
              <a:latin typeface="+mn-lt"/>
              <a:ea typeface="MS Mincho" panose="020B0400000000000000" pitchFamily="49" charset="-128"/>
            </a:endParaRPr>
          </a:p>
          <a:p>
            <a:r>
              <a:rPr lang="en-AU" sz="1200" dirty="0">
                <a:effectLst/>
                <a:latin typeface="+mn-lt"/>
                <a:ea typeface="MS Mincho" panose="020B0400000000000000" pitchFamily="49" charset="-128"/>
              </a:rPr>
              <a:t> </a:t>
            </a:r>
          </a:p>
          <a:p>
            <a:r>
              <a:rPr lang="en-AU" sz="1200" dirty="0">
                <a:effectLst/>
                <a:latin typeface="+mn-lt"/>
                <a:ea typeface="MS Mincho" panose="020B0400000000000000" pitchFamily="49" charset="-128"/>
              </a:rPr>
              <a:t> </a:t>
            </a:r>
          </a:p>
          <a:p>
            <a:r>
              <a:rPr lang="en-AU" sz="1200" i="1" dirty="0">
                <a:effectLst/>
                <a:latin typeface="+mn-lt"/>
                <a:ea typeface="MS Mincho" panose="020B0400000000000000" pitchFamily="49" charset="-128"/>
              </a:rPr>
              <a:t>“On a Sunday morning at 10 o’clock, it was as if I had received a totally unexpected and enormous blow to my head.  I was given a message although I was alone.  I panicked, thought “what is happening?” then I thought I must be imagining it but I had to take it seriously.”</a:t>
            </a:r>
            <a:endParaRPr lang="en-AU" sz="1200" dirty="0">
              <a:effectLst/>
              <a:latin typeface="+mn-lt"/>
              <a:ea typeface="MS Mincho" panose="020B0400000000000000" pitchFamily="49" charset="-128"/>
            </a:endParaRPr>
          </a:p>
          <a:p>
            <a:r>
              <a:rPr lang="en-AU" sz="1200" dirty="0">
                <a:effectLst/>
                <a:latin typeface="+mn-lt"/>
                <a:ea typeface="MS Mincho" panose="020B0400000000000000" pitchFamily="49" charset="-128"/>
              </a:rPr>
              <a:t> </a:t>
            </a:r>
          </a:p>
          <a:p>
            <a:r>
              <a:rPr lang="en-AU" sz="1200" dirty="0">
                <a:effectLst/>
                <a:latin typeface="+mn-lt"/>
                <a:ea typeface="MS Mincho" panose="020B0400000000000000" pitchFamily="49" charset="-128"/>
              </a:rPr>
              <a:t> </a:t>
            </a:r>
          </a:p>
          <a:p>
            <a:r>
              <a:rPr lang="en-AU" sz="1200" i="1" dirty="0">
                <a:effectLst/>
                <a:latin typeface="+mn-lt"/>
                <a:ea typeface="MS Mincho" panose="020B0400000000000000" pitchFamily="49" charset="-128"/>
              </a:rPr>
              <a:t>“As a child I had a number of voices in my head. I had two egos, a child ego and an adult ego, each with their own language. As a child I never found this strange.”</a:t>
            </a:r>
            <a:endParaRPr lang="en-AU" sz="1200" dirty="0">
              <a:effectLst/>
              <a:latin typeface="+mn-lt"/>
              <a:ea typeface="MS Mincho" panose="020B0400000000000000" pitchFamily="49" charset="-128"/>
            </a:endParaRPr>
          </a:p>
          <a:p>
            <a:r>
              <a:rPr lang="en-AU" sz="1200" i="1" dirty="0">
                <a:effectLst/>
                <a:latin typeface="+mn-lt"/>
                <a:ea typeface="MS Mincho" panose="020B0400000000000000" pitchFamily="49" charset="-128"/>
              </a:rPr>
              <a:t> </a:t>
            </a:r>
            <a:endParaRPr lang="en-AU" sz="1200" dirty="0">
              <a:effectLst/>
              <a:latin typeface="+mn-lt"/>
              <a:ea typeface="MS Mincho" panose="020B0400000000000000" pitchFamily="49" charset="-128"/>
            </a:endParaRPr>
          </a:p>
          <a:p>
            <a:r>
              <a:rPr lang="en-AU" sz="1200" i="1" dirty="0">
                <a:effectLst/>
                <a:latin typeface="+mn-lt"/>
                <a:ea typeface="MS Mincho" panose="020B0400000000000000" pitchFamily="49" charset="-128"/>
              </a:rPr>
              <a:t>“After leaving secondary school I moved into my own flat.  It was great fun but I didn’t eat enough or sleep enough.  I decided to paint a large white wall with a mural of a dark forest.  I have always been able to hear colours and in the stillness of the room as I painted I felt the alarming growth of a threatening presence.  I heard in my ear a low, monotonous, unexplainable noise that I felt was not from myself.  I no longer felt alone in the room.”</a:t>
            </a:r>
          </a:p>
          <a:p>
            <a:endParaRPr lang="en-AU" sz="1200" i="1" dirty="0">
              <a:effectLst/>
              <a:latin typeface="+mn-lt"/>
              <a:ea typeface="MS Mincho" panose="020B0400000000000000" pitchFamily="49" charset="-128"/>
            </a:endParaRPr>
          </a:p>
          <a:p>
            <a:r>
              <a:rPr lang="en-AU" sz="1200" dirty="0">
                <a:effectLst/>
                <a:latin typeface="+mn-lt"/>
                <a:ea typeface="MS Mincho" panose="020B0400000000000000" pitchFamily="49" charset="-128"/>
              </a:rPr>
              <a:t> </a:t>
            </a:r>
          </a:p>
          <a:p>
            <a:r>
              <a:rPr lang="en-AU" sz="1200" i="1" dirty="0">
                <a:effectLst/>
                <a:latin typeface="+mn-lt"/>
                <a:ea typeface="MS Mincho" panose="020B0400000000000000" pitchFamily="49" charset="-128"/>
              </a:rPr>
              <a:t>“The positive voices were suddenly accompanied by nasty crooks.  They came from everywhere: In my head, behind me, in front of me, like telephone lines inside my head.”</a:t>
            </a:r>
            <a:endParaRPr lang="en-AU" sz="1200" dirty="0">
              <a:effectLst/>
              <a:latin typeface="+mn-lt"/>
              <a:ea typeface="MS Mincho" panose="020B0400000000000000" pitchFamily="49" charset="-128"/>
            </a:endParaRPr>
          </a:p>
          <a:p>
            <a:endParaRPr lang="en-AU" sz="1200" dirty="0">
              <a:effectLst/>
              <a:latin typeface="+mn-lt"/>
              <a:ea typeface="MS Mincho" panose="020B0400000000000000" pitchFamily="49" charset="-128"/>
            </a:endParaRPr>
          </a:p>
          <a:p>
            <a:endParaRPr lang="en-AU" dirty="0"/>
          </a:p>
        </p:txBody>
      </p:sp>
      <p:sp>
        <p:nvSpPr>
          <p:cNvPr id="4" name="Slide Number Placeholder 3"/>
          <p:cNvSpPr>
            <a:spLocks noGrp="1"/>
          </p:cNvSpPr>
          <p:nvPr>
            <p:ph type="sldNum" sz="quarter" idx="5"/>
          </p:nvPr>
        </p:nvSpPr>
        <p:spPr/>
        <p:txBody>
          <a:bodyPr/>
          <a:lstStyle/>
          <a:p>
            <a:fld id="{BC199798-20C1-44AF-B2E4-8DD9F51ED36F}" type="slidenum">
              <a:rPr lang="en-AU" smtClean="0"/>
              <a:t>16</a:t>
            </a:fld>
            <a:endParaRPr lang="en-AU"/>
          </a:p>
        </p:txBody>
      </p:sp>
    </p:spTree>
    <p:extLst>
      <p:ext uri="{BB962C8B-B14F-4D97-AF65-F5344CB8AC3E}">
        <p14:creationId xmlns:p14="http://schemas.microsoft.com/office/powerpoint/2010/main" val="9853551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From Deborah </a:t>
            </a:r>
            <a:r>
              <a:rPr lang="en-AU" dirty="0" err="1"/>
              <a:t>Lampshire’s</a:t>
            </a:r>
            <a:r>
              <a:rPr lang="en-AU" dirty="0"/>
              <a:t> group work in NZ.</a:t>
            </a:r>
          </a:p>
          <a:p>
            <a:endParaRPr lang="en-AU" dirty="0"/>
          </a:p>
          <a:p>
            <a:r>
              <a:rPr lang="en-AU" dirty="0"/>
              <a:t>Starting to influence beliefs </a:t>
            </a:r>
          </a:p>
          <a:p>
            <a:r>
              <a:rPr lang="en-AU" dirty="0"/>
              <a:t>Generate a conversation explore the tactics of voices. People will start to share their own experiences with examples again explore similarities and differences. All opinions are to be respected. People generally start to offer ideas and support to each other. This session can help reframe some ideas about power, choice and control.</a:t>
            </a:r>
          </a:p>
          <a:p>
            <a:endParaRPr lang="en-AU" dirty="0"/>
          </a:p>
          <a:p>
            <a:endParaRPr lang="en-AU" dirty="0"/>
          </a:p>
        </p:txBody>
      </p:sp>
      <p:sp>
        <p:nvSpPr>
          <p:cNvPr id="4" name="Slide Number Placeholder 3"/>
          <p:cNvSpPr>
            <a:spLocks noGrp="1"/>
          </p:cNvSpPr>
          <p:nvPr>
            <p:ph type="sldNum" sz="quarter" idx="5"/>
          </p:nvPr>
        </p:nvSpPr>
        <p:spPr/>
        <p:txBody>
          <a:bodyPr/>
          <a:lstStyle/>
          <a:p>
            <a:fld id="{BC199798-20C1-44AF-B2E4-8DD9F51ED36F}" type="slidenum">
              <a:rPr lang="en-AU" smtClean="0"/>
              <a:t>17</a:t>
            </a:fld>
            <a:endParaRPr lang="en-AU"/>
          </a:p>
        </p:txBody>
      </p:sp>
    </p:spTree>
    <p:extLst>
      <p:ext uri="{BB962C8B-B14F-4D97-AF65-F5344CB8AC3E}">
        <p14:creationId xmlns:p14="http://schemas.microsoft.com/office/powerpoint/2010/main" val="15354573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All of these unusual beliefs are widely held so it makes sense that they might influence an individuals belief about the origins of voices.</a:t>
            </a:r>
          </a:p>
          <a:p>
            <a:endParaRPr lang="en-AU" dirty="0"/>
          </a:p>
          <a:p>
            <a:r>
              <a:rPr lang="en-AU" dirty="0"/>
              <a:t>Unusual beliefs are normal. If you are a sceptic then you are the odd one out.</a:t>
            </a:r>
          </a:p>
        </p:txBody>
      </p:sp>
      <p:sp>
        <p:nvSpPr>
          <p:cNvPr id="4" name="Slide Number Placeholder 3"/>
          <p:cNvSpPr>
            <a:spLocks noGrp="1"/>
          </p:cNvSpPr>
          <p:nvPr>
            <p:ph type="sldNum" sz="quarter" idx="5"/>
          </p:nvPr>
        </p:nvSpPr>
        <p:spPr/>
        <p:txBody>
          <a:bodyPr/>
          <a:lstStyle/>
          <a:p>
            <a:fld id="{BC199798-20C1-44AF-B2E4-8DD9F51ED36F}" type="slidenum">
              <a:rPr lang="en-AU" smtClean="0"/>
              <a:t>18</a:t>
            </a:fld>
            <a:endParaRPr lang="en-AU"/>
          </a:p>
        </p:txBody>
      </p:sp>
    </p:spTree>
    <p:extLst>
      <p:ext uri="{BB962C8B-B14F-4D97-AF65-F5344CB8AC3E}">
        <p14:creationId xmlns:p14="http://schemas.microsoft.com/office/powerpoint/2010/main" val="14722130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effectLst/>
                <a:latin typeface="+mn-lt"/>
                <a:ea typeface="MS Mincho" panose="02020609040205080304" pitchFamily="49" charset="-128"/>
              </a:rPr>
              <a:t>Here is a summary of explanations from previous groups of Beliefs about the origins of voices</a:t>
            </a:r>
          </a:p>
          <a:p>
            <a:pPr marL="342900" lvl="0" indent="-342900">
              <a:buFont typeface="Times New Roman" panose="02020603050405020304" pitchFamily="18" charset="0"/>
              <a:buChar char="•"/>
              <a:tabLst>
                <a:tab pos="457200" algn="l"/>
              </a:tabLst>
            </a:pPr>
            <a:r>
              <a:rPr lang="en-AU" sz="1200" dirty="0">
                <a:effectLst/>
                <a:latin typeface="+mn-lt"/>
                <a:ea typeface="MS Mincho" panose="02020609040205080304" pitchFamily="49" charset="-128"/>
              </a:rPr>
              <a:t>Special gift</a:t>
            </a:r>
          </a:p>
          <a:p>
            <a:pPr marL="342900" lvl="0" indent="-342900">
              <a:buFont typeface="Times New Roman" panose="02020603050405020304" pitchFamily="18" charset="0"/>
              <a:buChar char="•"/>
              <a:tabLst>
                <a:tab pos="457200" algn="l"/>
              </a:tabLst>
            </a:pPr>
            <a:r>
              <a:rPr lang="en-AU" sz="1200" dirty="0">
                <a:effectLst/>
                <a:latin typeface="+mn-lt"/>
                <a:ea typeface="MS Mincho" panose="02020609040205080304" pitchFamily="49" charset="-128"/>
              </a:rPr>
              <a:t>Witchcraft</a:t>
            </a:r>
          </a:p>
          <a:p>
            <a:pPr marL="342900" lvl="0" indent="-342900">
              <a:buFont typeface="Times New Roman" panose="02020603050405020304" pitchFamily="18" charset="0"/>
              <a:buChar char="•"/>
              <a:tabLst>
                <a:tab pos="457200" algn="l"/>
              </a:tabLst>
            </a:pPr>
            <a:r>
              <a:rPr lang="en-AU" sz="1200" dirty="0">
                <a:effectLst/>
                <a:latin typeface="+mn-lt"/>
                <a:ea typeface="MS Mincho" panose="02020609040205080304" pitchFamily="49" charset="-128"/>
              </a:rPr>
              <a:t>Devils, demons</a:t>
            </a:r>
          </a:p>
          <a:p>
            <a:pPr marL="342900" lvl="0" indent="-342900">
              <a:buFont typeface="Times New Roman" panose="02020603050405020304" pitchFamily="18" charset="0"/>
              <a:buChar char="•"/>
              <a:tabLst>
                <a:tab pos="457200" algn="l"/>
              </a:tabLst>
            </a:pPr>
            <a:r>
              <a:rPr lang="en-AU" sz="1200" dirty="0">
                <a:effectLst/>
                <a:latin typeface="+mn-lt"/>
                <a:ea typeface="MS Mincho" panose="02020609040205080304" pitchFamily="49" charset="-128"/>
              </a:rPr>
              <a:t>Angels</a:t>
            </a:r>
          </a:p>
          <a:p>
            <a:pPr marL="342900" lvl="0" indent="-342900">
              <a:buFont typeface="Times New Roman" panose="02020603050405020304" pitchFamily="18" charset="0"/>
              <a:buChar char="•"/>
              <a:tabLst>
                <a:tab pos="457200" algn="l"/>
              </a:tabLst>
            </a:pPr>
            <a:r>
              <a:rPr lang="en-AU" sz="1200" dirty="0">
                <a:effectLst/>
                <a:latin typeface="+mn-lt"/>
                <a:ea typeface="MS Mincho" panose="02020609040205080304" pitchFamily="49" charset="-128"/>
              </a:rPr>
              <a:t>Dead people, spirits</a:t>
            </a:r>
          </a:p>
          <a:p>
            <a:pPr marL="342900" lvl="0" indent="-342900">
              <a:buFont typeface="Times New Roman" panose="02020603050405020304" pitchFamily="18" charset="0"/>
              <a:buChar char="•"/>
              <a:tabLst>
                <a:tab pos="457200" algn="l"/>
              </a:tabLst>
            </a:pPr>
            <a:r>
              <a:rPr lang="en-AU" sz="1200" dirty="0">
                <a:effectLst/>
                <a:latin typeface="+mn-lt"/>
                <a:ea typeface="MS Mincho" panose="02020609040205080304" pitchFamily="49" charset="-128"/>
              </a:rPr>
              <a:t>Voice to skull weapons</a:t>
            </a:r>
          </a:p>
          <a:p>
            <a:pPr marL="342900" lvl="0" indent="-342900">
              <a:buFont typeface="Times New Roman" panose="02020603050405020304" pitchFamily="18" charset="0"/>
              <a:buChar char="•"/>
              <a:tabLst>
                <a:tab pos="457200" algn="l"/>
              </a:tabLst>
            </a:pPr>
            <a:r>
              <a:rPr lang="en-AU" sz="1200" dirty="0">
                <a:effectLst/>
                <a:latin typeface="+mn-lt"/>
                <a:ea typeface="MS Mincho" panose="02020609040205080304" pitchFamily="49" charset="-128"/>
              </a:rPr>
              <a:t>Government chip implanted</a:t>
            </a:r>
          </a:p>
          <a:p>
            <a:pPr marL="342900" lvl="0" indent="-342900">
              <a:buFont typeface="Times New Roman" panose="02020603050405020304" pitchFamily="18" charset="0"/>
              <a:buChar char="•"/>
              <a:tabLst>
                <a:tab pos="457200" algn="l"/>
              </a:tabLst>
            </a:pPr>
            <a:r>
              <a:rPr lang="en-AU" sz="1200" dirty="0">
                <a:effectLst/>
                <a:latin typeface="+mn-lt"/>
                <a:ea typeface="MS Mincho" panose="02020609040205080304" pitchFamily="49" charset="-128"/>
              </a:rPr>
              <a:t>Government computers, advanced technology </a:t>
            </a:r>
          </a:p>
          <a:p>
            <a:pPr marL="342900" lvl="0" indent="-342900">
              <a:buFont typeface="Times New Roman" panose="02020603050405020304" pitchFamily="18" charset="0"/>
              <a:buChar char="•"/>
              <a:tabLst>
                <a:tab pos="457200" algn="l"/>
              </a:tabLst>
            </a:pPr>
            <a:r>
              <a:rPr lang="en-AU" sz="1200" dirty="0">
                <a:effectLst/>
                <a:latin typeface="+mn-lt"/>
                <a:ea typeface="MS Mincho" panose="02020609040205080304" pitchFamily="49" charset="-128"/>
              </a:rPr>
              <a:t>Aliens</a:t>
            </a:r>
          </a:p>
          <a:p>
            <a:pPr marL="342900" lvl="0" indent="-342900">
              <a:buFont typeface="Times New Roman" panose="02020603050405020304" pitchFamily="18" charset="0"/>
              <a:buChar char="•"/>
              <a:tabLst>
                <a:tab pos="457200" algn="l"/>
              </a:tabLst>
            </a:pPr>
            <a:r>
              <a:rPr lang="en-AU" sz="1200" dirty="0">
                <a:effectLst/>
                <a:latin typeface="+mn-lt"/>
                <a:ea typeface="MS Mincho" panose="02020609040205080304" pitchFamily="49" charset="-128"/>
              </a:rPr>
              <a:t>A manifestation of my own thoughts</a:t>
            </a:r>
          </a:p>
          <a:p>
            <a:pPr marL="342900" lvl="0" indent="-342900">
              <a:buFont typeface="Times New Roman" panose="02020603050405020304" pitchFamily="18" charset="0"/>
              <a:buChar char="•"/>
              <a:tabLst>
                <a:tab pos="457200" algn="l"/>
              </a:tabLst>
            </a:pPr>
            <a:r>
              <a:rPr lang="en-AU" sz="1200" dirty="0">
                <a:effectLst/>
                <a:latin typeface="+mn-lt"/>
                <a:ea typeface="MS Mincho" panose="02020609040205080304" pitchFamily="49" charset="-128"/>
              </a:rPr>
              <a:t>Inner speech</a:t>
            </a:r>
          </a:p>
          <a:p>
            <a:endParaRPr lang="en-AU" dirty="0"/>
          </a:p>
        </p:txBody>
      </p:sp>
      <p:sp>
        <p:nvSpPr>
          <p:cNvPr id="4" name="Slide Number Placeholder 3"/>
          <p:cNvSpPr>
            <a:spLocks noGrp="1"/>
          </p:cNvSpPr>
          <p:nvPr>
            <p:ph type="sldNum" sz="quarter" idx="5"/>
          </p:nvPr>
        </p:nvSpPr>
        <p:spPr/>
        <p:txBody>
          <a:bodyPr/>
          <a:lstStyle/>
          <a:p>
            <a:fld id="{BC199798-20C1-44AF-B2E4-8DD9F51ED36F}" type="slidenum">
              <a:rPr lang="en-AU" smtClean="0"/>
              <a:t>19</a:t>
            </a:fld>
            <a:endParaRPr lang="en-AU"/>
          </a:p>
        </p:txBody>
      </p:sp>
    </p:spTree>
    <p:extLst>
      <p:ext uri="{BB962C8B-B14F-4D97-AF65-F5344CB8AC3E}">
        <p14:creationId xmlns:p14="http://schemas.microsoft.com/office/powerpoint/2010/main" val="32747706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Look at things differently</a:t>
            </a:r>
          </a:p>
          <a:p>
            <a:r>
              <a:rPr lang="en-AU" dirty="0"/>
              <a:t>Maybe the voices are not as powerful as I first thought?</a:t>
            </a:r>
          </a:p>
          <a:p>
            <a:r>
              <a:rPr lang="en-AU" dirty="0"/>
              <a:t>Maybe Its not possession?</a:t>
            </a:r>
          </a:p>
        </p:txBody>
      </p:sp>
      <p:sp>
        <p:nvSpPr>
          <p:cNvPr id="4" name="Slide Number Placeholder 3"/>
          <p:cNvSpPr>
            <a:spLocks noGrp="1"/>
          </p:cNvSpPr>
          <p:nvPr>
            <p:ph type="sldNum" sz="quarter" idx="5"/>
          </p:nvPr>
        </p:nvSpPr>
        <p:spPr/>
        <p:txBody>
          <a:bodyPr/>
          <a:lstStyle/>
          <a:p>
            <a:fld id="{BC199798-20C1-44AF-B2E4-8DD9F51ED36F}" type="slidenum">
              <a:rPr lang="en-AU" smtClean="0"/>
              <a:t>20</a:t>
            </a:fld>
            <a:endParaRPr lang="en-AU"/>
          </a:p>
        </p:txBody>
      </p:sp>
    </p:spTree>
    <p:extLst>
      <p:ext uri="{BB962C8B-B14F-4D97-AF65-F5344CB8AC3E}">
        <p14:creationId xmlns:p14="http://schemas.microsoft.com/office/powerpoint/2010/main" val="4148204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t>This is the artwork for our flyers and manuals. Credit to Matthew </a:t>
            </a:r>
            <a:r>
              <a:rPr lang="en-AU" sz="1800" dirty="0" err="1"/>
              <a:t>Haycroft</a:t>
            </a:r>
            <a:r>
              <a:rPr lang="en-AU" sz="1800" dirty="0"/>
              <a:t> for his artwork depicting ‘Old Mate” and his experience of hearing voices.</a:t>
            </a:r>
          </a:p>
          <a:p>
            <a:endParaRPr lang="en-AU" sz="1800" dirty="0"/>
          </a:p>
          <a:p>
            <a:r>
              <a:rPr lang="en-AU" sz="1800" dirty="0"/>
              <a:t>I worked with the late Brian Hickman – Most of his adult life detained in secure hospital. He appeared to have given up – trapped by fear, rarely left his room, disengaged, hopeless, helpless, overweight , poor outlook for his future. </a:t>
            </a:r>
          </a:p>
          <a:p>
            <a:endParaRPr lang="en-AU" sz="1800" dirty="0"/>
          </a:p>
          <a:p>
            <a:r>
              <a:rPr lang="en-AU" sz="1800" dirty="0"/>
              <a:t>He got some leave to the local HV group in Manchester, and his life changed. He started to teach me about voices, I went to some of the community meetings and events with him and met other peer leaders.</a:t>
            </a:r>
          </a:p>
          <a:p>
            <a:endParaRPr lang="en-AU" sz="1800" dirty="0"/>
          </a:p>
          <a:p>
            <a:r>
              <a:rPr lang="en-AU" sz="1800" dirty="0"/>
              <a:t>When he was discharged, they wouldn’t let him back in. A peer support group was not supported at that time, so we had to make it a therapy group. By making our group a </a:t>
            </a:r>
            <a:r>
              <a:rPr lang="en-AU" sz="1800" dirty="0" err="1"/>
              <a:t>CBTp</a:t>
            </a:r>
            <a:r>
              <a:rPr lang="en-AU" sz="1800" dirty="0"/>
              <a:t> based group it was more acceptable to statutory services (a similar story I have experienced from statutory services in Brisbane)</a:t>
            </a:r>
          </a:p>
        </p:txBody>
      </p:sp>
      <p:sp>
        <p:nvSpPr>
          <p:cNvPr id="4" name="Slide Number Placeholder 3"/>
          <p:cNvSpPr>
            <a:spLocks noGrp="1"/>
          </p:cNvSpPr>
          <p:nvPr>
            <p:ph type="sldNum" sz="quarter" idx="10"/>
          </p:nvPr>
        </p:nvSpPr>
        <p:spPr/>
        <p:txBody>
          <a:bodyPr/>
          <a:lstStyle/>
          <a:p>
            <a:fld id="{BC199798-20C1-44AF-B2E4-8DD9F51ED36F}" type="slidenum">
              <a:rPr lang="en-AU" smtClean="0"/>
              <a:t>3</a:t>
            </a:fld>
            <a:endParaRPr lang="en-AU"/>
          </a:p>
        </p:txBody>
      </p:sp>
    </p:spTree>
    <p:extLst>
      <p:ext uri="{BB962C8B-B14F-4D97-AF65-F5344CB8AC3E}">
        <p14:creationId xmlns:p14="http://schemas.microsoft.com/office/powerpoint/2010/main" val="24344038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latin typeface="+mn-lt"/>
              </a:rPr>
              <a:t>What would life be like if you think differently</a:t>
            </a:r>
          </a:p>
          <a:p>
            <a:endParaRPr lang="en-AU"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00" dirty="0">
                <a:effectLst/>
                <a:latin typeface="+mn-lt"/>
                <a:ea typeface="Calibri" panose="020F0502020204030204" pitchFamily="34" charset="0"/>
                <a:cs typeface="Times New Roman" panose="02020603050405020304" pitchFamily="18" charset="0"/>
              </a:rPr>
              <a:t>The cognitive model of voice hearing (Chadwick &amp; Birchwood, 1994) suggests that distress associated with auditory hallucinations is best understood in terms of beliefs about voices. Researchers have consistently demonstrated that one of the most important distinctions between those who cope with the experience of hearing voices and those who do not cope appears to be how they perceive their voices (Haddock et al., 1999).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00" dirty="0">
                <a:effectLst/>
                <a:latin typeface="+mn-lt"/>
                <a:ea typeface="Calibri" panose="020F0502020204030204" pitchFamily="34" charset="0"/>
                <a:cs typeface="Times New Roman" panose="02020603050405020304" pitchFamily="18" charset="0"/>
              </a:rPr>
              <a:t>Some voice hearers construed their voices as benevolent others as malevolent and persecutory. Voices believed to be malevolent are associated with resistance and high distress, in contrast to those believed to be benevolent, which are associated with engagement and lower distress. Chadwick and Birchwood’s (1994; 1997)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BC199798-20C1-44AF-B2E4-8DD9F51ED36F}" type="slidenum">
              <a:rPr lang="en-AU" smtClean="0"/>
              <a:t>21</a:t>
            </a:fld>
            <a:endParaRPr lang="en-AU"/>
          </a:p>
        </p:txBody>
      </p:sp>
    </p:spTree>
    <p:extLst>
      <p:ext uri="{BB962C8B-B14F-4D97-AF65-F5344CB8AC3E}">
        <p14:creationId xmlns:p14="http://schemas.microsoft.com/office/powerpoint/2010/main" val="40259590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a:p>
            <a:r>
              <a:rPr lang="en-AU" dirty="0"/>
              <a:t>Charlie Herriot Maitland – Compassion Focussed Therapy - </a:t>
            </a:r>
          </a:p>
          <a:p>
            <a:r>
              <a:rPr lang="en-AU" dirty="0"/>
              <a:t>https://www.youtube.com/watch?v=doYFkPMyuCk</a:t>
            </a:r>
          </a:p>
          <a:p>
            <a:endParaRPr lang="en-AU" dirty="0"/>
          </a:p>
          <a:p>
            <a:r>
              <a:rPr lang="en-AU" dirty="0"/>
              <a:t>If you get the chance attend workshops Eleanor Longden and Charlie Herriot Maitland</a:t>
            </a:r>
          </a:p>
          <a:p>
            <a:endParaRPr lang="en-AU" dirty="0"/>
          </a:p>
          <a:p>
            <a:r>
              <a:rPr lang="en-AU" dirty="0"/>
              <a:t>Exploring and trying to make sense of voices</a:t>
            </a:r>
          </a:p>
        </p:txBody>
      </p:sp>
      <p:sp>
        <p:nvSpPr>
          <p:cNvPr id="4" name="Slide Number Placeholder 3"/>
          <p:cNvSpPr>
            <a:spLocks noGrp="1"/>
          </p:cNvSpPr>
          <p:nvPr>
            <p:ph type="sldNum" sz="quarter" idx="5"/>
          </p:nvPr>
        </p:nvSpPr>
        <p:spPr/>
        <p:txBody>
          <a:bodyPr/>
          <a:lstStyle/>
          <a:p>
            <a:fld id="{BC199798-20C1-44AF-B2E4-8DD9F51ED36F}" type="slidenum">
              <a:rPr lang="en-AU" smtClean="0"/>
              <a:t>22</a:t>
            </a:fld>
            <a:endParaRPr lang="en-AU"/>
          </a:p>
        </p:txBody>
      </p:sp>
    </p:spTree>
    <p:extLst>
      <p:ext uri="{BB962C8B-B14F-4D97-AF65-F5344CB8AC3E}">
        <p14:creationId xmlns:p14="http://schemas.microsoft.com/office/powerpoint/2010/main" val="22308353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kern="100" dirty="0">
                <a:effectLst/>
                <a:latin typeface="Calibri" panose="020F0502020204030204" pitchFamily="34" charset="0"/>
                <a:ea typeface="Calibri" panose="020F0502020204030204" pitchFamily="34" charset="0"/>
                <a:cs typeface="Times New Roman" panose="02020603050405020304" pitchFamily="18" charset="0"/>
              </a:rPr>
              <a:t>Power has been defined as the ‘beliefs an individual makes about how much they can or cannot control the voice and how much they need to comply. (Birchwood and Trower 2006)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800" dirty="0">
              <a:effectLst/>
              <a:latin typeface="Arial" panose="020B0604020202020204" pitchFamily="34" charset="0"/>
              <a:ea typeface="MS Mincho" panose="020206090402050803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800" dirty="0">
              <a:effectLst/>
              <a:latin typeface="Arial" panose="020B0604020202020204" pitchFamily="34" charset="0"/>
              <a:ea typeface="MS Mincho" panose="020206090402050803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effectLst/>
                <a:latin typeface="Arial" panose="020B0604020202020204" pitchFamily="34" charset="0"/>
                <a:ea typeface="MS Mincho" panose="02020609040205080304" pitchFamily="49" charset="-128"/>
              </a:rPr>
              <a:t>Example. Deborah </a:t>
            </a:r>
            <a:r>
              <a:rPr lang="en-AU" sz="1800" dirty="0" err="1">
                <a:effectLst/>
                <a:latin typeface="Arial" panose="020B0604020202020204" pitchFamily="34" charset="0"/>
                <a:ea typeface="MS Mincho" panose="02020609040205080304" pitchFamily="49" charset="-128"/>
              </a:rPr>
              <a:t>Lampshire</a:t>
            </a:r>
            <a:r>
              <a:rPr lang="en-AU" sz="1800" dirty="0">
                <a:effectLst/>
                <a:latin typeface="Arial" panose="020B0604020202020204" pitchFamily="34" charset="0"/>
                <a:ea typeface="MS Mincho" panose="02020609040205080304" pitchFamily="49" charset="-128"/>
              </a:rPr>
              <a:t> asked her dominant voice to wash the pots when she went to bed. The voice had all night to complete this simple task. If the pots were washed then she would comply. When she woke in the morning the pots were unwashed.</a:t>
            </a:r>
            <a:endParaRPr lang="en-AU" sz="1800" dirty="0">
              <a:effectLst/>
              <a:latin typeface="Times New Roman" panose="02020603050405020304" pitchFamily="18" charset="0"/>
              <a:ea typeface="MS Mincho" panose="02020609040205080304" pitchFamily="49" charset="-128"/>
            </a:endParaRPr>
          </a:p>
          <a:p>
            <a:endParaRPr lang="en-AU" dirty="0"/>
          </a:p>
        </p:txBody>
      </p:sp>
      <p:sp>
        <p:nvSpPr>
          <p:cNvPr id="4" name="Slide Number Placeholder 3"/>
          <p:cNvSpPr>
            <a:spLocks noGrp="1"/>
          </p:cNvSpPr>
          <p:nvPr>
            <p:ph type="sldNum" sz="quarter" idx="5"/>
          </p:nvPr>
        </p:nvSpPr>
        <p:spPr/>
        <p:txBody>
          <a:bodyPr/>
          <a:lstStyle/>
          <a:p>
            <a:fld id="{BC199798-20C1-44AF-B2E4-8DD9F51ED36F}" type="slidenum">
              <a:rPr lang="en-AU" smtClean="0"/>
              <a:t>23</a:t>
            </a:fld>
            <a:endParaRPr lang="en-AU"/>
          </a:p>
        </p:txBody>
      </p:sp>
    </p:spTree>
    <p:extLst>
      <p:ext uri="{BB962C8B-B14F-4D97-AF65-F5344CB8AC3E}">
        <p14:creationId xmlns:p14="http://schemas.microsoft.com/office/powerpoint/2010/main" val="33711591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AU" sz="1800" kern="100" dirty="0">
                <a:effectLst/>
                <a:latin typeface="Calibri" panose="020F0502020204030204" pitchFamily="34" charset="0"/>
                <a:ea typeface="Calibri" panose="020F0502020204030204" pitchFamily="34" charset="0"/>
                <a:cs typeface="Times New Roman" panose="02020603050405020304" pitchFamily="18" charset="0"/>
              </a:rPr>
              <a:t>Several factors may contribute to how people cope with hearing voices including their experience of different life events, the level and type of support they receive, individual personality traits and characteristics, and opportunities to make sense of what is happening to them (Bentall, 2003). </a:t>
            </a:r>
          </a:p>
          <a:p>
            <a:pPr>
              <a:lnSpc>
                <a:spcPct val="107000"/>
              </a:lnSpc>
              <a:spcAft>
                <a:spcPts val="800"/>
              </a:spcAft>
            </a:pP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800" kern="100" dirty="0">
                <a:effectLst/>
                <a:latin typeface="Calibri" panose="020F0502020204030204" pitchFamily="34" charset="0"/>
                <a:ea typeface="Calibri" panose="020F0502020204030204" pitchFamily="34" charset="0"/>
                <a:cs typeface="Times New Roman" panose="02020603050405020304" pitchFamily="18" charset="0"/>
              </a:rPr>
              <a:t>According to </a:t>
            </a:r>
            <a:r>
              <a:rPr lang="en-AU" sz="1800" kern="100" dirty="0" err="1">
                <a:effectLst/>
                <a:latin typeface="Calibri" panose="020F0502020204030204" pitchFamily="34" charset="0"/>
                <a:ea typeface="Calibri" panose="020F0502020204030204" pitchFamily="34" charset="0"/>
                <a:cs typeface="Times New Roman" panose="02020603050405020304" pitchFamily="18" charset="0"/>
              </a:rPr>
              <a:t>Romme</a:t>
            </a:r>
            <a:r>
              <a:rPr lang="en-AU" sz="1800" kern="100" dirty="0">
                <a:effectLst/>
                <a:latin typeface="Calibri" panose="020F0502020204030204" pitchFamily="34" charset="0"/>
                <a:ea typeface="Calibri" panose="020F0502020204030204" pitchFamily="34" charset="0"/>
                <a:cs typeface="Times New Roman" panose="02020603050405020304" pitchFamily="18" charset="0"/>
              </a:rPr>
              <a:t> and Escher (1989, 2000) voice-hearers tend to pass through three phases. The first is a “startling phase”, associated with the sudden onset of the voices, which can be a frightening and confusing time for people. The “organisation phase” is next where voice-hearers begin the process of acceptance and communication with voices. The third phase is the “stabilization phase”, a time of stability related to the development of on-going sustainable coping strategies. If we can understand the differences between those who cope or stabilise versus those who do not, we can further develop effective treatment (</a:t>
            </a:r>
            <a:r>
              <a:rPr lang="en-AU" sz="1800" kern="100" dirty="0" err="1">
                <a:effectLst/>
                <a:latin typeface="Calibri" panose="020F0502020204030204" pitchFamily="34" charset="0"/>
                <a:ea typeface="Calibri" panose="020F0502020204030204" pitchFamily="34" charset="0"/>
                <a:cs typeface="Times New Roman" panose="02020603050405020304" pitchFamily="18" charset="0"/>
              </a:rPr>
              <a:t>Corstens</a:t>
            </a:r>
            <a:r>
              <a:rPr lang="en-AU" sz="1800" kern="100" dirty="0">
                <a:effectLst/>
                <a:latin typeface="Calibri" panose="020F0502020204030204" pitchFamily="34" charset="0"/>
                <a:ea typeface="Calibri" panose="020F0502020204030204" pitchFamily="34" charset="0"/>
                <a:cs typeface="Times New Roman" panose="02020603050405020304" pitchFamily="18" charset="0"/>
              </a:rPr>
              <a:t> et al., 2012; McCarthy-Jones &amp; Longden, 2013).  </a:t>
            </a:r>
          </a:p>
          <a:p>
            <a:endParaRPr lang="en-AU" dirty="0"/>
          </a:p>
        </p:txBody>
      </p:sp>
      <p:sp>
        <p:nvSpPr>
          <p:cNvPr id="4" name="Slide Number Placeholder 3"/>
          <p:cNvSpPr>
            <a:spLocks noGrp="1"/>
          </p:cNvSpPr>
          <p:nvPr>
            <p:ph type="sldNum" sz="quarter" idx="5"/>
          </p:nvPr>
        </p:nvSpPr>
        <p:spPr/>
        <p:txBody>
          <a:bodyPr/>
          <a:lstStyle/>
          <a:p>
            <a:fld id="{BC199798-20C1-44AF-B2E4-8DD9F51ED36F}" type="slidenum">
              <a:rPr lang="en-AU" smtClean="0"/>
              <a:t>24</a:t>
            </a:fld>
            <a:endParaRPr lang="en-AU"/>
          </a:p>
        </p:txBody>
      </p:sp>
    </p:spTree>
    <p:extLst>
      <p:ext uri="{BB962C8B-B14F-4D97-AF65-F5344CB8AC3E}">
        <p14:creationId xmlns:p14="http://schemas.microsoft.com/office/powerpoint/2010/main" val="901333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endParaRPr lang="en-AU" dirty="0"/>
          </a:p>
        </p:txBody>
      </p:sp>
      <p:sp>
        <p:nvSpPr>
          <p:cNvPr id="4" name="Slide Number Placeholder 3"/>
          <p:cNvSpPr>
            <a:spLocks noGrp="1"/>
          </p:cNvSpPr>
          <p:nvPr>
            <p:ph type="sldNum" sz="quarter" idx="10"/>
          </p:nvPr>
        </p:nvSpPr>
        <p:spPr/>
        <p:txBody>
          <a:bodyPr/>
          <a:lstStyle/>
          <a:p>
            <a:fld id="{BC199798-20C1-44AF-B2E4-8DD9F51ED36F}" type="slidenum">
              <a:rPr lang="en-AU" smtClean="0"/>
              <a:t>4</a:t>
            </a:fld>
            <a:endParaRPr lang="en-AU"/>
          </a:p>
        </p:txBody>
      </p:sp>
    </p:spTree>
    <p:extLst>
      <p:ext uri="{BB962C8B-B14F-4D97-AF65-F5344CB8AC3E}">
        <p14:creationId xmlns:p14="http://schemas.microsoft.com/office/powerpoint/2010/main" val="821734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effectLst/>
                <a:latin typeface="Calibri" panose="020F0502020204030204" pitchFamily="34" charset="0"/>
                <a:ea typeface="Calibri" panose="020F0502020204030204" pitchFamily="34" charset="0"/>
              </a:rPr>
              <a:t>Voice hearing clearly occurs under many different circumstances ranging from relatively common experiences with little or no impact on people’s lives through to extraordinary experiences that profoundly affect individuals, family, culture, and societies. </a:t>
            </a:r>
          </a:p>
          <a:p>
            <a:pPr indent="457200">
              <a:lnSpc>
                <a:spcPct val="150000"/>
              </a:lnSpc>
              <a:spcAft>
                <a:spcPts val="800"/>
              </a:spcAft>
            </a:pPr>
            <a:endParaRPr lang="en-AU" sz="1800" dirty="0">
              <a:effectLst/>
              <a:latin typeface="Calibri" panose="020F0502020204030204" pitchFamily="34" charset="0"/>
              <a:ea typeface="Calibri" panose="020F0502020204030204" pitchFamily="34" charset="0"/>
              <a:cs typeface="+mn-cs"/>
            </a:endParaRPr>
          </a:p>
        </p:txBody>
      </p:sp>
      <p:sp>
        <p:nvSpPr>
          <p:cNvPr id="4" name="Slide Number Placeholder 3"/>
          <p:cNvSpPr>
            <a:spLocks noGrp="1"/>
          </p:cNvSpPr>
          <p:nvPr>
            <p:ph type="sldNum" sz="quarter" idx="10"/>
          </p:nvPr>
        </p:nvSpPr>
        <p:spPr/>
        <p:txBody>
          <a:bodyPr/>
          <a:lstStyle/>
          <a:p>
            <a:fld id="{BC199798-20C1-44AF-B2E4-8DD9F51ED36F}" type="slidenum">
              <a:rPr lang="en-AU" smtClean="0"/>
              <a:t>5</a:t>
            </a:fld>
            <a:endParaRPr lang="en-AU"/>
          </a:p>
        </p:txBody>
      </p:sp>
    </p:spTree>
    <p:extLst>
      <p:ext uri="{BB962C8B-B14F-4D97-AF65-F5344CB8AC3E}">
        <p14:creationId xmlns:p14="http://schemas.microsoft.com/office/powerpoint/2010/main" val="40712211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LIMITATIONS OF CURRENT TREATMENT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Since the  late1950s psychotropic medications are the first line treatment that are used by psychiatrists to treat patient’s auditory hallucinations. </a:t>
            </a: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Between 25–60% continue to experience them despite medication adherence (</a:t>
            </a:r>
            <a:r>
              <a:rPr lang="en-AU" sz="1200" u="none" strike="noStrike" kern="1200" dirty="0" err="1">
                <a:solidFill>
                  <a:schemeClr val="tx1"/>
                </a:solidFill>
                <a:effectLst/>
                <a:latin typeface="+mn-lt"/>
                <a:ea typeface="+mn-ea"/>
                <a:cs typeface="+mn-cs"/>
                <a:hlinkClick r:id="rId3" action="ppaction://hlinkfile" tooltip="Garety, 2000 #29"/>
              </a:rPr>
              <a:t>Garety</a:t>
            </a:r>
            <a:r>
              <a:rPr lang="en-AU" sz="1200" u="none" strike="noStrike" kern="1200" dirty="0">
                <a:solidFill>
                  <a:schemeClr val="tx1"/>
                </a:solidFill>
                <a:effectLst/>
                <a:latin typeface="+mn-lt"/>
                <a:ea typeface="+mn-ea"/>
                <a:cs typeface="+mn-cs"/>
                <a:hlinkClick r:id="rId3" action="ppaction://hlinkfile" tooltip="Garety, 2000 #29"/>
              </a:rPr>
              <a:t>, Fowler, &amp; </a:t>
            </a:r>
            <a:r>
              <a:rPr lang="en-AU" sz="1200" u="none" strike="noStrike" kern="1200" dirty="0" err="1">
                <a:solidFill>
                  <a:schemeClr val="tx1"/>
                </a:solidFill>
                <a:effectLst/>
                <a:latin typeface="+mn-lt"/>
                <a:ea typeface="+mn-ea"/>
                <a:cs typeface="+mn-cs"/>
                <a:hlinkClick r:id="rId3" action="ppaction://hlinkfile" tooltip="Garety, 2000 #29"/>
              </a:rPr>
              <a:t>Kuipers</a:t>
            </a:r>
            <a:r>
              <a:rPr lang="en-AU" sz="1200" u="none" strike="noStrike" kern="1200" dirty="0">
                <a:solidFill>
                  <a:schemeClr val="tx1"/>
                </a:solidFill>
                <a:effectLst/>
                <a:latin typeface="+mn-lt"/>
                <a:ea typeface="+mn-ea"/>
                <a:cs typeface="+mn-cs"/>
                <a:hlinkClick r:id="rId3" action="ppaction://hlinkfile" tooltip="Garety, 2000 #29"/>
              </a:rPr>
              <a:t>, 2000</a:t>
            </a:r>
            <a:r>
              <a:rPr lang="en-AU" sz="1200" kern="1200" dirty="0">
                <a:solidFill>
                  <a:schemeClr val="tx1"/>
                </a:solidFill>
                <a:effectLst/>
                <a:latin typeface="+mn-lt"/>
                <a:ea typeface="+mn-ea"/>
                <a:cs typeface="+mn-cs"/>
              </a:rPr>
              <a:t>; </a:t>
            </a:r>
            <a:r>
              <a:rPr lang="en-AU" sz="1200" u="none" strike="noStrike" kern="1200" dirty="0">
                <a:solidFill>
                  <a:schemeClr val="tx1"/>
                </a:solidFill>
                <a:effectLst/>
                <a:latin typeface="+mn-lt"/>
                <a:ea typeface="+mn-ea"/>
                <a:cs typeface="+mn-cs"/>
                <a:hlinkClick r:id="rId4" action="ppaction://hlinkfile" tooltip="Morrison, 2001 #47"/>
              </a:rPr>
              <a:t>Morrison, 2001</a:t>
            </a:r>
            <a:r>
              <a:rPr lang="en-AU" sz="1200" kern="1200" dirty="0">
                <a:solidFill>
                  <a:schemeClr val="tx1"/>
                </a:solidFill>
                <a:effectLst/>
                <a:latin typeface="+mn-lt"/>
                <a:ea typeface="+mn-ea"/>
                <a:cs typeface="+mn-cs"/>
              </a:rPr>
              <a:t>; </a:t>
            </a:r>
            <a:r>
              <a:rPr lang="en-AU" sz="1200" u="none" strike="noStrike" kern="1200" dirty="0" err="1">
                <a:solidFill>
                  <a:schemeClr val="tx1"/>
                </a:solidFill>
                <a:effectLst/>
                <a:latin typeface="+mn-lt"/>
                <a:ea typeface="+mn-ea"/>
                <a:cs typeface="+mn-cs"/>
                <a:hlinkClick r:id="rId5" action="ppaction://hlinkfile" tooltip="Sensky, 2000 #60"/>
              </a:rPr>
              <a:t>Sensky</a:t>
            </a:r>
            <a:r>
              <a:rPr lang="en-AU" sz="1200" u="none" strike="noStrike" kern="1200" dirty="0">
                <a:solidFill>
                  <a:schemeClr val="tx1"/>
                </a:solidFill>
                <a:effectLst/>
                <a:latin typeface="+mn-lt"/>
                <a:ea typeface="+mn-ea"/>
                <a:cs typeface="+mn-cs"/>
                <a:hlinkClick r:id="rId5" action="ppaction://hlinkfile" tooltip="Sensky, 2000 #60"/>
              </a:rPr>
              <a:t>, et al., 2000</a:t>
            </a:r>
            <a:r>
              <a:rPr lang="en-AU" sz="1200" kern="1200" dirty="0">
                <a:solidFill>
                  <a:schemeClr val="tx1"/>
                </a:solidFill>
                <a:effectLst/>
                <a:latin typeface="+mn-lt"/>
                <a:ea typeface="+mn-ea"/>
                <a:cs typeface="+mn-cs"/>
              </a:rPr>
              <a:t>; </a:t>
            </a:r>
            <a:r>
              <a:rPr lang="en-AU" sz="1200" u="none" strike="noStrike" kern="1200" dirty="0">
                <a:solidFill>
                  <a:schemeClr val="tx1"/>
                </a:solidFill>
                <a:effectLst/>
                <a:latin typeface="+mn-lt"/>
                <a:ea typeface="+mn-ea"/>
                <a:cs typeface="+mn-cs"/>
                <a:hlinkClick r:id="rId6" action="ppaction://hlinkfile" tooltip="Tarrier, 2004 #65"/>
              </a:rPr>
              <a:t>Tarrier &amp; Wykes, 2004</a:t>
            </a:r>
            <a:r>
              <a:rPr lang="en-AU"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For many people negative side effects, such as sedation, weight gain and associated metabolic problems, have been reported to outweigh the benefits of medication (Asher-</a:t>
            </a:r>
            <a:r>
              <a:rPr lang="en-AU" sz="1200" kern="1200" dirty="0" err="1">
                <a:solidFill>
                  <a:schemeClr val="tx1"/>
                </a:solidFill>
                <a:effectLst/>
                <a:latin typeface="+mn-lt"/>
                <a:ea typeface="+mn-ea"/>
                <a:cs typeface="+mn-cs"/>
              </a:rPr>
              <a:t>Svanum</a:t>
            </a:r>
            <a:r>
              <a:rPr lang="en-AU" sz="1200" kern="1200" dirty="0">
                <a:solidFill>
                  <a:schemeClr val="tx1"/>
                </a:solidFill>
                <a:effectLst/>
                <a:latin typeface="+mn-lt"/>
                <a:ea typeface="+mn-ea"/>
                <a:cs typeface="+mn-cs"/>
              </a:rPr>
              <a:t> et al., 2010; </a:t>
            </a:r>
            <a:r>
              <a:rPr lang="en-AU" sz="1200" kern="1200" dirty="0" err="1">
                <a:solidFill>
                  <a:schemeClr val="tx1"/>
                </a:solidFill>
                <a:effectLst/>
                <a:latin typeface="+mn-lt"/>
                <a:ea typeface="+mn-ea"/>
                <a:cs typeface="+mn-cs"/>
              </a:rPr>
              <a:t>Kalhovde</a:t>
            </a:r>
            <a:r>
              <a:rPr lang="en-AU" sz="1200" kern="1200" dirty="0">
                <a:solidFill>
                  <a:schemeClr val="tx1"/>
                </a:solidFill>
                <a:effectLst/>
                <a:latin typeface="+mn-lt"/>
                <a:ea typeface="+mn-ea"/>
                <a:cs typeface="+mn-cs"/>
              </a:rPr>
              <a:t> et al., 2014) and as many as three quarters of patients with schizophrenia discontinued their drugs over 18 months (</a:t>
            </a:r>
            <a:r>
              <a:rPr lang="en-AU" sz="1200" u="none" strike="noStrike" kern="1200" dirty="0">
                <a:solidFill>
                  <a:schemeClr val="tx1"/>
                </a:solidFill>
                <a:effectLst/>
                <a:latin typeface="+mn-lt"/>
                <a:ea typeface="+mn-ea"/>
                <a:cs typeface="+mn-cs"/>
                <a:hlinkClick r:id="rId7" action="ppaction://hlinkfile" tooltip="Lieberman, 2005 #41"/>
              </a:rPr>
              <a:t>Lieberman et al., 2005</a:t>
            </a:r>
            <a:r>
              <a:rPr lang="en-AU" sz="1200" kern="1200" dirty="0">
                <a:solidFill>
                  <a:schemeClr val="tx1"/>
                </a:solidFill>
                <a:effectLst/>
                <a:latin typeface="+mn-lt"/>
                <a:ea typeface="+mn-ea"/>
                <a:cs typeface="+mn-cs"/>
              </a:rPr>
              <a:t>). </a:t>
            </a: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There are a number of meta-analyses that demonstrate the benefits of individual </a:t>
            </a:r>
            <a:r>
              <a:rPr lang="en-AU" sz="1200" kern="1200" dirty="0" err="1">
                <a:solidFill>
                  <a:schemeClr val="tx1"/>
                </a:solidFill>
                <a:effectLst/>
                <a:latin typeface="+mn-lt"/>
                <a:ea typeface="+mn-ea"/>
                <a:cs typeface="+mn-cs"/>
              </a:rPr>
              <a:t>CBTp</a:t>
            </a:r>
            <a:r>
              <a:rPr lang="en-AU" sz="1200" kern="1200" dirty="0">
                <a:solidFill>
                  <a:schemeClr val="tx1"/>
                </a:solidFill>
                <a:effectLst/>
                <a:latin typeface="+mn-lt"/>
                <a:ea typeface="+mn-ea"/>
                <a:cs typeface="+mn-cs"/>
              </a:rPr>
              <a:t> (</a:t>
            </a:r>
            <a:r>
              <a:rPr lang="en-AU" sz="1200" u="none" strike="noStrike" kern="1200" dirty="0">
                <a:solidFill>
                  <a:schemeClr val="tx1"/>
                </a:solidFill>
                <a:effectLst/>
                <a:latin typeface="+mn-lt"/>
                <a:ea typeface="+mn-ea"/>
                <a:cs typeface="+mn-cs"/>
                <a:hlinkClick r:id="rId8"/>
              </a:rPr>
              <a:t>Gould, </a:t>
            </a:r>
            <a:r>
              <a:rPr lang="en-AU" sz="1200" u="none" strike="noStrike" kern="1200" dirty="0" err="1">
                <a:solidFill>
                  <a:schemeClr val="tx1"/>
                </a:solidFill>
                <a:effectLst/>
                <a:latin typeface="+mn-lt"/>
                <a:ea typeface="+mn-ea"/>
                <a:cs typeface="+mn-cs"/>
                <a:hlinkClick r:id="rId8"/>
              </a:rPr>
              <a:t>Mueser</a:t>
            </a:r>
            <a:r>
              <a:rPr lang="en-AU" sz="1200" u="none" strike="noStrike" kern="1200" dirty="0">
                <a:solidFill>
                  <a:schemeClr val="tx1"/>
                </a:solidFill>
                <a:effectLst/>
                <a:latin typeface="+mn-lt"/>
                <a:ea typeface="+mn-ea"/>
                <a:cs typeface="+mn-cs"/>
                <a:hlinkClick r:id="rId8"/>
              </a:rPr>
              <a:t>, Bolton, Mays, &amp; Goff, 2001; </a:t>
            </a:r>
            <a:r>
              <a:rPr lang="en-AU" sz="1200" u="none" strike="noStrike" kern="1200" dirty="0" err="1">
                <a:solidFill>
                  <a:schemeClr val="tx1"/>
                </a:solidFill>
                <a:effectLst/>
                <a:latin typeface="+mn-lt"/>
                <a:ea typeface="+mn-ea"/>
                <a:cs typeface="+mn-cs"/>
                <a:hlinkClick r:id="rId8"/>
              </a:rPr>
              <a:t>Jauhar</a:t>
            </a:r>
            <a:r>
              <a:rPr lang="en-AU" sz="1200" u="none" strike="noStrike" kern="1200" dirty="0">
                <a:solidFill>
                  <a:schemeClr val="tx1"/>
                </a:solidFill>
                <a:effectLst/>
                <a:latin typeface="+mn-lt"/>
                <a:ea typeface="+mn-ea"/>
                <a:cs typeface="+mn-cs"/>
                <a:hlinkClick r:id="rId8"/>
              </a:rPr>
              <a:t> et al., 2014; </a:t>
            </a:r>
            <a:r>
              <a:rPr lang="en-AU" sz="1200" u="none" strike="noStrike" kern="1200" dirty="0" err="1">
                <a:solidFill>
                  <a:schemeClr val="tx1"/>
                </a:solidFill>
                <a:effectLst/>
                <a:latin typeface="+mn-lt"/>
                <a:ea typeface="+mn-ea"/>
                <a:cs typeface="+mn-cs"/>
                <a:hlinkClick r:id="rId8"/>
              </a:rPr>
              <a:t>Pfammatter</a:t>
            </a:r>
            <a:r>
              <a:rPr lang="en-AU" sz="1200" u="none" strike="noStrike" kern="1200" dirty="0">
                <a:solidFill>
                  <a:schemeClr val="tx1"/>
                </a:solidFill>
                <a:effectLst/>
                <a:latin typeface="+mn-lt"/>
                <a:ea typeface="+mn-ea"/>
                <a:cs typeface="+mn-cs"/>
                <a:hlinkClick r:id="rId8"/>
              </a:rPr>
              <a:t>, 2011; Pilling et al., 2002; Wykes, Steel, </a:t>
            </a:r>
            <a:r>
              <a:rPr lang="en-AU" sz="1200" u="none" strike="noStrike" kern="1200" dirty="0" err="1">
                <a:solidFill>
                  <a:schemeClr val="tx1"/>
                </a:solidFill>
                <a:effectLst/>
                <a:latin typeface="+mn-lt"/>
                <a:ea typeface="+mn-ea"/>
                <a:cs typeface="+mn-cs"/>
                <a:hlinkClick r:id="rId8"/>
              </a:rPr>
              <a:t>Everitt</a:t>
            </a:r>
            <a:r>
              <a:rPr lang="en-AU" sz="1200" u="none" strike="noStrike" kern="1200" dirty="0">
                <a:solidFill>
                  <a:schemeClr val="tx1"/>
                </a:solidFill>
                <a:effectLst/>
                <a:latin typeface="+mn-lt"/>
                <a:ea typeface="+mn-ea"/>
                <a:cs typeface="+mn-cs"/>
                <a:hlinkClick r:id="rId8"/>
              </a:rPr>
              <a:t>, &amp; Tarrier, 2008; Zimmerman, </a:t>
            </a:r>
            <a:r>
              <a:rPr lang="en-AU" sz="1200" u="none" strike="noStrike" kern="1200" dirty="0" err="1">
                <a:solidFill>
                  <a:schemeClr val="tx1"/>
                </a:solidFill>
                <a:effectLst/>
                <a:latin typeface="+mn-lt"/>
                <a:ea typeface="+mn-ea"/>
                <a:cs typeface="+mn-cs"/>
                <a:hlinkClick r:id="rId8"/>
              </a:rPr>
              <a:t>Favrod</a:t>
            </a:r>
            <a:r>
              <a:rPr lang="en-AU" sz="1200" u="none" strike="noStrike" kern="1200" dirty="0">
                <a:solidFill>
                  <a:schemeClr val="tx1"/>
                </a:solidFill>
                <a:effectLst/>
                <a:latin typeface="+mn-lt"/>
                <a:ea typeface="+mn-ea"/>
                <a:cs typeface="+mn-cs"/>
                <a:hlinkClick r:id="rId8"/>
              </a:rPr>
              <a:t>, Trieu, &amp; </a:t>
            </a:r>
            <a:r>
              <a:rPr lang="en-AU" sz="1200" u="none" strike="noStrike" kern="1200" dirty="0" err="1">
                <a:solidFill>
                  <a:schemeClr val="tx1"/>
                </a:solidFill>
                <a:effectLst/>
                <a:latin typeface="+mn-lt"/>
                <a:ea typeface="+mn-ea"/>
                <a:cs typeface="+mn-cs"/>
                <a:hlinkClick r:id="rId8"/>
              </a:rPr>
              <a:t>Pomini</a:t>
            </a:r>
            <a:r>
              <a:rPr lang="en-AU" sz="1200" u="none" strike="noStrike" kern="1200" dirty="0">
                <a:solidFill>
                  <a:schemeClr val="tx1"/>
                </a:solidFill>
                <a:effectLst/>
                <a:latin typeface="+mn-lt"/>
                <a:ea typeface="+mn-ea"/>
                <a:cs typeface="+mn-cs"/>
                <a:hlinkClick r:id="rId8"/>
              </a:rPr>
              <a:t>, 2005</a:t>
            </a:r>
            <a:r>
              <a:rPr lang="en-AU" sz="1200" kern="1200" dirty="0">
                <a:solidFill>
                  <a:schemeClr val="tx1"/>
                </a:solidFill>
                <a:effectLst/>
                <a:latin typeface="+mn-lt"/>
                <a:ea typeface="+mn-ea"/>
                <a:cs typeface="+mn-cs"/>
              </a:rPr>
              <a:t>).</a:t>
            </a:r>
          </a:p>
          <a:p>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It is estimated that only one in 10 people in the UK who might benefit from </a:t>
            </a:r>
            <a:r>
              <a:rPr lang="en-AU" sz="1200" kern="1200" dirty="0" err="1">
                <a:solidFill>
                  <a:schemeClr val="tx1"/>
                </a:solidFill>
                <a:effectLst/>
                <a:latin typeface="+mn-lt"/>
                <a:ea typeface="+mn-ea"/>
                <a:cs typeface="+mn-cs"/>
              </a:rPr>
              <a:t>CBTp</a:t>
            </a:r>
            <a:r>
              <a:rPr lang="en-AU" sz="1200" kern="1200" dirty="0">
                <a:solidFill>
                  <a:schemeClr val="tx1"/>
                </a:solidFill>
                <a:effectLst/>
                <a:latin typeface="+mn-lt"/>
                <a:ea typeface="+mn-ea"/>
                <a:cs typeface="+mn-cs"/>
              </a:rPr>
              <a:t> are getting access to treatment (Brophy 2017). Access and availability to treatment remains poor for consumers (</a:t>
            </a:r>
            <a:r>
              <a:rPr lang="en-AU" sz="1200" u="none" strike="noStrike" kern="1200" dirty="0">
                <a:solidFill>
                  <a:schemeClr val="tx1"/>
                </a:solidFill>
                <a:effectLst/>
                <a:latin typeface="+mn-lt"/>
                <a:ea typeface="+mn-ea"/>
                <a:cs typeface="+mn-cs"/>
                <a:hlinkClick r:id="rId9"/>
              </a:rPr>
              <a:t>Berry &amp; Haddock, 2008</a:t>
            </a:r>
            <a:r>
              <a:rPr lang="en-AU"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indent="0">
              <a:buNone/>
            </a:pPr>
            <a:r>
              <a:rPr lang="en-AU" dirty="0" err="1"/>
              <a:t>CBTp</a:t>
            </a:r>
            <a:r>
              <a:rPr lang="en-AU" dirty="0"/>
              <a:t> has been extensively evaluated and there is robust evidence for its positive impact, notably on the reduction of distress when hearing voices (van der </a:t>
            </a:r>
            <a:r>
              <a:rPr lang="en-AU" dirty="0" err="1"/>
              <a:t>Gaag</a:t>
            </a:r>
            <a:r>
              <a:rPr lang="en-AU" dirty="0"/>
              <a:t> et al., 2014).</a:t>
            </a:r>
          </a:p>
          <a:p>
            <a:pPr marL="0" indent="0">
              <a:buNone/>
            </a:pPr>
            <a:r>
              <a:rPr lang="en-AU" dirty="0"/>
              <a:t>Few voice hearers have access to this therapy. Factors that impact on the level of access and availability to </a:t>
            </a:r>
            <a:r>
              <a:rPr lang="en-AU" dirty="0" err="1"/>
              <a:t>CBTp</a:t>
            </a:r>
            <a:r>
              <a:rPr lang="en-AU" dirty="0"/>
              <a:t> include limited resources and problems with the postgraduate formal training and expert supervision of skilled </a:t>
            </a:r>
            <a:r>
              <a:rPr lang="en-AU" dirty="0" err="1"/>
              <a:t>CBTp</a:t>
            </a:r>
            <a:r>
              <a:rPr lang="en-AU" dirty="0"/>
              <a:t> therapists (Ince et al., 2015). </a:t>
            </a:r>
            <a:r>
              <a:rPr lang="en-AU" sz="1200" kern="1200" dirty="0">
                <a:solidFill>
                  <a:schemeClr val="tx1"/>
                </a:solidFill>
                <a:effectLst/>
                <a:latin typeface="+mn-lt"/>
                <a:ea typeface="+mn-ea"/>
                <a:cs typeface="+mn-cs"/>
              </a:rPr>
              <a:t>Organisational barriers to implementing </a:t>
            </a:r>
            <a:r>
              <a:rPr lang="en-AU" sz="1200" kern="1200" dirty="0" err="1">
                <a:solidFill>
                  <a:schemeClr val="tx1"/>
                </a:solidFill>
                <a:effectLst/>
                <a:latin typeface="+mn-lt"/>
                <a:ea typeface="+mn-ea"/>
                <a:cs typeface="+mn-cs"/>
              </a:rPr>
              <a:t>CBTp</a:t>
            </a:r>
            <a:r>
              <a:rPr lang="en-AU" sz="1200" kern="1200" dirty="0">
                <a:solidFill>
                  <a:schemeClr val="tx1"/>
                </a:solidFill>
                <a:effectLst/>
                <a:latin typeface="+mn-lt"/>
                <a:ea typeface="+mn-ea"/>
                <a:cs typeface="+mn-cs"/>
              </a:rPr>
              <a:t> such as limited resources, conflicts between service priorities, an emphasis in services on monitoring mental health rather than intervening, and problems with the training and supervision of skilled </a:t>
            </a:r>
            <a:r>
              <a:rPr lang="en-AU" sz="1200" kern="1200" dirty="0" err="1">
                <a:solidFill>
                  <a:schemeClr val="tx1"/>
                </a:solidFill>
                <a:effectLst/>
                <a:latin typeface="+mn-lt"/>
                <a:ea typeface="+mn-ea"/>
                <a:cs typeface="+mn-cs"/>
              </a:rPr>
              <a:t>CBTp</a:t>
            </a:r>
            <a:r>
              <a:rPr lang="en-AU" sz="1200" kern="1200" dirty="0">
                <a:solidFill>
                  <a:schemeClr val="tx1"/>
                </a:solidFill>
                <a:effectLst/>
                <a:latin typeface="+mn-lt"/>
                <a:ea typeface="+mn-ea"/>
                <a:cs typeface="+mn-cs"/>
              </a:rPr>
              <a:t> therapists means that access and availability to treatment remains poor for consumers (</a:t>
            </a:r>
            <a:r>
              <a:rPr lang="en-AU" sz="1200" u="sng" kern="1200" dirty="0">
                <a:solidFill>
                  <a:schemeClr val="tx1"/>
                </a:solidFill>
                <a:effectLst/>
                <a:latin typeface="+mn-lt"/>
                <a:ea typeface="+mn-ea"/>
                <a:cs typeface="+mn-cs"/>
                <a:hlinkClick r:id="rId9"/>
              </a:rPr>
              <a:t>Berry &amp; Haddock, 2008</a:t>
            </a:r>
            <a:r>
              <a:rPr lang="en-AU" sz="1200" kern="1200" dirty="0">
                <a:solidFill>
                  <a:schemeClr val="tx1"/>
                </a:solidFill>
                <a:effectLst/>
                <a:latin typeface="+mn-lt"/>
                <a:ea typeface="+mn-ea"/>
                <a:cs typeface="+mn-cs"/>
              </a:rPr>
              <a:t>)</a:t>
            </a: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Emerging Evidence</a:t>
            </a:r>
          </a:p>
          <a:p>
            <a:r>
              <a:rPr lang="en-AU" sz="1200" kern="1200" dirty="0">
                <a:solidFill>
                  <a:schemeClr val="tx1"/>
                </a:solidFill>
                <a:effectLst/>
                <a:latin typeface="+mn-lt"/>
                <a:ea typeface="+mn-ea"/>
                <a:cs typeface="+mn-cs"/>
              </a:rPr>
              <a:t>Wykes, Steel, </a:t>
            </a:r>
            <a:r>
              <a:rPr lang="en-AU" sz="1200" kern="1200" dirty="0" err="1">
                <a:solidFill>
                  <a:schemeClr val="tx1"/>
                </a:solidFill>
                <a:effectLst/>
                <a:latin typeface="+mn-lt"/>
                <a:ea typeface="+mn-ea"/>
                <a:cs typeface="+mn-cs"/>
              </a:rPr>
              <a:t>Everitt</a:t>
            </a:r>
            <a:r>
              <a:rPr lang="en-AU" sz="1200" kern="1200" dirty="0">
                <a:solidFill>
                  <a:schemeClr val="tx1"/>
                </a:solidFill>
                <a:effectLst/>
                <a:latin typeface="+mn-lt"/>
                <a:ea typeface="+mn-ea"/>
                <a:cs typeface="+mn-cs"/>
              </a:rPr>
              <a:t>, and Tarrier (2008), conducted a meta-analysis of 34 quantitative studies which explored the efficacy of group-based </a:t>
            </a:r>
            <a:r>
              <a:rPr lang="en-AU" sz="1200" kern="1200" dirty="0" err="1">
                <a:solidFill>
                  <a:schemeClr val="tx1"/>
                </a:solidFill>
                <a:effectLst/>
                <a:latin typeface="+mn-lt"/>
                <a:ea typeface="+mn-ea"/>
                <a:cs typeface="+mn-cs"/>
              </a:rPr>
              <a:t>CBTp</a:t>
            </a:r>
            <a:r>
              <a:rPr lang="en-AU" sz="1200" kern="1200" dirty="0">
                <a:solidFill>
                  <a:schemeClr val="tx1"/>
                </a:solidFill>
                <a:effectLst/>
                <a:latin typeface="+mn-lt"/>
                <a:ea typeface="+mn-ea"/>
                <a:cs typeface="+mn-cs"/>
              </a:rPr>
              <a:t>. Overall, the researchers found that group-based </a:t>
            </a:r>
            <a:r>
              <a:rPr lang="en-AU" sz="1200" kern="1200" dirty="0" err="1">
                <a:solidFill>
                  <a:schemeClr val="tx1"/>
                </a:solidFill>
                <a:effectLst/>
                <a:latin typeface="+mn-lt"/>
                <a:ea typeface="+mn-ea"/>
                <a:cs typeface="+mn-cs"/>
              </a:rPr>
              <a:t>CBTp</a:t>
            </a:r>
            <a:r>
              <a:rPr lang="en-AU" sz="1200" kern="1200" dirty="0">
                <a:solidFill>
                  <a:schemeClr val="tx1"/>
                </a:solidFill>
                <a:effectLst/>
                <a:latin typeface="+mn-lt"/>
                <a:ea typeface="+mn-ea"/>
                <a:cs typeface="+mn-cs"/>
              </a:rPr>
              <a:t> had a beneficial effect on positive symptoms (e.g., delusions, hallucinations, and disordered speech).  Furthermore some studies are suggesting group based </a:t>
            </a:r>
            <a:r>
              <a:rPr lang="en-AU" sz="1200" kern="1200" dirty="0" err="1">
                <a:solidFill>
                  <a:schemeClr val="tx1"/>
                </a:solidFill>
                <a:effectLst/>
                <a:latin typeface="+mn-lt"/>
                <a:ea typeface="+mn-ea"/>
                <a:cs typeface="+mn-cs"/>
              </a:rPr>
              <a:t>CBTp</a:t>
            </a:r>
            <a:r>
              <a:rPr lang="en-AU" sz="1200" kern="1200" dirty="0">
                <a:solidFill>
                  <a:schemeClr val="tx1"/>
                </a:solidFill>
                <a:effectLst/>
                <a:latin typeface="+mn-lt"/>
                <a:ea typeface="+mn-ea"/>
                <a:cs typeface="+mn-cs"/>
              </a:rPr>
              <a:t> is associated with even better outcomes for consumers when compared to individual treatment, such as lower levels of depression or distress, a reduction in overall symptoms, increased perceptions of control over voices, reduced negative beliefs about voices and their power, greater use of coping strategies, higher self-esteem, and improved social functioning (Chadwick et al., 2000; Gledhill, </a:t>
            </a:r>
            <a:r>
              <a:rPr lang="en-AU" sz="1200" kern="1200" dirty="0" err="1">
                <a:solidFill>
                  <a:schemeClr val="tx1"/>
                </a:solidFill>
                <a:effectLst/>
                <a:latin typeface="+mn-lt"/>
                <a:ea typeface="+mn-ea"/>
                <a:cs typeface="+mn-cs"/>
              </a:rPr>
              <a:t>Lobban</a:t>
            </a:r>
            <a:r>
              <a:rPr lang="en-AU" sz="1200" kern="1200" dirty="0">
                <a:solidFill>
                  <a:schemeClr val="tx1"/>
                </a:solidFill>
                <a:effectLst/>
                <a:latin typeface="+mn-lt"/>
                <a:ea typeface="+mn-ea"/>
                <a:cs typeface="+mn-cs"/>
              </a:rPr>
              <a:t>, &amp; </a:t>
            </a:r>
            <a:r>
              <a:rPr lang="en-AU" sz="1200" kern="1200" dirty="0" err="1">
                <a:solidFill>
                  <a:schemeClr val="tx1"/>
                </a:solidFill>
                <a:effectLst/>
                <a:latin typeface="+mn-lt"/>
                <a:ea typeface="+mn-ea"/>
                <a:cs typeface="+mn-cs"/>
              </a:rPr>
              <a:t>Sellwood</a:t>
            </a:r>
            <a:r>
              <a:rPr lang="en-AU" sz="1200" kern="1200" dirty="0">
                <a:solidFill>
                  <a:schemeClr val="tx1"/>
                </a:solidFill>
                <a:effectLst/>
                <a:latin typeface="+mn-lt"/>
                <a:ea typeface="+mn-ea"/>
                <a:cs typeface="+mn-cs"/>
              </a:rPr>
              <a:t>, 1998; Pinkham et al., 2004; Wykes et al., 1999). But other trials have not found this effect (</a:t>
            </a:r>
            <a:r>
              <a:rPr lang="en-AU" sz="1200" kern="1200" dirty="0" err="1">
                <a:solidFill>
                  <a:schemeClr val="tx1"/>
                </a:solidFill>
                <a:effectLst/>
                <a:latin typeface="+mn-lt"/>
                <a:ea typeface="+mn-ea"/>
                <a:cs typeface="+mn-cs"/>
              </a:rPr>
              <a:t>Baraclough</a:t>
            </a:r>
            <a:r>
              <a:rPr lang="en-AU" sz="1200" kern="1200" dirty="0">
                <a:solidFill>
                  <a:schemeClr val="tx1"/>
                </a:solidFill>
                <a:effectLst/>
                <a:latin typeface="+mn-lt"/>
                <a:ea typeface="+mn-ea"/>
                <a:cs typeface="+mn-cs"/>
              </a:rPr>
              <a:t> et al., 2006, Penn et al., 2009, Wykes et al., 2005). </a:t>
            </a:r>
          </a:p>
          <a:p>
            <a:r>
              <a:rPr lang="en-AU" sz="1200" kern="1200" dirty="0">
                <a:solidFill>
                  <a:schemeClr val="tx1"/>
                </a:solidFill>
                <a:effectLst/>
                <a:latin typeface="+mn-lt"/>
                <a:ea typeface="+mn-ea"/>
                <a:cs typeface="+mn-cs"/>
              </a:rPr>
              <a:t>Furthermore, some researchers have found that group therapy specifically for auditory hallucinations is effective in helping people manage their distress even when antipsychotic medications have failed (</a:t>
            </a:r>
            <a:r>
              <a:rPr lang="en-AU" sz="1200" kern="1200" dirty="0" err="1">
                <a:solidFill>
                  <a:schemeClr val="tx1"/>
                </a:solidFill>
                <a:effectLst/>
                <a:latin typeface="+mn-lt"/>
                <a:ea typeface="+mn-ea"/>
                <a:cs typeface="+mn-cs"/>
              </a:rPr>
              <a:t>Ruddle</a:t>
            </a:r>
            <a:r>
              <a:rPr lang="en-AU" sz="1200" kern="1200" dirty="0">
                <a:solidFill>
                  <a:schemeClr val="tx1"/>
                </a:solidFill>
                <a:effectLst/>
                <a:latin typeface="+mn-lt"/>
                <a:ea typeface="+mn-ea"/>
                <a:cs typeface="+mn-cs"/>
              </a:rPr>
              <a:t>, Mason, &amp; Wykes, 2011), and to be more effective than treatment as usual or supportive therapy (Barrowclough et al., 2006; </a:t>
            </a:r>
            <a:r>
              <a:rPr lang="en-AU" sz="1200" kern="1200" dirty="0" err="1">
                <a:solidFill>
                  <a:schemeClr val="tx1"/>
                </a:solidFill>
                <a:effectLst/>
                <a:latin typeface="+mn-lt"/>
                <a:ea typeface="+mn-ea"/>
                <a:cs typeface="+mn-cs"/>
              </a:rPr>
              <a:t>Bechdolf</a:t>
            </a:r>
            <a:r>
              <a:rPr lang="en-AU" sz="1200" kern="1200" dirty="0">
                <a:solidFill>
                  <a:schemeClr val="tx1"/>
                </a:solidFill>
                <a:effectLst/>
                <a:latin typeface="+mn-lt"/>
                <a:ea typeface="+mn-ea"/>
                <a:cs typeface="+mn-cs"/>
              </a:rPr>
              <a:t> et al., 2010; </a:t>
            </a:r>
            <a:r>
              <a:rPr lang="en-AU" sz="1200" kern="1200" dirty="0" err="1">
                <a:solidFill>
                  <a:schemeClr val="tx1"/>
                </a:solidFill>
                <a:effectLst/>
                <a:latin typeface="+mn-lt"/>
                <a:ea typeface="+mn-ea"/>
                <a:cs typeface="+mn-cs"/>
              </a:rPr>
              <a:t>Lecomte</a:t>
            </a:r>
            <a:r>
              <a:rPr lang="en-AU" sz="1200" kern="1200" dirty="0">
                <a:solidFill>
                  <a:schemeClr val="tx1"/>
                </a:solidFill>
                <a:effectLst/>
                <a:latin typeface="+mn-lt"/>
                <a:ea typeface="+mn-ea"/>
                <a:cs typeface="+mn-cs"/>
              </a:rPr>
              <a:t>, Leclerc, &amp; Wykes, 2012; Penn et al., 2009; Peters et al., 2010; Wykes, Steel, </a:t>
            </a:r>
            <a:r>
              <a:rPr lang="en-AU" sz="1200" kern="1200" dirty="0" err="1">
                <a:solidFill>
                  <a:schemeClr val="tx1"/>
                </a:solidFill>
                <a:effectLst/>
                <a:latin typeface="+mn-lt"/>
                <a:ea typeface="+mn-ea"/>
                <a:cs typeface="+mn-cs"/>
              </a:rPr>
              <a:t>Everitt</a:t>
            </a:r>
            <a:r>
              <a:rPr lang="en-AU" sz="1200" kern="1200" dirty="0">
                <a:solidFill>
                  <a:schemeClr val="tx1"/>
                </a:solidFill>
                <a:effectLst/>
                <a:latin typeface="+mn-lt"/>
                <a:ea typeface="+mn-ea"/>
                <a:cs typeface="+mn-cs"/>
              </a:rPr>
              <a:t>, &amp; Tarrier, 2008). </a:t>
            </a:r>
          </a:p>
          <a:p>
            <a:endParaRPr lang="en-AU" dirty="0"/>
          </a:p>
          <a:p>
            <a:endParaRPr lang="en-AU" dirty="0"/>
          </a:p>
        </p:txBody>
      </p:sp>
      <p:sp>
        <p:nvSpPr>
          <p:cNvPr id="4" name="Slide Number Placeholder 3"/>
          <p:cNvSpPr>
            <a:spLocks noGrp="1"/>
          </p:cNvSpPr>
          <p:nvPr>
            <p:ph type="sldNum" sz="quarter" idx="10"/>
          </p:nvPr>
        </p:nvSpPr>
        <p:spPr/>
        <p:txBody>
          <a:bodyPr/>
          <a:lstStyle/>
          <a:p>
            <a:fld id="{BC199798-20C1-44AF-B2E4-8DD9F51ED36F}" type="slidenum">
              <a:rPr lang="en-AU" smtClean="0"/>
              <a:t>6</a:t>
            </a:fld>
            <a:endParaRPr lang="en-AU"/>
          </a:p>
        </p:txBody>
      </p:sp>
    </p:spTree>
    <p:extLst>
      <p:ext uri="{BB962C8B-B14F-4D97-AF65-F5344CB8AC3E}">
        <p14:creationId xmlns:p14="http://schemas.microsoft.com/office/powerpoint/2010/main" val="2575121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Kay and Kendall (2017) explored the synergy and difference of the two approaches.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effectLst/>
                <a:latin typeface="+mn-lt"/>
                <a:ea typeface="Calibri" panose="020F0502020204030204" pitchFamily="34" charset="0"/>
              </a:rPr>
              <a:t>The Coping with Voices program relies on knowledge and values created within the hearing voices movement and consciously attempts to combine them with evidence-based practice from the </a:t>
            </a:r>
            <a:r>
              <a:rPr lang="en-AU" sz="1200" dirty="0" err="1">
                <a:effectLst/>
                <a:latin typeface="+mn-lt"/>
                <a:ea typeface="Calibri" panose="020F0502020204030204" pitchFamily="34" charset="0"/>
              </a:rPr>
              <a:t>CBTp</a:t>
            </a:r>
            <a:r>
              <a:rPr lang="en-AU" sz="1200" dirty="0">
                <a:effectLst/>
                <a:latin typeface="+mn-lt"/>
                <a:ea typeface="Calibri" panose="020F0502020204030204" pitchFamily="34" charset="0"/>
              </a:rPr>
              <a:t> literature. </a:t>
            </a: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latin typeface="+mn-lt"/>
              </a:rPr>
              <a:t>By combining these two areas of research, the we developed a low intensity 10 session group-based manualised intervention for distressing voices.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Quantitative evidence from the </a:t>
            </a:r>
            <a:r>
              <a:rPr lang="en-AU" sz="1200" kern="1200" dirty="0" err="1">
                <a:solidFill>
                  <a:schemeClr val="tx1"/>
                </a:solidFill>
                <a:effectLst/>
                <a:latin typeface="+mn-lt"/>
                <a:ea typeface="+mn-ea"/>
                <a:cs typeface="+mn-cs"/>
              </a:rPr>
              <a:t>CBTp</a:t>
            </a:r>
            <a:r>
              <a:rPr lang="en-AU" sz="1200" kern="1200" dirty="0">
                <a:solidFill>
                  <a:schemeClr val="tx1"/>
                </a:solidFill>
                <a:effectLst/>
                <a:latin typeface="+mn-lt"/>
                <a:ea typeface="+mn-ea"/>
                <a:cs typeface="+mn-cs"/>
              </a:rPr>
              <a:t> based literature suggests that beliefs about voices (Birchwood and Chadwick 1994; 1995; 1997) and coping strategy enhancement (Tarrier </a:t>
            </a:r>
            <a:r>
              <a:rPr lang="en-AU" sz="1200" i="1" kern="1200" dirty="0">
                <a:solidFill>
                  <a:schemeClr val="tx1"/>
                </a:solidFill>
                <a:effectLst/>
                <a:latin typeface="+mn-lt"/>
                <a:ea typeface="+mn-ea"/>
                <a:cs typeface="+mn-cs"/>
              </a:rPr>
              <a:t>et al.</a:t>
            </a:r>
            <a:r>
              <a:rPr lang="en-AU" sz="1200" kern="1200" dirty="0">
                <a:solidFill>
                  <a:schemeClr val="tx1"/>
                </a:solidFill>
                <a:effectLst/>
                <a:latin typeface="+mn-lt"/>
                <a:ea typeface="+mn-ea"/>
                <a:cs typeface="+mn-cs"/>
              </a:rPr>
              <a:t>,1993; Wykes et al., 1999; </a:t>
            </a:r>
            <a:r>
              <a:rPr lang="en-AU" sz="1200" kern="1200" dirty="0" err="1">
                <a:solidFill>
                  <a:schemeClr val="tx1"/>
                </a:solidFill>
                <a:effectLst/>
                <a:latin typeface="+mn-lt"/>
                <a:ea typeface="+mn-ea"/>
                <a:cs typeface="+mn-cs"/>
              </a:rPr>
              <a:t>Lecomte</a:t>
            </a:r>
            <a:r>
              <a:rPr lang="en-AU" sz="1200" kern="1200" dirty="0">
                <a:solidFill>
                  <a:schemeClr val="tx1"/>
                </a:solidFill>
                <a:effectLst/>
                <a:latin typeface="+mn-lt"/>
                <a:ea typeface="+mn-ea"/>
                <a:cs typeface="+mn-cs"/>
              </a:rPr>
              <a:t> et al 2008) may be key targets for group intervention, but other factors such as self-esteem and social activity may also be relevant (Wykes et al., 2005; Barrowclough et al. 2006).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 Whereas the qualitative evidence from the HVN indicates that connecting voice hearers with each other significantly reduced social isolation (</a:t>
            </a:r>
            <a:r>
              <a:rPr lang="en-AU" sz="1200" kern="1200" dirty="0" err="1">
                <a:solidFill>
                  <a:schemeClr val="tx1"/>
                </a:solidFill>
                <a:effectLst/>
                <a:latin typeface="+mn-lt"/>
                <a:ea typeface="+mn-ea"/>
                <a:cs typeface="+mn-cs"/>
              </a:rPr>
              <a:t>Romme</a:t>
            </a:r>
            <a:r>
              <a:rPr lang="en-AU" sz="1200" kern="1200" dirty="0">
                <a:solidFill>
                  <a:schemeClr val="tx1"/>
                </a:solidFill>
                <a:effectLst/>
                <a:latin typeface="+mn-lt"/>
                <a:ea typeface="+mn-ea"/>
                <a:cs typeface="+mn-cs"/>
              </a:rPr>
              <a:t> &amp; Escher, 1989) and that voice hearers most value having a safe space to share their experiences and to feel ‘normal’ (</a:t>
            </a:r>
            <a:r>
              <a:rPr lang="en-AU" sz="1200" kern="1200" dirty="0" err="1">
                <a:solidFill>
                  <a:schemeClr val="tx1"/>
                </a:solidFill>
                <a:effectLst/>
                <a:latin typeface="+mn-lt"/>
                <a:ea typeface="+mn-ea"/>
                <a:cs typeface="+mn-cs"/>
              </a:rPr>
              <a:t>Corstens</a:t>
            </a:r>
            <a:r>
              <a:rPr lang="en-AU" sz="1200" kern="1200" dirty="0">
                <a:solidFill>
                  <a:schemeClr val="tx1"/>
                </a:solidFill>
                <a:effectLst/>
                <a:latin typeface="+mn-lt"/>
                <a:ea typeface="+mn-ea"/>
                <a:cs typeface="+mn-cs"/>
              </a:rPr>
              <a:t> et al., 2014).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BC199798-20C1-44AF-B2E4-8DD9F51ED36F}" type="slidenum">
              <a:rPr lang="en-AU" smtClean="0"/>
              <a:t>7</a:t>
            </a:fld>
            <a:endParaRPr lang="en-AU"/>
          </a:p>
        </p:txBody>
      </p:sp>
    </p:spTree>
    <p:extLst>
      <p:ext uri="{BB962C8B-B14F-4D97-AF65-F5344CB8AC3E}">
        <p14:creationId xmlns:p14="http://schemas.microsoft.com/office/powerpoint/2010/main" val="2039415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Publications</a:t>
            </a:r>
          </a:p>
          <a:p>
            <a:endParaRPr lang="en-AU" sz="1800" b="0" i="0" u="none" strike="noStrike" baseline="0" dirty="0">
              <a:solidFill>
                <a:srgbClr val="000000"/>
              </a:solidFill>
              <a:latin typeface="Myriad Pro"/>
            </a:endParaRPr>
          </a:p>
          <a:p>
            <a:pPr marL="457200" indent="-457200" algn="just">
              <a:lnSpc>
                <a:spcPct val="150000"/>
              </a:lnSpc>
              <a:spcAft>
                <a:spcPts val="800"/>
              </a:spcAft>
            </a:pPr>
            <a:r>
              <a:rPr lang="en-AU"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Kay, G., Slattery, M., &amp; Kendall, E. (2021). The facilitators’ perspectives of delivering a ‘Coping with Voices’ group (Part 1). </a:t>
            </a:r>
            <a:r>
              <a:rPr lang="en-AU"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Psychosis</a:t>
            </a:r>
            <a:r>
              <a:rPr lang="en-AU"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1-11.</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gn="just">
              <a:lnSpc>
                <a:spcPct val="150000"/>
              </a:lnSpc>
              <a:spcAft>
                <a:spcPts val="800"/>
              </a:spcAft>
            </a:pPr>
            <a:endParaRPr lang="en-AU"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457200" indent="-457200" algn="just">
              <a:lnSpc>
                <a:spcPct val="150000"/>
              </a:lnSpc>
              <a:spcAft>
                <a:spcPts val="800"/>
              </a:spcAft>
            </a:pPr>
            <a:r>
              <a:rPr lang="en-AU"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Kay, G., Kendall, E., Slattery, M., Scott, J., Gore-Jones, V., &amp; Dark, F. (2021). Results from a quasi-controlled trial of a “Coping with Voices” group. Part 2. </a:t>
            </a:r>
            <a:r>
              <a:rPr lang="en-AU"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Psychosis</a:t>
            </a:r>
            <a:r>
              <a:rPr lang="en-AU"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1-11.</a:t>
            </a:r>
          </a:p>
          <a:p>
            <a:pPr marL="457200" indent="-457200" algn="just">
              <a:lnSpc>
                <a:spcPct val="150000"/>
              </a:lnSpc>
              <a:spcAft>
                <a:spcPts val="800"/>
              </a:spcAft>
            </a:pPr>
            <a:endParaRPr lang="en-AU"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457200" indent="0" algn="just">
              <a:lnSpc>
                <a:spcPct val="100000"/>
              </a:lnSpc>
              <a:spcAft>
                <a:spcPts val="800"/>
              </a:spcAft>
            </a:pPr>
            <a:r>
              <a:rPr lang="en-AU" sz="1200" dirty="0">
                <a:latin typeface="+mn-lt"/>
              </a:rPr>
              <a:t>Twenty-two staff were recruited as facilitators via an expression of interest. None of the facilitators were formally qualified in </a:t>
            </a:r>
            <a:r>
              <a:rPr lang="en-AU" sz="1200" dirty="0" err="1">
                <a:latin typeface="+mn-lt"/>
              </a:rPr>
              <a:t>CBTp</a:t>
            </a:r>
            <a:r>
              <a:rPr lang="en-AU" sz="1200" dirty="0">
                <a:latin typeface="+mn-lt"/>
              </a:rPr>
              <a:t> but were experts in delivering therapies such as ACT and CBT and have important links with the HVN. Facilitators came from a range of backgrounds including two peer support workers, two consultant psychiatrists, three social workers, one neuropsychologist, nine psychologists, two occupational therapists and three nurses. Facilitators attended 10 days of inhouse psycho-social intervention training and 3 days of workshops with Peter </a:t>
            </a:r>
            <a:r>
              <a:rPr lang="en-AU" sz="1200" dirty="0" err="1">
                <a:latin typeface="+mn-lt"/>
              </a:rPr>
              <a:t>Bullimore</a:t>
            </a:r>
            <a:r>
              <a:rPr lang="en-AU" sz="1200" dirty="0">
                <a:latin typeface="+mn-lt"/>
              </a:rPr>
              <a:t> (an “expert by experience” and leading trainer in working with voice hearers). The in-house training focussed on the relationship between hearing voices, stress and trauma, and explored cognitive and behavioural strategies and techniques for managing distressing voices. Peter </a:t>
            </a:r>
            <a:r>
              <a:rPr lang="en-AU" sz="1200" dirty="0" err="1">
                <a:latin typeface="+mn-lt"/>
              </a:rPr>
              <a:t>Bullimore’s</a:t>
            </a:r>
            <a:r>
              <a:rPr lang="en-AU" sz="1200" dirty="0">
                <a:latin typeface="+mn-lt"/>
              </a:rPr>
              <a:t> workshops are grounded on the acceptance of lived experience of voice hearing and facilitators learned new skills to enable them to successfully engage with HVN values. Facilitators were taught the Maastricht Interview (</a:t>
            </a:r>
            <a:r>
              <a:rPr lang="en-AU" sz="1200" dirty="0" err="1">
                <a:latin typeface="+mn-lt"/>
              </a:rPr>
              <a:t>Corstens</a:t>
            </a:r>
            <a:r>
              <a:rPr lang="en-AU" sz="1200" dirty="0">
                <a:latin typeface="+mn-lt"/>
              </a:rPr>
              <a:t> et al., 2008), as a way of more fully exploring the experience of voice hearing. All of the facilitators attended monthly group-based peer supervision facilitated voluntarily on a rotation by four of the more experienced facilitators. When delivering the program, the more experienced facilitators were paired with less experienced facilitators as it was important to build the skills and confidence and ensure that the key components of </a:t>
            </a:r>
            <a:r>
              <a:rPr lang="en-AU" sz="1200" dirty="0" err="1">
                <a:latin typeface="+mn-lt"/>
              </a:rPr>
              <a:t>CBTp</a:t>
            </a:r>
            <a:r>
              <a:rPr lang="en-AU" sz="1200" dirty="0">
                <a:latin typeface="+mn-lt"/>
              </a:rPr>
              <a:t> and the values of HVN were upheld. Given the training, supervision, content and focus of Coping with Voices these facilitators would appear to have the ideal combination of expertise</a:t>
            </a:r>
            <a:endParaRPr lang="en-AU" sz="1200" dirty="0">
              <a:effectLst/>
              <a:latin typeface="+mn-lt"/>
              <a:ea typeface="Calibri" panose="020F0502020204030204" pitchFamily="34" charset="0"/>
              <a:cs typeface="Times New Roman" panose="02020603050405020304" pitchFamily="18" charset="0"/>
            </a:endParaRPr>
          </a:p>
          <a:p>
            <a:endParaRPr lang="en-AU" sz="1200" b="0" i="0" u="none" strike="noStrike" baseline="0" dirty="0">
              <a:solidFill>
                <a:srgbClr val="000000"/>
              </a:solidFill>
              <a:latin typeface="+mn-lt"/>
            </a:endParaRPr>
          </a:p>
          <a:p>
            <a:r>
              <a:rPr lang="en-AU" sz="1200" b="0" i="0" u="none" strike="noStrike" baseline="0" dirty="0">
                <a:solidFill>
                  <a:srgbClr val="000000"/>
                </a:solidFill>
                <a:latin typeface="+mn-lt"/>
              </a:rPr>
              <a:t> </a:t>
            </a:r>
            <a:endParaRPr lang="en-AU" sz="1200" dirty="0">
              <a:latin typeface="+mn-lt"/>
            </a:endParaRPr>
          </a:p>
        </p:txBody>
      </p:sp>
      <p:sp>
        <p:nvSpPr>
          <p:cNvPr id="4" name="Slide Number Placeholder 3"/>
          <p:cNvSpPr>
            <a:spLocks noGrp="1"/>
          </p:cNvSpPr>
          <p:nvPr>
            <p:ph type="sldNum" sz="quarter" idx="10"/>
          </p:nvPr>
        </p:nvSpPr>
        <p:spPr/>
        <p:txBody>
          <a:bodyPr/>
          <a:lstStyle/>
          <a:p>
            <a:fld id="{BC199798-20C1-44AF-B2E4-8DD9F51ED36F}" type="slidenum">
              <a:rPr lang="en-AU" smtClean="0"/>
              <a:t>8</a:t>
            </a:fld>
            <a:endParaRPr lang="en-AU"/>
          </a:p>
        </p:txBody>
      </p:sp>
    </p:spTree>
    <p:extLst>
      <p:ext uri="{BB962C8B-B14F-4D97-AF65-F5344CB8AC3E}">
        <p14:creationId xmlns:p14="http://schemas.microsoft.com/office/powerpoint/2010/main" val="28880632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algn="l"/>
            <a:endParaRPr lang="en-AU" sz="1800" b="0" i="0" u="none" strike="noStrike" baseline="0" dirty="0">
              <a:solidFill>
                <a:srgbClr val="000000"/>
              </a:solidFill>
              <a:latin typeface="Myriad Pro"/>
            </a:endParaRPr>
          </a:p>
          <a:p>
            <a:r>
              <a:rPr lang="en-AU" sz="1800" b="0" i="0" u="none" strike="noStrike" baseline="0" dirty="0">
                <a:solidFill>
                  <a:srgbClr val="000000"/>
                </a:solidFill>
                <a:latin typeface="Myriad Pro"/>
              </a:rPr>
              <a:t> </a:t>
            </a:r>
            <a:endParaRPr lang="en-AU" dirty="0"/>
          </a:p>
        </p:txBody>
      </p:sp>
      <p:sp>
        <p:nvSpPr>
          <p:cNvPr id="4" name="Slide Number Placeholder 3"/>
          <p:cNvSpPr>
            <a:spLocks noGrp="1"/>
          </p:cNvSpPr>
          <p:nvPr>
            <p:ph type="sldNum" sz="quarter" idx="10"/>
          </p:nvPr>
        </p:nvSpPr>
        <p:spPr/>
        <p:txBody>
          <a:bodyPr/>
          <a:lstStyle/>
          <a:p>
            <a:fld id="{BC199798-20C1-44AF-B2E4-8DD9F51ED36F}" type="slidenum">
              <a:rPr lang="en-AU" smtClean="0"/>
              <a:t>9</a:t>
            </a:fld>
            <a:endParaRPr lang="en-AU"/>
          </a:p>
        </p:txBody>
      </p:sp>
    </p:spTree>
    <p:extLst>
      <p:ext uri="{BB962C8B-B14F-4D97-AF65-F5344CB8AC3E}">
        <p14:creationId xmlns:p14="http://schemas.microsoft.com/office/powerpoint/2010/main" val="21039541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solidFill>
                  <a:srgbClr val="000000"/>
                </a:solidFill>
                <a:effectLst/>
                <a:latin typeface="+mn-lt"/>
                <a:ea typeface="Calibri" panose="020F0502020204030204" pitchFamily="34" charset="0"/>
                <a:cs typeface="Arial" panose="020B0604020202020204" pitchFamily="34" charset="0"/>
              </a:rPr>
              <a:t>This component is heavily influenced by materials from the peer-led HVN approach and is concentrated within the first half of the ten-week programme.</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solidFill>
                  <a:srgbClr val="000000"/>
                </a:solidFill>
                <a:effectLst/>
                <a:latin typeface="+mn-lt"/>
                <a:ea typeface="Calibri" panose="020F0502020204030204" pitchFamily="34" charset="0"/>
                <a:cs typeface="Arial" panose="020B0604020202020204" pitchFamily="34" charset="0"/>
              </a:rPr>
              <a:t>It introduces ideas such as the 'expert by experience’ to empower voice hearers. Unlike in the clinical context, hearing voices is framed as an extension of </a:t>
            </a:r>
            <a:r>
              <a:rPr lang="en-AU" sz="1200" spc="-20" dirty="0">
                <a:solidFill>
                  <a:srgbClr val="000000"/>
                </a:solidFill>
                <a:effectLst/>
                <a:latin typeface="+mn-lt"/>
                <a:ea typeface="Calibri" panose="020F0502020204030204" pitchFamily="34" charset="0"/>
                <a:cs typeface="Arial" panose="020B0604020202020204" pitchFamily="34" charset="0"/>
              </a:rPr>
              <a:t>normal experience (</a:t>
            </a:r>
            <a:r>
              <a:rPr lang="en-AU" sz="1200" dirty="0" err="1">
                <a:solidFill>
                  <a:srgbClr val="000000"/>
                </a:solidFill>
                <a:effectLst/>
                <a:latin typeface="+mn-lt"/>
                <a:ea typeface="Calibri" panose="020F0502020204030204" pitchFamily="34" charset="0"/>
                <a:cs typeface="Calibri" panose="020F0502020204030204" pitchFamily="34" charset="0"/>
              </a:rPr>
              <a:t>Corstens</a:t>
            </a:r>
            <a:r>
              <a:rPr lang="en-AU" sz="1200" dirty="0">
                <a:solidFill>
                  <a:srgbClr val="000000"/>
                </a:solidFill>
                <a:effectLst/>
                <a:latin typeface="+mn-lt"/>
                <a:ea typeface="Calibri" panose="020F0502020204030204" pitchFamily="34" charset="0"/>
                <a:cs typeface="Calibri" panose="020F0502020204030204" pitchFamily="34" charset="0"/>
              </a:rPr>
              <a:t> et al., 2014; </a:t>
            </a:r>
            <a:r>
              <a:rPr lang="en-AU" sz="1200" dirty="0" err="1">
                <a:solidFill>
                  <a:srgbClr val="000000"/>
                </a:solidFill>
                <a:effectLst/>
                <a:latin typeface="+mn-lt"/>
                <a:ea typeface="Calibri" panose="020F0502020204030204" pitchFamily="34" charset="0"/>
                <a:cs typeface="Calibri" panose="020F0502020204030204" pitchFamily="34" charset="0"/>
              </a:rPr>
              <a:t>Romme</a:t>
            </a:r>
            <a:r>
              <a:rPr lang="en-AU" sz="1200" dirty="0">
                <a:solidFill>
                  <a:srgbClr val="000000"/>
                </a:solidFill>
                <a:effectLst/>
                <a:latin typeface="+mn-lt"/>
                <a:ea typeface="Calibri" panose="020F0502020204030204" pitchFamily="34" charset="0"/>
                <a:cs typeface="Calibri" panose="020F0502020204030204" pitchFamily="34" charset="0"/>
              </a:rPr>
              <a:t> &amp; Escher, 2000). </a:t>
            </a:r>
            <a:r>
              <a:rPr lang="en-AU" sz="1200" spc="-20" dirty="0">
                <a:solidFill>
                  <a:srgbClr val="000000"/>
                </a:solidFill>
                <a:effectLst/>
                <a:latin typeface="+mn-lt"/>
                <a:ea typeface="Calibri" panose="020F0502020204030204" pitchFamily="34" charset="0"/>
                <a:cs typeface="Arial" panose="020B0604020202020204" pitchFamily="34" charset="0"/>
              </a:rPr>
              <a:t>Group facilitators may provide examples of their own experience of hearing </a:t>
            </a:r>
            <a:r>
              <a:rPr lang="en-AU" sz="1200" spc="-25" dirty="0">
                <a:solidFill>
                  <a:srgbClr val="000000"/>
                </a:solidFill>
                <a:effectLst/>
                <a:latin typeface="+mn-lt"/>
                <a:ea typeface="Calibri" panose="020F0502020204030204" pitchFamily="34" charset="0"/>
                <a:cs typeface="Arial" panose="020B0604020202020204" pitchFamily="34" charset="0"/>
              </a:rPr>
              <a:t>voices or other unusual experiences, </a:t>
            </a:r>
            <a:r>
              <a:rPr lang="en-AU" sz="1200" dirty="0">
                <a:solidFill>
                  <a:srgbClr val="000000"/>
                </a:solidFill>
                <a:effectLst/>
                <a:latin typeface="+mn-lt"/>
                <a:ea typeface="Calibri" panose="020F0502020204030204" pitchFamily="34" charset="0"/>
                <a:cs typeface="Arial" panose="020B0604020202020204" pitchFamily="34" charset="0"/>
              </a:rPr>
              <a:t>which facilitates engagement and rapport building.</a:t>
            </a:r>
            <a:r>
              <a:rPr lang="en-AU" sz="1200" spc="-25" dirty="0">
                <a:solidFill>
                  <a:srgbClr val="000000"/>
                </a:solidFill>
                <a:effectLst/>
                <a:latin typeface="+mn-lt"/>
                <a:ea typeface="Calibri" panose="020F0502020204030204" pitchFamily="34" charset="0"/>
                <a:cs typeface="Arial" panose="020B0604020202020204" pitchFamily="34" charset="0"/>
              </a:rPr>
              <a:t> </a:t>
            </a:r>
            <a:r>
              <a:rPr lang="en-AU" sz="1200" dirty="0">
                <a:solidFill>
                  <a:srgbClr val="000000"/>
                </a:solidFill>
                <a:effectLst/>
                <a:latin typeface="+mn-lt"/>
                <a:ea typeface="Calibri" panose="020F0502020204030204" pitchFamily="34" charset="0"/>
                <a:cs typeface="Times New Roman" panose="02020603050405020304" pitchFamily="18" charset="0"/>
              </a:rPr>
              <a:t> Strategies included in the sessions are highlighting the way in which voices make sense and/or have meaning within the context of a person’s life history, discussing the prevalence of voice hearing in the general population, the origins of voices from different perspectives, and the conditions under which all people are likely to experience voices </a:t>
            </a:r>
            <a:r>
              <a:rPr lang="en-AU" sz="1200" dirty="0">
                <a:solidFill>
                  <a:srgbClr val="000000"/>
                </a:solidFill>
                <a:effectLst/>
                <a:latin typeface="+mn-lt"/>
                <a:ea typeface="Calibri" panose="020F0502020204030204" pitchFamily="34" charset="0"/>
                <a:cs typeface="Calibri" panose="020F0502020204030204" pitchFamily="34" charset="0"/>
              </a:rPr>
              <a:t>from relatively common experiences with little or no impact on people’s lives through to extraordinary experiences that profoundly affect individuals, family, culture and societies. </a:t>
            </a:r>
            <a:r>
              <a:rPr lang="en-AU" sz="1200" dirty="0">
                <a:solidFill>
                  <a:srgbClr val="000000"/>
                </a:solidFill>
                <a:effectLst/>
                <a:latin typeface="+mn-lt"/>
                <a:ea typeface="Calibri" panose="020F0502020204030204" pitchFamily="34" charset="0"/>
                <a:cs typeface="Times New Roman" panose="02020603050405020304" pitchFamily="18" charset="0"/>
              </a:rPr>
              <a:t>Famous, successful, and influential voice hearers are identified and discussed along with inspiring stories from other ‘every day’ voice hearers. The experience of emotional distress associated with hearing voices is reframed as being both normal and understandable. </a:t>
            </a:r>
            <a:r>
              <a:rPr lang="en-AU" sz="1200" spc="-10" dirty="0">
                <a:solidFill>
                  <a:srgbClr val="000000"/>
                </a:solidFill>
                <a:effectLst/>
                <a:latin typeface="+mn-lt"/>
                <a:ea typeface="Calibri" panose="020F0502020204030204" pitchFamily="34" charset="0"/>
                <a:cs typeface="Arial" panose="020B0604020202020204" pitchFamily="34" charset="0"/>
              </a:rPr>
              <a:t>The purpose of this component is mainly to empower clients and enable them to develop feelings of self-worth partly by normalising, to a certain extent, their experience of </a:t>
            </a:r>
            <a:r>
              <a:rPr lang="en-AU" sz="1200" spc="-65" dirty="0">
                <a:solidFill>
                  <a:srgbClr val="000000"/>
                </a:solidFill>
                <a:effectLst/>
                <a:latin typeface="+mn-lt"/>
                <a:ea typeface="Calibri" panose="020F0502020204030204" pitchFamily="34" charset="0"/>
                <a:cs typeface="Arial" panose="020B0604020202020204" pitchFamily="34" charset="0"/>
              </a:rPr>
              <a:t>hearing voices.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spc="-65" dirty="0">
              <a:solidFill>
                <a:srgbClr val="000000"/>
              </a:solidFill>
              <a:effectLst/>
              <a:latin typeface="+mn-lt"/>
              <a:ea typeface="Calibri" panose="020F0502020204030204" pitchFamily="34" charset="0"/>
              <a:cs typeface="Arial" panose="020B0604020202020204" pitchFamily="34" charset="0"/>
            </a:endParaRPr>
          </a:p>
          <a:p>
            <a:pPr eaLnBrk="1" hangingPunct="1">
              <a:lnSpc>
                <a:spcPct val="90000"/>
              </a:lnSpc>
            </a:pPr>
            <a:r>
              <a:rPr lang="en-AU" altLang="en-US" sz="1200" b="1" i="1" dirty="0" err="1">
                <a:latin typeface="+mn-lt"/>
              </a:rPr>
              <a:t>Umbarra</a:t>
            </a:r>
            <a:r>
              <a:rPr lang="en-AU" altLang="en-US" sz="1200" i="1" dirty="0">
                <a:latin typeface="+mn-lt"/>
              </a:rPr>
              <a:t>, or </a:t>
            </a:r>
            <a:r>
              <a:rPr lang="en-AU" altLang="en-US" sz="1200" b="1" i="1" dirty="0">
                <a:latin typeface="+mn-lt"/>
              </a:rPr>
              <a:t>King Merriman</a:t>
            </a:r>
            <a:r>
              <a:rPr lang="en-AU" altLang="en-US" sz="1200" i="1" dirty="0">
                <a:latin typeface="+mn-lt"/>
              </a:rPr>
              <a:t> (died 1904) was an </a:t>
            </a:r>
            <a:r>
              <a:rPr lang="en-AU" altLang="en-US" sz="1200" i="1" dirty="0">
                <a:latin typeface="+mn-lt"/>
                <a:hlinkClick r:id="rId3" tooltip="Indigenous Australian"/>
              </a:rPr>
              <a:t>Aboriginal</a:t>
            </a:r>
            <a:r>
              <a:rPr lang="en-AU" altLang="en-US" sz="1200" i="1" dirty="0">
                <a:latin typeface="+mn-lt"/>
              </a:rPr>
              <a:t> elder of the </a:t>
            </a:r>
            <a:r>
              <a:rPr lang="en-AU" altLang="en-US" sz="1200" i="1" dirty="0" err="1">
                <a:latin typeface="+mn-lt"/>
              </a:rPr>
              <a:t>Djirringanj</a:t>
            </a:r>
            <a:r>
              <a:rPr lang="en-AU" altLang="en-US" sz="1200" i="1" dirty="0">
                <a:latin typeface="+mn-lt"/>
              </a:rPr>
              <a:t>/</a:t>
            </a:r>
            <a:r>
              <a:rPr lang="en-AU" altLang="en-US" sz="1200" i="1" dirty="0" err="1">
                <a:latin typeface="+mn-lt"/>
                <a:hlinkClick r:id="rId4" tooltip="Yuin"/>
              </a:rPr>
              <a:t>Yuin</a:t>
            </a:r>
            <a:r>
              <a:rPr lang="en-AU" altLang="en-US" sz="1200" i="1" dirty="0">
                <a:latin typeface="+mn-lt"/>
              </a:rPr>
              <a:t> people of the </a:t>
            </a:r>
            <a:r>
              <a:rPr lang="en-AU" altLang="en-US" sz="1200" i="1" dirty="0">
                <a:latin typeface="+mn-lt"/>
                <a:hlinkClick r:id="rId5" tooltip="Bermagui"/>
              </a:rPr>
              <a:t>Bermagui</a:t>
            </a:r>
            <a:r>
              <a:rPr lang="en-AU" altLang="en-US" sz="1200" i="1" dirty="0">
                <a:latin typeface="+mn-lt"/>
              </a:rPr>
              <a:t> area on the South Coast of </a:t>
            </a:r>
            <a:r>
              <a:rPr lang="en-AU" altLang="en-US" sz="1200" i="1" dirty="0">
                <a:latin typeface="+mn-lt"/>
                <a:hlinkClick r:id="rId6" tooltip="New South Wales"/>
              </a:rPr>
              <a:t>New South Wales</a:t>
            </a:r>
            <a:r>
              <a:rPr lang="en-AU" altLang="en-US" sz="1200" i="1" dirty="0">
                <a:latin typeface="+mn-lt"/>
              </a:rPr>
              <a:t>.</a:t>
            </a:r>
          </a:p>
          <a:p>
            <a:pPr eaLnBrk="1" hangingPunct="1">
              <a:lnSpc>
                <a:spcPct val="90000"/>
              </a:lnSpc>
            </a:pPr>
            <a:r>
              <a:rPr lang="en-AU" altLang="en-US" sz="1200" i="1" dirty="0">
                <a:latin typeface="+mn-lt"/>
              </a:rPr>
              <a:t>Although Aboriginal people traditionally did not have kings or chiefs, only elders, the white colonial powers used to often grant </a:t>
            </a:r>
            <a:r>
              <a:rPr lang="en-AU" altLang="en-US" sz="1200" i="1" dirty="0">
                <a:latin typeface="+mn-lt"/>
                <a:hlinkClick r:id="rId7" tooltip="King plates"/>
              </a:rPr>
              <a:t>king plates</a:t>
            </a:r>
            <a:r>
              <a:rPr lang="en-AU" altLang="en-US" sz="1200" i="1" dirty="0">
                <a:latin typeface="+mn-lt"/>
              </a:rPr>
              <a:t> to certain elders, hence the moniker King.</a:t>
            </a:r>
          </a:p>
          <a:p>
            <a:pPr eaLnBrk="1" hangingPunct="1">
              <a:lnSpc>
                <a:spcPct val="90000"/>
              </a:lnSpc>
            </a:pPr>
            <a:endParaRPr lang="en-AU" altLang="en-US" sz="1200" i="1" dirty="0">
              <a:latin typeface="+mn-lt"/>
            </a:endParaRPr>
          </a:p>
          <a:p>
            <a:pPr eaLnBrk="1" hangingPunct="1">
              <a:lnSpc>
                <a:spcPct val="90000"/>
              </a:lnSpc>
            </a:pPr>
            <a:r>
              <a:rPr lang="en-AU" altLang="en-US" sz="1200" i="1" dirty="0">
                <a:latin typeface="+mn-lt"/>
              </a:rPr>
              <a:t>He lived on , in the middle of </a:t>
            </a:r>
            <a:r>
              <a:rPr lang="en-AU" altLang="en-US" sz="1200" i="1" dirty="0" err="1">
                <a:latin typeface="+mn-lt"/>
                <a:hlinkClick r:id="rId8" tooltip="Wallaga Lake National Park"/>
              </a:rPr>
              <a:t>Wallaga</a:t>
            </a:r>
            <a:r>
              <a:rPr lang="en-AU" altLang="en-US" sz="1200" i="1" dirty="0">
                <a:latin typeface="+mn-lt"/>
                <a:hlinkClick r:id="rId8" tooltip="Wallaga Lake National Park"/>
              </a:rPr>
              <a:t> Lake</a:t>
            </a:r>
            <a:r>
              <a:rPr lang="en-AU" altLang="en-US" sz="1200" i="1" dirty="0">
                <a:latin typeface="+mn-lt"/>
              </a:rPr>
              <a:t>, while his people lived on the shores of the lake. </a:t>
            </a:r>
            <a:r>
              <a:rPr lang="en-AU" altLang="en-US" sz="1200" i="1" dirty="0" err="1">
                <a:latin typeface="+mn-lt"/>
              </a:rPr>
              <a:t>Umbarra</a:t>
            </a:r>
            <a:r>
              <a:rPr lang="en-AU" altLang="en-US" sz="1200" i="1" dirty="0">
                <a:latin typeface="+mn-lt"/>
              </a:rPr>
              <a:t> was believed to have </a:t>
            </a:r>
            <a:r>
              <a:rPr lang="en-AU" altLang="en-US" sz="1200" i="1" dirty="0">
                <a:latin typeface="+mn-lt"/>
                <a:hlinkClick r:id="rId9" tooltip="Clairvoyant"/>
              </a:rPr>
              <a:t>clairvoyant</a:t>
            </a:r>
            <a:r>
              <a:rPr lang="en-AU" altLang="en-US" sz="1200" i="1" dirty="0">
                <a:latin typeface="+mn-lt"/>
              </a:rPr>
              <a:t> abilities, and communicated with a black duck, his </a:t>
            </a:r>
            <a:r>
              <a:rPr lang="en-AU" altLang="en-US" sz="1200" i="1" dirty="0" err="1">
                <a:latin typeface="+mn-lt"/>
              </a:rPr>
              <a:t>moojingarl</a:t>
            </a:r>
            <a:r>
              <a:rPr lang="en-AU" altLang="en-US" sz="1200" i="1" dirty="0">
                <a:latin typeface="+mn-lt"/>
              </a:rPr>
              <a:t>, which forewarned him of forthcoming dangers.</a:t>
            </a:r>
          </a:p>
          <a:p>
            <a:pPr eaLnBrk="1" hangingPunct="1">
              <a:lnSpc>
                <a:spcPct val="90000"/>
              </a:lnSpc>
            </a:pPr>
            <a:endParaRPr lang="en-AU" altLang="en-US" sz="1200" i="1" dirty="0">
              <a:latin typeface="+mn-lt"/>
            </a:endParaRPr>
          </a:p>
          <a:p>
            <a:pPr marL="0" marR="0" lvl="0" indent="0" algn="l" defTabSz="914400" rtl="0" eaLnBrk="1" fontAlgn="auto" latinLnBrk="0" hangingPunct="1">
              <a:lnSpc>
                <a:spcPct val="90000"/>
              </a:lnSpc>
              <a:spcBef>
                <a:spcPts val="0"/>
              </a:spcBef>
              <a:spcAft>
                <a:spcPts val="0"/>
              </a:spcAft>
              <a:buClrTx/>
              <a:buSzTx/>
              <a:buFontTx/>
              <a:buNone/>
              <a:tabLst/>
              <a:defRPr/>
            </a:pPr>
            <a:r>
              <a:rPr lang="en-US" sz="1200" b="1" dirty="0">
                <a:effectLst/>
                <a:latin typeface="+mn-lt"/>
                <a:ea typeface="Times New Roman" panose="02020603050405020304" pitchFamily="18" charset="0"/>
              </a:rPr>
              <a:t>ST Joan Of Arc</a:t>
            </a:r>
            <a:endParaRPr lang="en-AU" sz="1200" dirty="0">
              <a:effectLst/>
              <a:latin typeface="+mn-lt"/>
              <a:ea typeface="Times New Roman" panose="02020603050405020304" pitchFamily="18" charset="0"/>
            </a:endParaRPr>
          </a:p>
          <a:p>
            <a:pPr eaLnBrk="1" hangingPunct="1">
              <a:lnSpc>
                <a:spcPct val="90000"/>
              </a:lnSpc>
            </a:pPr>
            <a:r>
              <a:rPr lang="en-US" sz="1200" dirty="0">
                <a:effectLst/>
                <a:latin typeface="+mn-lt"/>
                <a:ea typeface="Times New Roman" panose="02020603050405020304" pitchFamily="18" charset="0"/>
              </a:rPr>
              <a:t>It was at the age of thirteen and a half, in the summer of 1425, that Joan first became conscious her “voices” or her “counsel.” It was at first a voice, as if someone had spoken quite close to her, but it seems also clear that a blaze of light accompanied it, and that later on she clearly discerned in some way the appearance of those who spoke to her, recognizing them individually as St. Michael (who was accompanied by other angels), St. Margaret, St. Catherine, and others. </a:t>
            </a:r>
            <a:endParaRPr lang="en-AU" altLang="en-US" sz="1200" i="1"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BC199798-20C1-44AF-B2E4-8DD9F51ED36F}" type="slidenum">
              <a:rPr lang="en-AU" smtClean="0"/>
              <a:t>10</a:t>
            </a:fld>
            <a:endParaRPr lang="en-AU"/>
          </a:p>
        </p:txBody>
      </p:sp>
    </p:spTree>
    <p:extLst>
      <p:ext uri="{BB962C8B-B14F-4D97-AF65-F5344CB8AC3E}">
        <p14:creationId xmlns:p14="http://schemas.microsoft.com/office/powerpoint/2010/main" val="34475801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04EA071-AEAE-4088-A645-767A103396A9}" type="datetimeFigureOut">
              <a:rPr lang="en-AU" smtClean="0"/>
              <a:t>19/10/2023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9341CC6-B1A0-427F-ACAC-8BBB61E0E104}" type="slidenum">
              <a:rPr lang="en-AU" smtClean="0"/>
              <a:t>‹#›</a:t>
            </a:fld>
            <a:endParaRPr lang="en-AU"/>
          </a:p>
        </p:txBody>
      </p:sp>
    </p:spTree>
    <p:extLst>
      <p:ext uri="{BB962C8B-B14F-4D97-AF65-F5344CB8AC3E}">
        <p14:creationId xmlns:p14="http://schemas.microsoft.com/office/powerpoint/2010/main" val="3046100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4EA071-AEAE-4088-A645-767A103396A9}" type="datetimeFigureOut">
              <a:rPr lang="en-AU" smtClean="0"/>
              <a:t>19/10/2023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9341CC6-B1A0-427F-ACAC-8BBB61E0E104}" type="slidenum">
              <a:rPr lang="en-AU" smtClean="0"/>
              <a:t>‹#›</a:t>
            </a:fld>
            <a:endParaRPr lang="en-AU"/>
          </a:p>
        </p:txBody>
      </p:sp>
    </p:spTree>
    <p:extLst>
      <p:ext uri="{BB962C8B-B14F-4D97-AF65-F5344CB8AC3E}">
        <p14:creationId xmlns:p14="http://schemas.microsoft.com/office/powerpoint/2010/main" val="1660780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4EA071-AEAE-4088-A645-767A103396A9}" type="datetimeFigureOut">
              <a:rPr lang="en-AU" smtClean="0"/>
              <a:t>19/10/2023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9341CC6-B1A0-427F-ACAC-8BBB61E0E104}" type="slidenum">
              <a:rPr lang="en-AU" smtClean="0"/>
              <a:t>‹#›</a:t>
            </a:fld>
            <a:endParaRPr lang="en-AU"/>
          </a:p>
        </p:txBody>
      </p:sp>
    </p:spTree>
    <p:extLst>
      <p:ext uri="{BB962C8B-B14F-4D97-AF65-F5344CB8AC3E}">
        <p14:creationId xmlns:p14="http://schemas.microsoft.com/office/powerpoint/2010/main" val="3355246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4EA071-AEAE-4088-A645-767A103396A9}" type="datetimeFigureOut">
              <a:rPr lang="en-AU" smtClean="0"/>
              <a:t>19/10/2023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9341CC6-B1A0-427F-ACAC-8BBB61E0E104}" type="slidenum">
              <a:rPr lang="en-AU" smtClean="0"/>
              <a:t>‹#›</a:t>
            </a:fld>
            <a:endParaRPr lang="en-AU"/>
          </a:p>
        </p:txBody>
      </p:sp>
    </p:spTree>
    <p:extLst>
      <p:ext uri="{BB962C8B-B14F-4D97-AF65-F5344CB8AC3E}">
        <p14:creationId xmlns:p14="http://schemas.microsoft.com/office/powerpoint/2010/main" val="2627210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4EA071-AEAE-4088-A645-767A103396A9}" type="datetimeFigureOut">
              <a:rPr lang="en-AU" smtClean="0"/>
              <a:t>19/10/2023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9341CC6-B1A0-427F-ACAC-8BBB61E0E104}" type="slidenum">
              <a:rPr lang="en-AU" smtClean="0"/>
              <a:t>‹#›</a:t>
            </a:fld>
            <a:endParaRPr lang="en-AU"/>
          </a:p>
        </p:txBody>
      </p:sp>
    </p:spTree>
    <p:extLst>
      <p:ext uri="{BB962C8B-B14F-4D97-AF65-F5344CB8AC3E}">
        <p14:creationId xmlns:p14="http://schemas.microsoft.com/office/powerpoint/2010/main" val="1788254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04EA071-AEAE-4088-A645-767A103396A9}" type="datetimeFigureOut">
              <a:rPr lang="en-AU" smtClean="0"/>
              <a:t>19/10/2023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9341CC6-B1A0-427F-ACAC-8BBB61E0E104}" type="slidenum">
              <a:rPr lang="en-AU" smtClean="0"/>
              <a:t>‹#›</a:t>
            </a:fld>
            <a:endParaRPr lang="en-AU"/>
          </a:p>
        </p:txBody>
      </p:sp>
    </p:spTree>
    <p:extLst>
      <p:ext uri="{BB962C8B-B14F-4D97-AF65-F5344CB8AC3E}">
        <p14:creationId xmlns:p14="http://schemas.microsoft.com/office/powerpoint/2010/main" val="1428925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04EA071-AEAE-4088-A645-767A103396A9}" type="datetimeFigureOut">
              <a:rPr lang="en-AU" smtClean="0"/>
              <a:t>19/10/2023</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B9341CC6-B1A0-427F-ACAC-8BBB61E0E104}" type="slidenum">
              <a:rPr lang="en-AU" smtClean="0"/>
              <a:t>‹#›</a:t>
            </a:fld>
            <a:endParaRPr lang="en-AU"/>
          </a:p>
        </p:txBody>
      </p:sp>
    </p:spTree>
    <p:extLst>
      <p:ext uri="{BB962C8B-B14F-4D97-AF65-F5344CB8AC3E}">
        <p14:creationId xmlns:p14="http://schemas.microsoft.com/office/powerpoint/2010/main" val="2216313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04EA071-AEAE-4088-A645-767A103396A9}" type="datetimeFigureOut">
              <a:rPr lang="en-AU" smtClean="0"/>
              <a:t>19/10/2023</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B9341CC6-B1A0-427F-ACAC-8BBB61E0E104}" type="slidenum">
              <a:rPr lang="en-AU" smtClean="0"/>
              <a:t>‹#›</a:t>
            </a:fld>
            <a:endParaRPr lang="en-AU"/>
          </a:p>
        </p:txBody>
      </p:sp>
    </p:spTree>
    <p:extLst>
      <p:ext uri="{BB962C8B-B14F-4D97-AF65-F5344CB8AC3E}">
        <p14:creationId xmlns:p14="http://schemas.microsoft.com/office/powerpoint/2010/main" val="2877036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4EA071-AEAE-4088-A645-767A103396A9}" type="datetimeFigureOut">
              <a:rPr lang="en-AU" smtClean="0"/>
              <a:t>19/10/2023</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B9341CC6-B1A0-427F-ACAC-8BBB61E0E104}" type="slidenum">
              <a:rPr lang="en-AU" smtClean="0"/>
              <a:t>‹#›</a:t>
            </a:fld>
            <a:endParaRPr lang="en-AU"/>
          </a:p>
        </p:txBody>
      </p:sp>
    </p:spTree>
    <p:extLst>
      <p:ext uri="{BB962C8B-B14F-4D97-AF65-F5344CB8AC3E}">
        <p14:creationId xmlns:p14="http://schemas.microsoft.com/office/powerpoint/2010/main" val="3992948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4EA071-AEAE-4088-A645-767A103396A9}" type="datetimeFigureOut">
              <a:rPr lang="en-AU" smtClean="0"/>
              <a:t>19/10/2023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9341CC6-B1A0-427F-ACAC-8BBB61E0E104}" type="slidenum">
              <a:rPr lang="en-AU" smtClean="0"/>
              <a:t>‹#›</a:t>
            </a:fld>
            <a:endParaRPr lang="en-AU"/>
          </a:p>
        </p:txBody>
      </p:sp>
    </p:spTree>
    <p:extLst>
      <p:ext uri="{BB962C8B-B14F-4D97-AF65-F5344CB8AC3E}">
        <p14:creationId xmlns:p14="http://schemas.microsoft.com/office/powerpoint/2010/main" val="1665818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4EA071-AEAE-4088-A645-767A103396A9}" type="datetimeFigureOut">
              <a:rPr lang="en-AU" smtClean="0"/>
              <a:t>19/10/2023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9341CC6-B1A0-427F-ACAC-8BBB61E0E104}" type="slidenum">
              <a:rPr lang="en-AU" smtClean="0"/>
              <a:t>‹#›</a:t>
            </a:fld>
            <a:endParaRPr lang="en-AU"/>
          </a:p>
        </p:txBody>
      </p:sp>
    </p:spTree>
    <p:extLst>
      <p:ext uri="{BB962C8B-B14F-4D97-AF65-F5344CB8AC3E}">
        <p14:creationId xmlns:p14="http://schemas.microsoft.com/office/powerpoint/2010/main" val="2426454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4EA071-AEAE-4088-A645-767A103396A9}" type="datetimeFigureOut">
              <a:rPr lang="en-AU" smtClean="0"/>
              <a:t>19/10/2023</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341CC6-B1A0-427F-ACAC-8BBB61E0E104}" type="slidenum">
              <a:rPr lang="en-AU" smtClean="0"/>
              <a:t>‹#›</a:t>
            </a:fld>
            <a:endParaRPr lang="en-AU"/>
          </a:p>
        </p:txBody>
      </p:sp>
    </p:spTree>
    <p:extLst>
      <p:ext uri="{BB962C8B-B14F-4D97-AF65-F5344CB8AC3E}">
        <p14:creationId xmlns:p14="http://schemas.microsoft.com/office/powerpoint/2010/main" val="20160645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ideo" Target="https://www.youtube.com/embed/VRqI4lxuXAw?feature=oembed" TargetMode="External"/><Relationship Id="rId5" Type="http://schemas.openxmlformats.org/officeDocument/2006/relationships/image" Target="../media/image24.jpeg"/><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6.svg"/></Relationships>
</file>

<file path=ppt/slides/_rels/slide25.xml.rels><?xml version="1.0" encoding="UTF-8" standalone="yes"?>
<Relationships xmlns="http://schemas.openxmlformats.org/package/2006/relationships"><Relationship Id="rId2" Type="http://schemas.openxmlformats.org/officeDocument/2006/relationships/hyperlink" Target="mailto:Kayg50449@gmail.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e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emf"/></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e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0F24D38-B79E-44B4-830E-043F45D9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CDD407-129E-4B51-8446-EBE980BAECD9}"/>
              </a:ext>
            </a:extLst>
          </p:cNvPr>
          <p:cNvSpPr>
            <a:spLocks noGrp="1"/>
          </p:cNvSpPr>
          <p:nvPr>
            <p:ph type="title"/>
          </p:nvPr>
        </p:nvSpPr>
        <p:spPr>
          <a:xfrm>
            <a:off x="838200" y="620742"/>
            <a:ext cx="10515600" cy="1325563"/>
          </a:xfrm>
        </p:spPr>
        <p:txBody>
          <a:bodyPr>
            <a:normAutofit/>
          </a:bodyPr>
          <a:lstStyle/>
          <a:p>
            <a:r>
              <a:rPr lang="en-AU" dirty="0">
                <a:solidFill>
                  <a:srgbClr val="FFFFFF"/>
                </a:solidFill>
              </a:rPr>
              <a:t>Did You Know</a:t>
            </a:r>
          </a:p>
        </p:txBody>
      </p:sp>
      <p:cxnSp>
        <p:nvCxnSpPr>
          <p:cNvPr id="23" name="Straight Connector 22">
            <a:extLst>
              <a:ext uri="{FF2B5EF4-FFF2-40B4-BE49-F238E27FC236}">
                <a16:creationId xmlns:a16="http://schemas.microsoft.com/office/drawing/2014/main" id="{FC469874-256B-45B3-A79C-7591B4BA1E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986AFB3-7615-4ADC-B264-890E946FC03C}"/>
              </a:ext>
            </a:extLst>
          </p:cNvPr>
          <p:cNvSpPr>
            <a:spLocks noGrp="1"/>
          </p:cNvSpPr>
          <p:nvPr>
            <p:ph sz="half" idx="1"/>
          </p:nvPr>
        </p:nvSpPr>
        <p:spPr>
          <a:xfrm>
            <a:off x="838200" y="1740725"/>
            <a:ext cx="5097780" cy="4436238"/>
          </a:xfrm>
        </p:spPr>
        <p:txBody>
          <a:bodyPr>
            <a:normAutofit fontScale="92500" lnSpcReduction="20000"/>
          </a:bodyPr>
          <a:lstStyle/>
          <a:p>
            <a:pPr marL="0" indent="0">
              <a:spcAft>
                <a:spcPts val="610"/>
              </a:spcAft>
              <a:buNone/>
            </a:pPr>
            <a:r>
              <a:rPr lang="en-AU" sz="2400" b="1" dirty="0">
                <a:solidFill>
                  <a:srgbClr val="FFFFFF"/>
                </a:solidFill>
                <a:effectLst/>
                <a:latin typeface="+mj-lt"/>
                <a:ea typeface="Calibri" panose="020F0502020204030204" pitchFamily="34" charset="0"/>
                <a:cs typeface="Calibri" panose="020F0502020204030204" pitchFamily="34" charset="0"/>
              </a:rPr>
              <a:t>Some voices are perceived as friendly, spiritually uplifting, supportive and helpful while others are perceived as being severely intrusive, malevolent, critical, threatening, hostile, and distressing</a:t>
            </a:r>
            <a:endParaRPr lang="en-US" sz="2400" b="1" dirty="0">
              <a:solidFill>
                <a:srgbClr val="FFFFFF"/>
              </a:solidFill>
              <a:effectLst/>
              <a:latin typeface="+mj-lt"/>
              <a:ea typeface="Calibri" panose="020F0502020204030204" pitchFamily="34" charset="0"/>
              <a:cs typeface="Times New Roman" panose="02020603050405020304" pitchFamily="18" charset="0"/>
            </a:endParaRPr>
          </a:p>
          <a:p>
            <a:pPr marL="0" indent="0">
              <a:spcAft>
                <a:spcPts val="610"/>
              </a:spcAft>
              <a:buNone/>
            </a:pPr>
            <a:r>
              <a:rPr lang="en-US" sz="2400" b="1" dirty="0">
                <a:solidFill>
                  <a:srgbClr val="FFFFFF"/>
                </a:solidFill>
                <a:effectLst/>
                <a:latin typeface="+mj-lt"/>
                <a:ea typeface="Calibri" panose="020F0502020204030204" pitchFamily="34" charset="0"/>
                <a:cs typeface="Times New Roman" panose="02020603050405020304" pitchFamily="18" charset="0"/>
              </a:rPr>
              <a:t>There have been many famous, successful and influential voice hearers throughout history.</a:t>
            </a:r>
            <a:endParaRPr lang="en-AU" sz="2400" b="1" dirty="0">
              <a:solidFill>
                <a:srgbClr val="FFFFFF"/>
              </a:solidFill>
              <a:effectLst/>
              <a:latin typeface="+mj-lt"/>
              <a:ea typeface="Calibri" panose="020F0502020204030204" pitchFamily="34" charset="0"/>
              <a:cs typeface="Times New Roman" panose="02020603050405020304" pitchFamily="18" charset="0"/>
            </a:endParaRPr>
          </a:p>
          <a:p>
            <a:pPr marL="0" indent="0">
              <a:spcAft>
                <a:spcPts val="610"/>
              </a:spcAft>
              <a:buNone/>
            </a:pPr>
            <a:r>
              <a:rPr lang="en-US" sz="2400" b="1" dirty="0">
                <a:solidFill>
                  <a:srgbClr val="FFFFFF"/>
                </a:solidFill>
                <a:effectLst/>
                <a:latin typeface="+mj-lt"/>
                <a:ea typeface="Calibri" panose="020F0502020204030204" pitchFamily="34" charset="0"/>
                <a:cs typeface="Times New Roman" panose="02020603050405020304" pitchFamily="18" charset="0"/>
              </a:rPr>
              <a:t>Voices can be male, female, without gender, child, adult, human or non-human. </a:t>
            </a:r>
            <a:endParaRPr lang="en-AU" sz="2400" b="1" dirty="0">
              <a:solidFill>
                <a:srgbClr val="FFFFFF"/>
              </a:solidFill>
              <a:effectLst/>
              <a:latin typeface="+mj-lt"/>
              <a:ea typeface="Calibri" panose="020F0502020204030204" pitchFamily="34" charset="0"/>
              <a:cs typeface="Times New Roman" panose="02020603050405020304" pitchFamily="18" charset="0"/>
            </a:endParaRPr>
          </a:p>
          <a:p>
            <a:pPr marL="0" indent="0">
              <a:spcAft>
                <a:spcPts val="610"/>
              </a:spcAft>
              <a:buNone/>
            </a:pPr>
            <a:r>
              <a:rPr lang="en-US" sz="2400" b="1" dirty="0">
                <a:solidFill>
                  <a:srgbClr val="FFFFFF"/>
                </a:solidFill>
                <a:effectLst/>
                <a:latin typeface="+mj-lt"/>
                <a:ea typeface="Calibri" panose="020F0502020204030204" pitchFamily="34" charset="0"/>
                <a:cs typeface="Times New Roman" panose="02020603050405020304" pitchFamily="18" charset="0"/>
              </a:rPr>
              <a:t>People may hear one voice or many. Some people report hearing hundreds, although in almost all reported cases, one dominates above the others. </a:t>
            </a:r>
            <a:endParaRPr lang="en-AU" sz="2400" b="1" dirty="0">
              <a:solidFill>
                <a:srgbClr val="FFFFFF"/>
              </a:solidFill>
              <a:effectLst/>
              <a:latin typeface="+mj-lt"/>
              <a:ea typeface="Calibri" panose="020F0502020204030204" pitchFamily="34" charset="0"/>
              <a:cs typeface="Times New Roman" panose="02020603050405020304" pitchFamily="18" charset="0"/>
            </a:endParaRPr>
          </a:p>
          <a:p>
            <a:endParaRPr lang="en-AU" sz="1500" dirty="0">
              <a:solidFill>
                <a:srgbClr val="FFFFFF"/>
              </a:solidFill>
            </a:endParaRPr>
          </a:p>
        </p:txBody>
      </p:sp>
      <p:sp>
        <p:nvSpPr>
          <p:cNvPr id="4" name="Content Placeholder 3">
            <a:extLst>
              <a:ext uri="{FF2B5EF4-FFF2-40B4-BE49-F238E27FC236}">
                <a16:creationId xmlns:a16="http://schemas.microsoft.com/office/drawing/2014/main" id="{4BB4F55F-22DA-4715-9CC4-D7FED030D73B}"/>
              </a:ext>
            </a:extLst>
          </p:cNvPr>
          <p:cNvSpPr>
            <a:spLocks noGrp="1"/>
          </p:cNvSpPr>
          <p:nvPr>
            <p:ph sz="half" idx="2"/>
          </p:nvPr>
        </p:nvSpPr>
        <p:spPr>
          <a:xfrm>
            <a:off x="6256020" y="265043"/>
            <a:ext cx="5097780" cy="5911920"/>
          </a:xfrm>
        </p:spPr>
        <p:txBody>
          <a:bodyPr>
            <a:normAutofit fontScale="92500" lnSpcReduction="20000"/>
          </a:bodyPr>
          <a:lstStyle/>
          <a:p>
            <a:pPr marL="0" indent="0">
              <a:spcAft>
                <a:spcPts val="610"/>
              </a:spcAft>
              <a:buNone/>
            </a:pPr>
            <a:r>
              <a:rPr lang="en-US" sz="2600" b="1" dirty="0">
                <a:solidFill>
                  <a:srgbClr val="FFFFFF"/>
                </a:solidFill>
                <a:effectLst/>
                <a:latin typeface="+mj-lt"/>
                <a:ea typeface="Calibri" panose="020F0502020204030204" pitchFamily="34" charset="0"/>
                <a:cs typeface="Times New Roman" panose="02020603050405020304" pitchFamily="18" charset="0"/>
              </a:rPr>
              <a:t>Voices can be experienced in the head, in the ears, outside the head, in some other part of the body, or in the environment. </a:t>
            </a:r>
          </a:p>
          <a:p>
            <a:pPr marL="0" indent="0">
              <a:spcAft>
                <a:spcPts val="610"/>
              </a:spcAft>
              <a:buNone/>
            </a:pPr>
            <a:endParaRPr lang="en-AU" sz="2600" b="1" dirty="0">
              <a:solidFill>
                <a:srgbClr val="FFFFFF"/>
              </a:solidFill>
              <a:effectLst/>
              <a:latin typeface="+mj-lt"/>
              <a:ea typeface="Calibri" panose="020F0502020204030204" pitchFamily="34" charset="0"/>
              <a:cs typeface="Times New Roman" panose="02020603050405020304" pitchFamily="18" charset="0"/>
            </a:endParaRPr>
          </a:p>
          <a:p>
            <a:pPr marL="0" indent="0">
              <a:spcAft>
                <a:spcPts val="610"/>
              </a:spcAft>
              <a:buNone/>
            </a:pPr>
            <a:r>
              <a:rPr lang="en-US" sz="2600" b="1" dirty="0">
                <a:solidFill>
                  <a:srgbClr val="FFFFFF"/>
                </a:solidFill>
                <a:effectLst/>
                <a:latin typeface="+mj-lt"/>
                <a:ea typeface="Calibri" panose="020F0502020204030204" pitchFamily="34" charset="0"/>
                <a:cs typeface="Times New Roman" panose="02020603050405020304" pitchFamily="18" charset="0"/>
              </a:rPr>
              <a:t>Voices often reflect important aspects of the hearer’s emotional state – emotions that are often unexpressed by the hearer. </a:t>
            </a:r>
          </a:p>
          <a:p>
            <a:pPr marL="0" indent="0">
              <a:spcAft>
                <a:spcPts val="610"/>
              </a:spcAft>
              <a:buNone/>
            </a:pPr>
            <a:endParaRPr lang="en-AU" sz="2600" b="1" dirty="0">
              <a:solidFill>
                <a:srgbClr val="FFFFFF"/>
              </a:solidFill>
              <a:effectLst/>
              <a:latin typeface="+mj-lt"/>
              <a:ea typeface="Calibri" panose="020F0502020204030204" pitchFamily="34" charset="0"/>
              <a:cs typeface="Times New Roman" panose="02020603050405020304" pitchFamily="18" charset="0"/>
            </a:endParaRPr>
          </a:p>
          <a:p>
            <a:pPr marL="0" indent="0">
              <a:buNone/>
            </a:pPr>
            <a:r>
              <a:rPr lang="en-US" sz="2600" b="1" dirty="0">
                <a:solidFill>
                  <a:srgbClr val="FFFFFF"/>
                </a:solidFill>
                <a:effectLst/>
                <a:latin typeface="+mj-lt"/>
                <a:ea typeface="Calibri" panose="020F0502020204030204" pitchFamily="34" charset="0"/>
              </a:rPr>
              <a:t>Whilst one in three people who hear voices become consumers of mental health services – two in three people can cope well without mental health service provision. </a:t>
            </a:r>
          </a:p>
          <a:p>
            <a:pPr marL="0" indent="0">
              <a:buNone/>
            </a:pPr>
            <a:endParaRPr lang="en-US" sz="2600" b="1" dirty="0">
              <a:solidFill>
                <a:srgbClr val="FFFFFF"/>
              </a:solidFill>
              <a:effectLst/>
              <a:latin typeface="+mj-lt"/>
              <a:ea typeface="Calibri" panose="020F0502020204030204" pitchFamily="34" charset="0"/>
            </a:endParaRPr>
          </a:p>
          <a:p>
            <a:pPr marL="0" indent="0">
              <a:buNone/>
            </a:pPr>
            <a:r>
              <a:rPr lang="en-US" sz="2600" b="1" dirty="0">
                <a:solidFill>
                  <a:srgbClr val="FFFFFF"/>
                </a:solidFill>
                <a:latin typeface="+mj-lt"/>
                <a:ea typeface="Calibri" panose="020F0502020204030204" pitchFamily="34" charset="0"/>
                <a:cs typeface="Times New Roman" panose="02020603050405020304" pitchFamily="18" charset="0"/>
              </a:rPr>
              <a:t>B</a:t>
            </a:r>
            <a:r>
              <a:rPr lang="en-US" sz="2600" b="1" dirty="0">
                <a:solidFill>
                  <a:srgbClr val="FFFFFF"/>
                </a:solidFill>
                <a:effectLst/>
                <a:latin typeface="+mj-lt"/>
                <a:ea typeface="Calibri" panose="020F0502020204030204" pitchFamily="34" charset="0"/>
                <a:cs typeface="Times New Roman" panose="02020603050405020304" pitchFamily="18" charset="0"/>
              </a:rPr>
              <a:t>etween 2% and 10% of people across the world hear voices. </a:t>
            </a:r>
          </a:p>
          <a:p>
            <a:endParaRPr lang="en-US" sz="1900" dirty="0">
              <a:solidFill>
                <a:srgbClr val="FFFFFF"/>
              </a:solidFill>
              <a:effectLst/>
              <a:latin typeface="Lucida Sans Unicode" panose="020B0602030504020204" pitchFamily="34" charset="0"/>
              <a:ea typeface="Calibri" panose="020F0502020204030204" pitchFamily="34" charset="0"/>
            </a:endParaRPr>
          </a:p>
          <a:p>
            <a:pPr marL="0" indent="0">
              <a:buNone/>
            </a:pPr>
            <a:endParaRPr lang="en-AU" sz="1900" dirty="0">
              <a:solidFill>
                <a:srgbClr val="FFFFFF"/>
              </a:solidFill>
            </a:endParaRPr>
          </a:p>
        </p:txBody>
      </p:sp>
    </p:spTree>
    <p:extLst>
      <p:ext uri="{BB962C8B-B14F-4D97-AF65-F5344CB8AC3E}">
        <p14:creationId xmlns:p14="http://schemas.microsoft.com/office/powerpoint/2010/main" val="292594304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0E1AE-890E-B41E-321C-FA4D40CD9D00}"/>
              </a:ext>
            </a:extLst>
          </p:cNvPr>
          <p:cNvSpPr>
            <a:spLocks noGrp="1"/>
          </p:cNvSpPr>
          <p:nvPr>
            <p:ph type="title"/>
          </p:nvPr>
        </p:nvSpPr>
        <p:spPr/>
        <p:txBody>
          <a:bodyPr/>
          <a:lstStyle/>
          <a:p>
            <a:pPr algn="ctr"/>
            <a:r>
              <a:rPr lang="en-AU" dirty="0"/>
              <a:t>Normalisation – Famous faces</a:t>
            </a:r>
            <a:br>
              <a:rPr lang="en-AU" dirty="0"/>
            </a:br>
            <a:endParaRPr lang="en-AU" dirty="0"/>
          </a:p>
        </p:txBody>
      </p:sp>
      <p:pic>
        <p:nvPicPr>
          <p:cNvPr id="4" name="Picture 2" descr="Image result for john nash royalty free">
            <a:extLst>
              <a:ext uri="{FF2B5EF4-FFF2-40B4-BE49-F238E27FC236}">
                <a16:creationId xmlns:a16="http://schemas.microsoft.com/office/drawing/2014/main" id="{0EC43FA1-F11B-6BEC-7329-A61ADD5DEE90}"/>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b="1586"/>
          <a:stretch/>
        </p:blipFill>
        <p:spPr bwMode="auto">
          <a:xfrm>
            <a:off x="606164" y="1300266"/>
            <a:ext cx="1743075" cy="257783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rc_mi">
            <a:extLst>
              <a:ext uri="{FF2B5EF4-FFF2-40B4-BE49-F238E27FC236}">
                <a16:creationId xmlns:a16="http://schemas.microsoft.com/office/drawing/2014/main" id="{A5DEAF39-7771-4557-765E-547DA615161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096" r="21873" b="2714"/>
          <a:stretch/>
        </p:blipFill>
        <p:spPr bwMode="auto">
          <a:xfrm>
            <a:off x="10660284" y="36647"/>
            <a:ext cx="1531715" cy="216254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ntent Placeholder 3">
            <a:extLst>
              <a:ext uri="{FF2B5EF4-FFF2-40B4-BE49-F238E27FC236}">
                <a16:creationId xmlns:a16="http://schemas.microsoft.com/office/drawing/2014/main" id="{1CAAE5CD-0DB0-E732-77B5-469BAB425633}"/>
              </a:ext>
            </a:extLst>
          </p:cNvPr>
          <p:cNvPicPr>
            <a:picLocks/>
          </p:cNvPicPr>
          <p:nvPr/>
        </p:nvPicPr>
        <p:blipFill rotWithShape="1">
          <a:blip r:embed="rId5">
            <a:extLst>
              <a:ext uri="{28A0092B-C50C-407E-A947-70E740481C1C}">
                <a14:useLocalDpi xmlns:a14="http://schemas.microsoft.com/office/drawing/2010/main" val="0"/>
              </a:ext>
            </a:extLst>
          </a:blip>
          <a:srcRect l="13170" r="18419" b="-1"/>
          <a:stretch/>
        </p:blipFill>
        <p:spPr bwMode="auto">
          <a:xfrm>
            <a:off x="5285420" y="1300266"/>
            <a:ext cx="1743076" cy="2128734"/>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p:spPr>
      </p:pic>
      <p:pic>
        <p:nvPicPr>
          <p:cNvPr id="7" name="Picture 2" descr="Tyson Fury promises knockout finish to epic Wilder trilogy | KLAS">
            <a:extLst>
              <a:ext uri="{FF2B5EF4-FFF2-40B4-BE49-F238E27FC236}">
                <a16:creationId xmlns:a16="http://schemas.microsoft.com/office/drawing/2014/main" id="{C59868D0-19FE-066B-FE19-261DEAC0FF5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6852" r="21348" b="9091"/>
          <a:stretch/>
        </p:blipFill>
        <p:spPr bwMode="auto">
          <a:xfrm>
            <a:off x="3252486" y="4658812"/>
            <a:ext cx="1527858" cy="1834064"/>
          </a:xfrm>
          <a:prstGeom prst="rect">
            <a:avLst/>
          </a:prstGeom>
          <a:noFill/>
          <a:extLst>
            <a:ext uri="{909E8E84-426E-40DD-AFC4-6F175D3DCCD1}">
              <a14:hiddenFill xmlns:a14="http://schemas.microsoft.com/office/drawing/2010/main">
                <a:solidFill>
                  <a:srgbClr val="FFFFFF"/>
                </a:solidFill>
              </a14:hiddenFill>
            </a:ext>
          </a:extLst>
        </p:spPr>
      </p:pic>
      <p:pic>
        <p:nvPicPr>
          <p:cNvPr id="8" name="Content Placeholder 3" descr="A person with blonde hair&#10;&#10;Description automatically generated with low confidence">
            <a:extLst>
              <a:ext uri="{FF2B5EF4-FFF2-40B4-BE49-F238E27FC236}">
                <a16:creationId xmlns:a16="http://schemas.microsoft.com/office/drawing/2014/main" id="{1F8E682E-D392-F072-8DDD-5658F8A111D7}"/>
              </a:ext>
            </a:extLst>
          </p:cNvPr>
          <p:cNvPicPr>
            <a:picLocks/>
          </p:cNvPicPr>
          <p:nvPr/>
        </p:nvPicPr>
        <p:blipFill rotWithShape="1">
          <a:blip r:embed="rId7" cstate="print">
            <a:extLst>
              <a:ext uri="{28A0092B-C50C-407E-A947-70E740481C1C}">
                <a14:useLocalDpi xmlns:a14="http://schemas.microsoft.com/office/drawing/2010/main" val="0"/>
              </a:ext>
            </a:extLst>
          </a:blip>
          <a:srcRect r="2254"/>
          <a:stretch/>
        </p:blipFill>
        <p:spPr bwMode="auto">
          <a:xfrm>
            <a:off x="10139422" y="5023938"/>
            <a:ext cx="2052577" cy="1834064"/>
          </a:xfrm>
          <a:custGeom>
            <a:avLst/>
            <a:gdLst/>
            <a:ahLst/>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a:noFill/>
        </p:spPr>
      </p:pic>
      <p:pic>
        <p:nvPicPr>
          <p:cNvPr id="9" name="irc_mi" descr="A person wearing a hat&#10;&#10;Description automatically generated with medium confidence">
            <a:extLst>
              <a:ext uri="{FF2B5EF4-FFF2-40B4-BE49-F238E27FC236}">
                <a16:creationId xmlns:a16="http://schemas.microsoft.com/office/drawing/2014/main" id="{870899AB-98C6-A221-8BFE-0818F9133062}"/>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r="-2" b="26956"/>
          <a:stretch/>
        </p:blipFill>
        <p:spPr bwMode="auto">
          <a:xfrm>
            <a:off x="5519632" y="5023936"/>
            <a:ext cx="2015023" cy="183406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4" descr="The costume of madame Bibine (Zoë Wanamaker) in Harry Potter and the  sorcerer&amp;#39;s stone | Spotern">
            <a:extLst>
              <a:ext uri="{FF2B5EF4-FFF2-40B4-BE49-F238E27FC236}">
                <a16:creationId xmlns:a16="http://schemas.microsoft.com/office/drawing/2014/main" id="{58D38C73-CFDF-2B48-DD51-CBBF7EA30E32}"/>
              </a:ext>
            </a:extLst>
          </p:cNvPr>
          <p:cNvPicPr>
            <a:picLocks/>
          </p:cNvPicPr>
          <p:nvPr/>
        </p:nvPicPr>
        <p:blipFill rotWithShape="1">
          <a:blip r:embed="rId9">
            <a:extLst>
              <a:ext uri="{28A0092B-C50C-407E-A947-70E740481C1C}">
                <a14:useLocalDpi xmlns:a14="http://schemas.microsoft.com/office/drawing/2010/main" val="0"/>
              </a:ext>
            </a:extLst>
          </a:blip>
          <a:srcRect l="4851" r="11349" b="-2"/>
          <a:stretch/>
        </p:blipFill>
        <p:spPr bwMode="auto">
          <a:xfrm>
            <a:off x="6611614" y="3189871"/>
            <a:ext cx="1527858" cy="1834065"/>
          </a:xfrm>
          <a:prstGeom prst="rect">
            <a:avLst/>
          </a:prstGeom>
          <a:noFill/>
          <a:effectLst/>
        </p:spPr>
      </p:pic>
      <p:pic>
        <p:nvPicPr>
          <p:cNvPr id="11" name="irc_mi">
            <a:extLst>
              <a:ext uri="{FF2B5EF4-FFF2-40B4-BE49-F238E27FC236}">
                <a16:creationId xmlns:a16="http://schemas.microsoft.com/office/drawing/2014/main" id="{41F085BF-9FF9-AE78-25F4-CF9CFBB9355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l="5862" b="7759"/>
          <a:stretch>
            <a:fillRect/>
          </a:stretch>
        </p:blipFill>
        <p:spPr bwMode="auto">
          <a:xfrm>
            <a:off x="10139422" y="2384142"/>
            <a:ext cx="1934542" cy="227466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descr="A stained glass depiction of Jesus as a Caucasian man with long brown hair, a beard and the characteristic Christian cross inscribed in the halo behind his head. The figure dressed in a white inner robe cover by a shorter, looser scarlet robe. Depicted as a Shepherd, he is holding a crux in his left hand and carrying a lamb in his right. Sheep are positioned to the left and right of the figure.">
            <a:extLst>
              <a:ext uri="{FF2B5EF4-FFF2-40B4-BE49-F238E27FC236}">
                <a16:creationId xmlns:a16="http://schemas.microsoft.com/office/drawing/2014/main" id="{F7BE2ECE-6358-89F4-3473-31131F770DEB}"/>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t="7804" r="-1" b="39252"/>
          <a:stretch/>
        </p:blipFill>
        <p:spPr bwMode="auto">
          <a:xfrm>
            <a:off x="199624" y="4293686"/>
            <a:ext cx="2149615" cy="2199189"/>
          </a:xfrm>
          <a:custGeom>
            <a:avLst/>
            <a:gdLst/>
            <a:ahLst/>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descr="The face of Gandhi in old age—smiling, wearing glasses, and with a white sash over his right shoulder">
            <a:extLst>
              <a:ext uri="{FF2B5EF4-FFF2-40B4-BE49-F238E27FC236}">
                <a16:creationId xmlns:a16="http://schemas.microsoft.com/office/drawing/2014/main" id="{74641CF0-2A0D-5B3D-8184-241CB938B969}"/>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t="12057" b="23057"/>
          <a:stretch/>
        </p:blipFill>
        <p:spPr bwMode="auto">
          <a:xfrm>
            <a:off x="2813872" y="1392741"/>
            <a:ext cx="1966472" cy="1918767"/>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irc_mi" descr="A statue of a person&#10;&#10;Description automatically generated with medium confidence">
            <a:extLst>
              <a:ext uri="{FF2B5EF4-FFF2-40B4-BE49-F238E27FC236}">
                <a16:creationId xmlns:a16="http://schemas.microsoft.com/office/drawing/2014/main" id="{74182ACA-DBD7-55A6-5FAC-80AF0B18116E}"/>
              </a:ext>
            </a:extLst>
          </p:cNvPr>
          <p:cNvPicPr>
            <a:picLocks noChangeAspect="1" noChangeArrowheads="1"/>
          </p:cNvPicPr>
          <p:nvPr/>
        </p:nvPicPr>
        <p:blipFill>
          <a:blip r:embed="rId13">
            <a:extLst>
              <a:ext uri="{28A0092B-C50C-407E-A947-70E740481C1C}">
                <a14:useLocalDpi xmlns:a14="http://schemas.microsoft.com/office/drawing/2010/main" val="0"/>
              </a:ext>
            </a:extLst>
          </a:blip>
          <a:stretch>
            <a:fillRect/>
          </a:stretch>
        </p:blipFill>
        <p:spPr bwMode="auto">
          <a:xfrm>
            <a:off x="8412132" y="1117918"/>
            <a:ext cx="1536876" cy="21055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rc_mi" descr="A painting of a person holding a baseball bat&#10;&#10;Description automatically generated with medium confidence">
            <a:extLst>
              <a:ext uri="{FF2B5EF4-FFF2-40B4-BE49-F238E27FC236}">
                <a16:creationId xmlns:a16="http://schemas.microsoft.com/office/drawing/2014/main" id="{111DFEA8-0DD1-286F-ABA0-33F6D9933661}"/>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r="1" b="23161"/>
          <a:stretch/>
        </p:blipFill>
        <p:spPr bwMode="auto">
          <a:xfrm flipH="1">
            <a:off x="7804749" y="5254905"/>
            <a:ext cx="1590789" cy="1552197"/>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04303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17" name="Rectangle 4112">
            <a:extLst>
              <a:ext uri="{FF2B5EF4-FFF2-40B4-BE49-F238E27FC236}">
                <a16:creationId xmlns:a16="http://schemas.microsoft.com/office/drawing/2014/main" id="{72018E1B-E0B9-4440-AFF3-4112E50A27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97C1CE-B815-B1FA-C580-9012FCF0C0DD}"/>
              </a:ext>
            </a:extLst>
          </p:cNvPr>
          <p:cNvSpPr>
            <a:spLocks noGrp="1"/>
          </p:cNvSpPr>
          <p:nvPr>
            <p:ph type="title"/>
          </p:nvPr>
        </p:nvSpPr>
        <p:spPr>
          <a:xfrm>
            <a:off x="838200" y="557191"/>
            <a:ext cx="10515600" cy="2217174"/>
          </a:xfrm>
        </p:spPr>
        <p:txBody>
          <a:bodyPr vert="horz" lIns="91440" tIns="45720" rIns="91440" bIns="45720" rtlCol="0" anchor="ctr">
            <a:normAutofit/>
          </a:bodyPr>
          <a:lstStyle/>
          <a:p>
            <a:pPr algn="ctr"/>
            <a:r>
              <a:rPr lang="en-US" sz="5200" kern="1200" dirty="0">
                <a:solidFill>
                  <a:schemeClr val="tx1"/>
                </a:solidFill>
                <a:latin typeface="+mj-lt"/>
                <a:ea typeface="+mj-ea"/>
                <a:cs typeface="+mj-cs"/>
              </a:rPr>
              <a:t>Formulation/Construct</a:t>
            </a:r>
          </a:p>
        </p:txBody>
      </p:sp>
      <p:pic>
        <p:nvPicPr>
          <p:cNvPr id="4106" name="Picture 10" descr="Peter Bullimore | psychosissummit">
            <a:extLst>
              <a:ext uri="{FF2B5EF4-FFF2-40B4-BE49-F238E27FC236}">
                <a16:creationId xmlns:a16="http://schemas.microsoft.com/office/drawing/2014/main" id="{585E989A-E47B-D413-DCE0-4F0C7C26CC1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259" r="24257" b="-2"/>
          <a:stretch/>
        </p:blipFill>
        <p:spPr bwMode="auto">
          <a:xfrm>
            <a:off x="184558" y="2962911"/>
            <a:ext cx="2255462" cy="3155238"/>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Debra LAMPSHIRE | University of Auckland, Auckland | Centre ...">
            <a:extLst>
              <a:ext uri="{FF2B5EF4-FFF2-40B4-BE49-F238E27FC236}">
                <a16:creationId xmlns:a16="http://schemas.microsoft.com/office/drawing/2014/main" id="{02AB05D9-1930-2C35-F520-C825C147D31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313" r="5705" b="-2"/>
          <a:stretch/>
        </p:blipFill>
        <p:spPr bwMode="auto">
          <a:xfrm>
            <a:off x="2575696" y="2962911"/>
            <a:ext cx="2255462" cy="315523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The voices in my head">
            <a:extLst>
              <a:ext uri="{FF2B5EF4-FFF2-40B4-BE49-F238E27FC236}">
                <a16:creationId xmlns:a16="http://schemas.microsoft.com/office/drawing/2014/main" id="{F2E84475-E1D4-6458-31FF-2301CF137AC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2322" r="9848" b="-2"/>
          <a:stretch/>
        </p:blipFill>
        <p:spPr bwMode="auto">
          <a:xfrm>
            <a:off x="4966833" y="2962911"/>
            <a:ext cx="2255462" cy="3155238"/>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Ron Coleman - Compassionate Mental Health">
            <a:extLst>
              <a:ext uri="{FF2B5EF4-FFF2-40B4-BE49-F238E27FC236}">
                <a16:creationId xmlns:a16="http://schemas.microsoft.com/office/drawing/2014/main" id="{1D1C62F9-48C0-E975-ED32-D5695CE5A3F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32960" r="775" b="3"/>
          <a:stretch/>
        </p:blipFill>
        <p:spPr bwMode="auto">
          <a:xfrm>
            <a:off x="7357971" y="2962911"/>
            <a:ext cx="2255462" cy="3155238"/>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a:extLst>
              <a:ext uri="{FF2B5EF4-FFF2-40B4-BE49-F238E27FC236}">
                <a16:creationId xmlns:a16="http://schemas.microsoft.com/office/drawing/2014/main" id="{82E46EE4-1D68-43B2-7662-011BF655C316}"/>
              </a:ext>
            </a:extLst>
          </p:cNvPr>
          <p:cNvPicPr>
            <a:picLocks noGrp="1" noChangeAspect="1" noChangeArrowheads="1"/>
          </p:cNvPicPr>
          <p:nvPr>
            <p:ph idx="1"/>
          </p:nvPr>
        </p:nvPicPr>
        <p:blipFill rotWithShape="1">
          <a:blip r:embed="rId7">
            <a:extLst>
              <a:ext uri="{28A0092B-C50C-407E-A947-70E740481C1C}">
                <a14:useLocalDpi xmlns:a14="http://schemas.microsoft.com/office/drawing/2010/main" val="0"/>
              </a:ext>
            </a:extLst>
          </a:blip>
          <a:srcRect t="8719" r="4" b="4"/>
          <a:stretch/>
        </p:blipFill>
        <p:spPr bwMode="auto">
          <a:xfrm>
            <a:off x="9749109" y="2962911"/>
            <a:ext cx="2255462" cy="3155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06573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A0C7BCEB-318F-475E-9032-FCC541E39FF9}"/>
              </a:ext>
            </a:extLst>
          </p:cNvPr>
          <p:cNvGraphicFramePr>
            <a:graphicFrameLocks noGrp="1"/>
          </p:cNvGraphicFramePr>
          <p:nvPr>
            <p:ph idx="1"/>
          </p:nvPr>
        </p:nvGraphicFramePr>
        <p:xfrm>
          <a:off x="2114550" y="959185"/>
          <a:ext cx="9239250" cy="5727365"/>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D0E20D93-A4E8-47EA-87C2-531CE494314B}"/>
              </a:ext>
            </a:extLst>
          </p:cNvPr>
          <p:cNvSpPr txBox="1"/>
          <p:nvPr/>
        </p:nvSpPr>
        <p:spPr>
          <a:xfrm>
            <a:off x="395288" y="733425"/>
            <a:ext cx="2019300" cy="4801314"/>
          </a:xfrm>
          <a:prstGeom prst="rect">
            <a:avLst/>
          </a:prstGeom>
          <a:noFill/>
        </p:spPr>
        <p:txBody>
          <a:bodyPr wrap="square" rtlCol="0">
            <a:spAutoFit/>
          </a:bodyPr>
          <a:lstStyle/>
          <a:p>
            <a:r>
              <a:rPr lang="en-AU" b="1" u="sng" dirty="0">
                <a:solidFill>
                  <a:schemeClr val="tx2"/>
                </a:solidFill>
              </a:rPr>
              <a:t>Examples</a:t>
            </a:r>
            <a:r>
              <a:rPr lang="en-AU" b="1" dirty="0">
                <a:solidFill>
                  <a:schemeClr val="tx2"/>
                </a:solidFill>
              </a:rPr>
              <a:t>:</a:t>
            </a:r>
          </a:p>
          <a:p>
            <a:pPr marL="285750" indent="-285750">
              <a:buFont typeface="Arial" panose="020B0604020202020204" pitchFamily="34" charset="0"/>
              <a:buChar char="•"/>
            </a:pPr>
            <a:r>
              <a:rPr lang="en-AU" b="1" dirty="0">
                <a:solidFill>
                  <a:schemeClr val="tx2"/>
                </a:solidFill>
              </a:rPr>
              <a:t>Bills</a:t>
            </a:r>
          </a:p>
          <a:p>
            <a:pPr marL="285750" indent="-285750">
              <a:buFont typeface="Arial" panose="020B0604020202020204" pitchFamily="34" charset="0"/>
              <a:buChar char="•"/>
            </a:pPr>
            <a:r>
              <a:rPr lang="en-AU" b="1" dirty="0">
                <a:solidFill>
                  <a:schemeClr val="tx2"/>
                </a:solidFill>
              </a:rPr>
              <a:t>Relationships</a:t>
            </a:r>
          </a:p>
          <a:p>
            <a:pPr marL="285750" indent="-285750">
              <a:buFont typeface="Arial" panose="020B0604020202020204" pitchFamily="34" charset="0"/>
              <a:buChar char="•"/>
            </a:pPr>
            <a:r>
              <a:rPr lang="en-AU" b="1" dirty="0">
                <a:solidFill>
                  <a:schemeClr val="tx2"/>
                </a:solidFill>
              </a:rPr>
              <a:t>Work stressors</a:t>
            </a:r>
          </a:p>
          <a:p>
            <a:pPr marL="285750" indent="-285750">
              <a:buFont typeface="Arial" panose="020B0604020202020204" pitchFamily="34" charset="0"/>
              <a:buChar char="•"/>
            </a:pPr>
            <a:r>
              <a:rPr lang="en-AU" b="1" dirty="0">
                <a:solidFill>
                  <a:schemeClr val="tx2"/>
                </a:solidFill>
              </a:rPr>
              <a:t>Illness</a:t>
            </a:r>
          </a:p>
          <a:p>
            <a:pPr marL="285750" indent="-285750">
              <a:buFont typeface="Arial" panose="020B0604020202020204" pitchFamily="34" charset="0"/>
              <a:buChar char="•"/>
            </a:pPr>
            <a:r>
              <a:rPr lang="en-AU" b="1" dirty="0">
                <a:solidFill>
                  <a:schemeClr val="tx2"/>
                </a:solidFill>
              </a:rPr>
              <a:t>Drugs</a:t>
            </a:r>
          </a:p>
          <a:p>
            <a:pPr marL="285750" indent="-285750">
              <a:buFont typeface="Arial" panose="020B0604020202020204" pitchFamily="34" charset="0"/>
              <a:buChar char="•"/>
            </a:pPr>
            <a:r>
              <a:rPr lang="en-AU" b="1" dirty="0">
                <a:solidFill>
                  <a:schemeClr val="tx2"/>
                </a:solidFill>
              </a:rPr>
              <a:t>Sleep deprivation</a:t>
            </a:r>
          </a:p>
          <a:p>
            <a:pPr marL="285750" indent="-285750">
              <a:buFont typeface="Arial" panose="020B0604020202020204" pitchFamily="34" charset="0"/>
              <a:buChar char="•"/>
            </a:pPr>
            <a:r>
              <a:rPr lang="en-AU" b="1" dirty="0">
                <a:solidFill>
                  <a:schemeClr val="tx2"/>
                </a:solidFill>
              </a:rPr>
              <a:t>Social isolation</a:t>
            </a:r>
          </a:p>
          <a:p>
            <a:pPr marL="285750" indent="-285750">
              <a:buFont typeface="Arial" panose="020B0604020202020204" pitchFamily="34" charset="0"/>
              <a:buChar char="•"/>
            </a:pPr>
            <a:r>
              <a:rPr lang="en-AU" b="1" dirty="0">
                <a:solidFill>
                  <a:schemeClr val="tx2"/>
                </a:solidFill>
              </a:rPr>
              <a:t>Unemployment</a:t>
            </a:r>
          </a:p>
          <a:p>
            <a:pPr marL="285750" indent="-285750">
              <a:buFont typeface="Arial" panose="020B0604020202020204" pitchFamily="34" charset="0"/>
              <a:buChar char="•"/>
            </a:pPr>
            <a:r>
              <a:rPr lang="en-AU" b="1" dirty="0">
                <a:solidFill>
                  <a:schemeClr val="tx2"/>
                </a:solidFill>
              </a:rPr>
              <a:t>Homelessness</a:t>
            </a:r>
          </a:p>
          <a:p>
            <a:pPr marL="285750" indent="-285750">
              <a:buFont typeface="Arial" panose="020B0604020202020204" pitchFamily="34" charset="0"/>
              <a:buChar char="•"/>
            </a:pPr>
            <a:r>
              <a:rPr lang="en-AU" b="1" dirty="0">
                <a:solidFill>
                  <a:schemeClr val="tx2"/>
                </a:solidFill>
              </a:rPr>
              <a:t>Bereavement</a:t>
            </a:r>
          </a:p>
          <a:p>
            <a:pPr marL="285750" indent="-285750">
              <a:buFont typeface="Arial" panose="020B0604020202020204" pitchFamily="34" charset="0"/>
              <a:buChar char="•"/>
            </a:pPr>
            <a:r>
              <a:rPr lang="en-AU" b="1" dirty="0">
                <a:solidFill>
                  <a:schemeClr val="tx2"/>
                </a:solidFill>
              </a:rPr>
              <a:t>Any big changes (e.g. moving, marrying, divorce)</a:t>
            </a:r>
          </a:p>
          <a:p>
            <a:endParaRPr lang="en-AU" dirty="0"/>
          </a:p>
        </p:txBody>
      </p:sp>
      <p:sp>
        <p:nvSpPr>
          <p:cNvPr id="18" name="TextBox 17">
            <a:extLst>
              <a:ext uri="{FF2B5EF4-FFF2-40B4-BE49-F238E27FC236}">
                <a16:creationId xmlns:a16="http://schemas.microsoft.com/office/drawing/2014/main" id="{F1A5802F-533B-4D93-8936-D24975C281B8}"/>
              </a:ext>
            </a:extLst>
          </p:cNvPr>
          <p:cNvSpPr txBox="1"/>
          <p:nvPr/>
        </p:nvSpPr>
        <p:spPr>
          <a:xfrm>
            <a:off x="2962275" y="2622538"/>
            <a:ext cx="3543299" cy="1200329"/>
          </a:xfrm>
          <a:prstGeom prst="rect">
            <a:avLst/>
          </a:prstGeom>
          <a:noFill/>
        </p:spPr>
        <p:txBody>
          <a:bodyPr wrap="square" rtlCol="0">
            <a:spAutoFit/>
          </a:bodyPr>
          <a:lstStyle/>
          <a:p>
            <a:r>
              <a:rPr lang="en-AU" b="1" dirty="0">
                <a:solidFill>
                  <a:srgbClr val="00B0F0"/>
                </a:solidFill>
              </a:rPr>
              <a:t>Person 1 </a:t>
            </a:r>
            <a:r>
              <a:rPr lang="en-AU" dirty="0"/>
              <a:t>has few or no pre-existing vulnerabilities, so it would take a lot of external stress for them to stop coping</a:t>
            </a:r>
          </a:p>
        </p:txBody>
      </p:sp>
      <p:sp>
        <p:nvSpPr>
          <p:cNvPr id="19" name="TextBox 18">
            <a:extLst>
              <a:ext uri="{FF2B5EF4-FFF2-40B4-BE49-F238E27FC236}">
                <a16:creationId xmlns:a16="http://schemas.microsoft.com/office/drawing/2014/main" id="{295A2B37-5E2F-4AAF-8AC2-49C6DAF8E514}"/>
              </a:ext>
            </a:extLst>
          </p:cNvPr>
          <p:cNvSpPr txBox="1"/>
          <p:nvPr/>
        </p:nvSpPr>
        <p:spPr>
          <a:xfrm>
            <a:off x="8434390" y="2271325"/>
            <a:ext cx="2895598" cy="1477328"/>
          </a:xfrm>
          <a:prstGeom prst="rect">
            <a:avLst/>
          </a:prstGeom>
          <a:noFill/>
        </p:spPr>
        <p:txBody>
          <a:bodyPr wrap="square" rtlCol="0">
            <a:spAutoFit/>
          </a:bodyPr>
          <a:lstStyle/>
          <a:p>
            <a:r>
              <a:rPr lang="en-AU" b="1" dirty="0">
                <a:solidFill>
                  <a:srgbClr val="7030A0"/>
                </a:solidFill>
              </a:rPr>
              <a:t>Person 2 </a:t>
            </a:r>
            <a:r>
              <a:rPr lang="en-AU" dirty="0"/>
              <a:t>has lots of pre-existing vulnerabilities, so it wouldn’t take as much external stress for them to stop coping</a:t>
            </a:r>
          </a:p>
        </p:txBody>
      </p:sp>
      <p:sp>
        <p:nvSpPr>
          <p:cNvPr id="28" name="Title 27">
            <a:extLst>
              <a:ext uri="{FF2B5EF4-FFF2-40B4-BE49-F238E27FC236}">
                <a16:creationId xmlns:a16="http://schemas.microsoft.com/office/drawing/2014/main" id="{68B3351D-E176-4DD3-BB06-03F5E8955E28}"/>
              </a:ext>
            </a:extLst>
          </p:cNvPr>
          <p:cNvSpPr>
            <a:spLocks noGrp="1"/>
          </p:cNvSpPr>
          <p:nvPr>
            <p:ph type="title"/>
          </p:nvPr>
        </p:nvSpPr>
        <p:spPr>
          <a:xfrm>
            <a:off x="342900" y="0"/>
            <a:ext cx="11506199" cy="733425"/>
          </a:xfrm>
        </p:spPr>
        <p:txBody>
          <a:bodyPr/>
          <a:lstStyle/>
          <a:p>
            <a:pPr algn="ctr"/>
            <a:r>
              <a:rPr lang="en-AU" b="1" dirty="0"/>
              <a:t>Normalisation - Stress</a:t>
            </a:r>
            <a:r>
              <a:rPr lang="en-AU" dirty="0"/>
              <a:t> </a:t>
            </a:r>
            <a:r>
              <a:rPr lang="en-AU" b="1" dirty="0"/>
              <a:t>Vulnerability</a:t>
            </a:r>
            <a:r>
              <a:rPr lang="en-AU" dirty="0"/>
              <a:t> </a:t>
            </a:r>
            <a:r>
              <a:rPr lang="en-AU" b="1" dirty="0"/>
              <a:t>Model</a:t>
            </a:r>
          </a:p>
        </p:txBody>
      </p:sp>
      <p:cxnSp>
        <p:nvCxnSpPr>
          <p:cNvPr id="30" name="Straight Connector 29">
            <a:extLst>
              <a:ext uri="{FF2B5EF4-FFF2-40B4-BE49-F238E27FC236}">
                <a16:creationId xmlns:a16="http://schemas.microsoft.com/office/drawing/2014/main" id="{F759861D-74C9-4E64-B5CA-74933482471D}"/>
              </a:ext>
            </a:extLst>
          </p:cNvPr>
          <p:cNvCxnSpPr/>
          <p:nvPr/>
        </p:nvCxnSpPr>
        <p:spPr>
          <a:xfrm>
            <a:off x="2714625" y="1123950"/>
            <a:ext cx="8486775" cy="3772078"/>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62462698-9DE5-48C1-BC5C-FF364624F733}"/>
              </a:ext>
            </a:extLst>
          </p:cNvPr>
          <p:cNvCxnSpPr/>
          <p:nvPr/>
        </p:nvCxnSpPr>
        <p:spPr>
          <a:xfrm flipV="1">
            <a:off x="2962275" y="898190"/>
            <a:ext cx="0" cy="3997838"/>
          </a:xfrm>
          <a:prstGeom prst="straightConnector1">
            <a:avLst/>
          </a:prstGeom>
          <a:ln w="666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BC6F2603-395E-4EFB-8739-4D90C2504C70}"/>
              </a:ext>
            </a:extLst>
          </p:cNvPr>
          <p:cNvCxnSpPr/>
          <p:nvPr/>
        </p:nvCxnSpPr>
        <p:spPr>
          <a:xfrm flipV="1">
            <a:off x="10487025" y="3581400"/>
            <a:ext cx="0" cy="1314628"/>
          </a:xfrm>
          <a:prstGeom prst="straightConnector1">
            <a:avLst/>
          </a:prstGeom>
          <a:ln w="666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00666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F8F66EA-A6C5-4422-0949-DD8FE5DE3650}"/>
              </a:ext>
            </a:extLst>
          </p:cNvPr>
          <p:cNvSpPr>
            <a:spLocks noGrp="1"/>
          </p:cNvSpPr>
          <p:nvPr>
            <p:ph type="title"/>
          </p:nvPr>
        </p:nvSpPr>
        <p:spPr>
          <a:xfrm>
            <a:off x="838200" y="490330"/>
            <a:ext cx="2899189" cy="5286002"/>
          </a:xfrm>
        </p:spPr>
        <p:txBody>
          <a:bodyPr anchor="t">
            <a:normAutofit fontScale="90000"/>
          </a:bodyPr>
          <a:lstStyle/>
          <a:p>
            <a:r>
              <a:rPr lang="en-AU" sz="3400" dirty="0">
                <a:solidFill>
                  <a:srgbClr val="FFFFFF"/>
                </a:solidFill>
              </a:rPr>
              <a:t>Circumstances in which voices can be heard</a:t>
            </a:r>
            <a:br>
              <a:rPr lang="en-AU" sz="3400" dirty="0">
                <a:solidFill>
                  <a:srgbClr val="FFFFFF"/>
                </a:solidFill>
              </a:rPr>
            </a:br>
            <a:br>
              <a:rPr lang="en-AU" sz="3400" dirty="0">
                <a:solidFill>
                  <a:srgbClr val="FFFFFF"/>
                </a:solidFill>
              </a:rPr>
            </a:br>
            <a:r>
              <a:rPr lang="en-AU" sz="3400" dirty="0">
                <a:solidFill>
                  <a:srgbClr val="FFFFFF"/>
                </a:solidFill>
              </a:rPr>
              <a:t>Draw up a continuum</a:t>
            </a:r>
            <a:br>
              <a:rPr lang="en-AU" sz="3400" dirty="0">
                <a:solidFill>
                  <a:srgbClr val="FFFFFF"/>
                </a:solidFill>
              </a:rPr>
            </a:br>
            <a:br>
              <a:rPr lang="en-AU" sz="3400" dirty="0">
                <a:solidFill>
                  <a:srgbClr val="FFFFFF"/>
                </a:solidFill>
              </a:rPr>
            </a:br>
            <a:r>
              <a:rPr lang="en-AU" sz="3400" dirty="0">
                <a:solidFill>
                  <a:srgbClr val="FFFFFF"/>
                </a:solidFill>
              </a:rPr>
              <a:t>Explore the differences between those who cope and those who don't</a:t>
            </a:r>
          </a:p>
        </p:txBody>
      </p:sp>
      <p:sp>
        <p:nvSpPr>
          <p:cNvPr id="3" name="Content Placeholder 2">
            <a:extLst>
              <a:ext uri="{FF2B5EF4-FFF2-40B4-BE49-F238E27FC236}">
                <a16:creationId xmlns:a16="http://schemas.microsoft.com/office/drawing/2014/main" id="{DFD307DC-12DB-5079-969F-DE0D747C9D9E}"/>
              </a:ext>
            </a:extLst>
          </p:cNvPr>
          <p:cNvSpPr>
            <a:spLocks noGrp="1"/>
          </p:cNvSpPr>
          <p:nvPr>
            <p:ph sz="half" idx="1"/>
          </p:nvPr>
        </p:nvSpPr>
        <p:spPr>
          <a:xfrm>
            <a:off x="4380855" y="1412489"/>
            <a:ext cx="3427283" cy="4363844"/>
          </a:xfrm>
        </p:spPr>
        <p:txBody>
          <a:bodyPr>
            <a:normAutofit/>
          </a:bodyPr>
          <a:lstStyle/>
          <a:p>
            <a:pPr marL="0" indent="0">
              <a:buNone/>
            </a:pPr>
            <a:r>
              <a:rPr lang="en-AU" sz="2000" dirty="0"/>
              <a:t>Bereavement and mourning</a:t>
            </a:r>
          </a:p>
          <a:p>
            <a:pPr marL="0" indent="0">
              <a:buNone/>
            </a:pPr>
            <a:r>
              <a:rPr lang="en-AU" sz="2000" dirty="0"/>
              <a:t>Poor Sleep</a:t>
            </a:r>
          </a:p>
          <a:p>
            <a:pPr marL="0" indent="0">
              <a:buNone/>
            </a:pPr>
            <a:r>
              <a:rPr lang="en-AU" sz="2000" dirty="0"/>
              <a:t>Being isolated</a:t>
            </a:r>
          </a:p>
          <a:p>
            <a:pPr marL="0" indent="0">
              <a:buNone/>
            </a:pPr>
            <a:r>
              <a:rPr lang="en-AU" sz="2000" dirty="0"/>
              <a:t>Traumatic Life events</a:t>
            </a:r>
          </a:p>
          <a:p>
            <a:pPr marL="0" indent="0">
              <a:buNone/>
            </a:pPr>
            <a:r>
              <a:rPr lang="en-AU" sz="2000" dirty="0"/>
              <a:t>Substance misuse</a:t>
            </a:r>
          </a:p>
          <a:p>
            <a:pPr marL="0" indent="0">
              <a:buNone/>
            </a:pPr>
            <a:r>
              <a:rPr lang="en-AU" sz="2000" dirty="0"/>
              <a:t>Stressful environments</a:t>
            </a:r>
          </a:p>
          <a:p>
            <a:pPr marL="0" indent="0">
              <a:buNone/>
            </a:pPr>
            <a:r>
              <a:rPr lang="en-AU" sz="2000" dirty="0"/>
              <a:t>Physical health</a:t>
            </a:r>
          </a:p>
          <a:p>
            <a:pPr marL="0" indent="0">
              <a:buNone/>
            </a:pPr>
            <a:r>
              <a:rPr lang="en-AU" sz="2000" dirty="0"/>
              <a:t>Spirituality and culture</a:t>
            </a:r>
          </a:p>
          <a:p>
            <a:pPr marL="0" indent="0">
              <a:buNone/>
            </a:pPr>
            <a:r>
              <a:rPr lang="en-AU" sz="2000" dirty="0"/>
              <a:t>Torture</a:t>
            </a:r>
          </a:p>
        </p:txBody>
      </p:sp>
      <p:cxnSp>
        <p:nvCxnSpPr>
          <p:cNvPr id="11" name="Straight Connector 10">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EEFCF87B-536C-73B8-0C12-C5D99BBBDA1B}"/>
              </a:ext>
            </a:extLst>
          </p:cNvPr>
          <p:cNvSpPr>
            <a:spLocks noGrp="1"/>
          </p:cNvSpPr>
          <p:nvPr>
            <p:ph sz="half" idx="2"/>
          </p:nvPr>
        </p:nvSpPr>
        <p:spPr>
          <a:xfrm>
            <a:off x="8451604" y="1412489"/>
            <a:ext cx="3197701" cy="4363844"/>
          </a:xfrm>
        </p:spPr>
        <p:txBody>
          <a:bodyPr>
            <a:normAutofit/>
          </a:bodyPr>
          <a:lstStyle/>
          <a:p>
            <a:pPr marL="0" indent="0" eaLnBrk="1" hangingPunct="1">
              <a:buNone/>
            </a:pPr>
            <a:r>
              <a:rPr lang="en-AU" altLang="en-US" sz="2000" dirty="0"/>
              <a:t>Hypnagogic</a:t>
            </a:r>
          </a:p>
          <a:p>
            <a:pPr marL="0" indent="0" eaLnBrk="1" hangingPunct="1">
              <a:buNone/>
            </a:pPr>
            <a:r>
              <a:rPr lang="en-AU" altLang="en-US" sz="2000" dirty="0"/>
              <a:t>Hypnopompic</a:t>
            </a:r>
          </a:p>
          <a:p>
            <a:pPr marL="0" indent="0" eaLnBrk="1" hangingPunct="1">
              <a:buNone/>
            </a:pPr>
            <a:r>
              <a:rPr lang="en-AU" altLang="en-US" sz="2000" dirty="0"/>
              <a:t>Imaginary companions of childhood</a:t>
            </a:r>
          </a:p>
          <a:p>
            <a:pPr marL="0" indent="0" eaLnBrk="1" hangingPunct="1">
              <a:buNone/>
            </a:pPr>
            <a:r>
              <a:rPr lang="en-AU" altLang="en-US" sz="2000" dirty="0"/>
              <a:t>Hypnotic experiences</a:t>
            </a:r>
          </a:p>
          <a:p>
            <a:pPr marL="0" indent="0" eaLnBrk="1" hangingPunct="1">
              <a:buNone/>
            </a:pPr>
            <a:r>
              <a:rPr lang="en-AU" altLang="en-US" sz="2000" dirty="0"/>
              <a:t>Near death experiences</a:t>
            </a:r>
          </a:p>
          <a:p>
            <a:pPr marL="0" indent="0" eaLnBrk="1" hangingPunct="1">
              <a:buNone/>
            </a:pPr>
            <a:r>
              <a:rPr lang="en-AU" altLang="en-US" sz="2000" dirty="0"/>
              <a:t>Psychedelic experiences</a:t>
            </a:r>
          </a:p>
          <a:p>
            <a:pPr marL="0" indent="0" eaLnBrk="1" hangingPunct="1">
              <a:buNone/>
            </a:pPr>
            <a:r>
              <a:rPr lang="en-AU" altLang="en-US" sz="2000" dirty="0"/>
              <a:t>The call of vocation</a:t>
            </a:r>
          </a:p>
          <a:p>
            <a:pPr marL="0" indent="0" eaLnBrk="1" hangingPunct="1">
              <a:buNone/>
            </a:pPr>
            <a:r>
              <a:rPr lang="en-AU" altLang="en-US" sz="2000" dirty="0"/>
              <a:t>Sensory deprivation</a:t>
            </a:r>
          </a:p>
          <a:p>
            <a:pPr eaLnBrk="1" hangingPunct="1"/>
            <a:endParaRPr lang="en-AU" altLang="en-US" sz="2000" dirty="0"/>
          </a:p>
          <a:p>
            <a:pPr marL="0" indent="0">
              <a:buNone/>
            </a:pPr>
            <a:endParaRPr lang="en-AU" sz="2000" dirty="0"/>
          </a:p>
        </p:txBody>
      </p:sp>
    </p:spTree>
    <p:extLst>
      <p:ext uri="{BB962C8B-B14F-4D97-AF65-F5344CB8AC3E}">
        <p14:creationId xmlns:p14="http://schemas.microsoft.com/office/powerpoint/2010/main" val="680730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FCDD407-129E-4B51-8446-EBE980BAECD9}"/>
              </a:ext>
            </a:extLst>
          </p:cNvPr>
          <p:cNvSpPr>
            <a:spLocks noGrp="1"/>
          </p:cNvSpPr>
          <p:nvPr>
            <p:ph type="title"/>
          </p:nvPr>
        </p:nvSpPr>
        <p:spPr>
          <a:xfrm>
            <a:off x="838200" y="1412488"/>
            <a:ext cx="2899189" cy="4363844"/>
          </a:xfrm>
        </p:spPr>
        <p:txBody>
          <a:bodyPr anchor="t">
            <a:normAutofit fontScale="90000"/>
          </a:bodyPr>
          <a:lstStyle/>
          <a:p>
            <a:r>
              <a:rPr lang="en-AU" sz="3400" dirty="0">
                <a:solidFill>
                  <a:srgbClr val="FFFFFF"/>
                </a:solidFill>
              </a:rPr>
              <a:t>Most People Cope well</a:t>
            </a:r>
            <a:br>
              <a:rPr lang="en-AU" sz="3400" dirty="0">
                <a:solidFill>
                  <a:srgbClr val="FFFFFF"/>
                </a:solidFill>
              </a:rPr>
            </a:br>
            <a:br>
              <a:rPr lang="en-AU" sz="3400" dirty="0">
                <a:solidFill>
                  <a:srgbClr val="FFFFFF"/>
                </a:solidFill>
              </a:rPr>
            </a:br>
            <a:r>
              <a:rPr lang="en-AU" sz="3400" dirty="0">
                <a:solidFill>
                  <a:srgbClr val="FFFFFF"/>
                </a:solidFill>
              </a:rPr>
              <a:t>Even those with Nonclinical explanations</a:t>
            </a:r>
            <a:br>
              <a:rPr lang="en-AU" sz="3400" dirty="0">
                <a:solidFill>
                  <a:srgbClr val="FFFFFF"/>
                </a:solidFill>
              </a:rPr>
            </a:br>
            <a:br>
              <a:rPr lang="en-AU" sz="3400" dirty="0">
                <a:solidFill>
                  <a:srgbClr val="FFFFFF"/>
                </a:solidFill>
              </a:rPr>
            </a:br>
            <a:r>
              <a:rPr lang="en-AU" sz="3400" dirty="0">
                <a:solidFill>
                  <a:srgbClr val="FFFFFF"/>
                </a:solidFill>
              </a:rPr>
              <a:t>Beliefs about voices seems important</a:t>
            </a:r>
            <a:br>
              <a:rPr lang="en-AU" sz="3400" dirty="0">
                <a:solidFill>
                  <a:srgbClr val="FFFFFF"/>
                </a:solidFill>
              </a:rPr>
            </a:br>
            <a:br>
              <a:rPr lang="en-AU" sz="3400" dirty="0">
                <a:solidFill>
                  <a:srgbClr val="FFFFFF"/>
                </a:solidFill>
              </a:rPr>
            </a:br>
            <a:endParaRPr lang="en-AU" sz="3400" dirty="0">
              <a:solidFill>
                <a:srgbClr val="FFFFFF"/>
              </a:solidFill>
            </a:endParaRPr>
          </a:p>
        </p:txBody>
      </p:sp>
      <p:sp>
        <p:nvSpPr>
          <p:cNvPr id="3" name="Content Placeholder 2">
            <a:extLst>
              <a:ext uri="{FF2B5EF4-FFF2-40B4-BE49-F238E27FC236}">
                <a16:creationId xmlns:a16="http://schemas.microsoft.com/office/drawing/2014/main" id="{8986AFB3-7615-4ADC-B264-890E946FC03C}"/>
              </a:ext>
            </a:extLst>
          </p:cNvPr>
          <p:cNvSpPr>
            <a:spLocks noGrp="1"/>
          </p:cNvSpPr>
          <p:nvPr>
            <p:ph sz="half" idx="1"/>
          </p:nvPr>
        </p:nvSpPr>
        <p:spPr>
          <a:xfrm>
            <a:off x="4380855" y="1412489"/>
            <a:ext cx="3427283" cy="5200346"/>
          </a:xfrm>
        </p:spPr>
        <p:txBody>
          <a:bodyPr>
            <a:normAutofit lnSpcReduction="10000"/>
          </a:bodyPr>
          <a:lstStyle/>
          <a:p>
            <a:pPr marL="0" indent="0">
              <a:spcAft>
                <a:spcPts val="610"/>
              </a:spcAft>
              <a:buNone/>
            </a:pPr>
            <a:r>
              <a:rPr lang="en-US" sz="2000" b="1" dirty="0">
                <a:latin typeface="Calibri Light" panose="020F0302020204030204" pitchFamily="34" charset="0"/>
                <a:ea typeface="Calibri" panose="020F0502020204030204" pitchFamily="34" charset="0"/>
                <a:cs typeface="Calibri Light" panose="020F0302020204030204" pitchFamily="34" charset="0"/>
              </a:rPr>
              <a:t>Voice hearers who cope well </a:t>
            </a:r>
          </a:p>
          <a:p>
            <a:pPr marL="0" indent="0">
              <a:spcAft>
                <a:spcPts val="610"/>
              </a:spcAft>
              <a:buNone/>
            </a:pPr>
            <a:r>
              <a:rPr lang="en-US" sz="2000" dirty="0">
                <a:effectLst/>
                <a:latin typeface="Calibri Light" panose="020F0302020204030204" pitchFamily="34" charset="0"/>
                <a:ea typeface="Calibri" panose="020F0502020204030204" pitchFamily="34" charset="0"/>
                <a:cs typeface="Calibri Light" panose="020F0302020204030204" pitchFamily="34" charset="0"/>
              </a:rPr>
              <a:t>Spirit guides</a:t>
            </a:r>
          </a:p>
          <a:p>
            <a:pPr marL="0" indent="0">
              <a:spcAft>
                <a:spcPts val="610"/>
              </a:spcAft>
              <a:buNone/>
            </a:pPr>
            <a:r>
              <a:rPr lang="en-AU" sz="2000" dirty="0">
                <a:effectLst/>
                <a:latin typeface="Calibri Light" panose="020F0302020204030204" pitchFamily="34" charset="0"/>
                <a:ea typeface="Calibri" panose="020F0502020204030204" pitchFamily="34" charset="0"/>
                <a:cs typeface="Calibri Light" panose="020F0302020204030204" pitchFamily="34" charset="0"/>
              </a:rPr>
              <a:t>Deceased ancestors (Native American psychiatrist, dream time) </a:t>
            </a:r>
          </a:p>
          <a:p>
            <a:pPr marL="0" indent="0">
              <a:spcAft>
                <a:spcPts val="610"/>
              </a:spcAft>
              <a:buNone/>
            </a:pPr>
            <a:r>
              <a:rPr lang="en-AU" sz="2000" dirty="0">
                <a:effectLst/>
                <a:latin typeface="Calibri Light" panose="020F0302020204030204" pitchFamily="34" charset="0"/>
                <a:ea typeface="Calibri" panose="020F0502020204030204" pitchFamily="34" charset="0"/>
                <a:cs typeface="Calibri Light" panose="020F0302020204030204" pitchFamily="34" charset="0"/>
              </a:rPr>
              <a:t>The voice of God</a:t>
            </a:r>
          </a:p>
          <a:p>
            <a:pPr marL="0" indent="0">
              <a:spcAft>
                <a:spcPts val="610"/>
              </a:spcAft>
              <a:buNone/>
            </a:pPr>
            <a:r>
              <a:rPr lang="en-AU" sz="2000" dirty="0">
                <a:effectLst/>
                <a:latin typeface="Calibri Light" panose="020F0302020204030204" pitchFamily="34" charset="0"/>
                <a:ea typeface="Calibri" panose="020F0502020204030204" pitchFamily="34" charset="0"/>
                <a:cs typeface="Calibri Light" panose="020F0302020204030204" pitchFamily="34" charset="0"/>
              </a:rPr>
              <a:t>Inner speech</a:t>
            </a:r>
          </a:p>
          <a:p>
            <a:pPr marL="0" indent="0">
              <a:spcAft>
                <a:spcPts val="610"/>
              </a:spcAft>
              <a:buNone/>
            </a:pPr>
            <a:r>
              <a:rPr lang="en-AU" sz="2000" dirty="0">
                <a:effectLst/>
                <a:latin typeface="Calibri Light" panose="020F0302020204030204" pitchFamily="34" charset="0"/>
                <a:ea typeface="Calibri" panose="020F0502020204030204" pitchFamily="34" charset="0"/>
                <a:cs typeface="Calibri Light" panose="020F0302020204030204" pitchFamily="34" charset="0"/>
              </a:rPr>
              <a:t>Invisible companions</a:t>
            </a:r>
          </a:p>
          <a:p>
            <a:pPr marL="0" indent="0">
              <a:spcAft>
                <a:spcPts val="610"/>
              </a:spcAft>
              <a:buNone/>
            </a:pPr>
            <a:r>
              <a:rPr lang="en-AU" sz="2000" dirty="0">
                <a:latin typeface="Calibri Light" panose="020F0302020204030204" pitchFamily="34" charset="0"/>
                <a:ea typeface="Calibri" panose="020F0502020204030204" pitchFamily="34" charset="0"/>
                <a:cs typeface="Calibri Light" panose="020F0302020204030204" pitchFamily="34" charset="0"/>
              </a:rPr>
              <a:t>Benevolent intentions </a:t>
            </a:r>
          </a:p>
          <a:p>
            <a:pPr marL="0" indent="0">
              <a:spcAft>
                <a:spcPts val="610"/>
              </a:spcAft>
              <a:buNone/>
            </a:pPr>
            <a:r>
              <a:rPr lang="en-AU" sz="2000" dirty="0">
                <a:latin typeface="Calibri Light" panose="020F0302020204030204" pitchFamily="34" charset="0"/>
                <a:ea typeface="Calibri" panose="020F0502020204030204" pitchFamily="34" charset="0"/>
                <a:cs typeface="Calibri Light" panose="020F0302020204030204" pitchFamily="34" charset="0"/>
              </a:rPr>
              <a:t>Acceptance and engagement</a:t>
            </a:r>
          </a:p>
          <a:p>
            <a:pPr marL="0" indent="0">
              <a:spcAft>
                <a:spcPts val="610"/>
              </a:spcAft>
              <a:buNone/>
            </a:pPr>
            <a:r>
              <a:rPr lang="en-AU" sz="2000" dirty="0">
                <a:effectLst/>
                <a:latin typeface="Calibri Light" panose="020F0302020204030204" pitchFamily="34" charset="0"/>
                <a:ea typeface="Calibri" panose="020F0502020204030204" pitchFamily="34" charset="0"/>
                <a:cs typeface="Calibri Light" panose="020F0302020204030204" pitchFamily="34" charset="0"/>
              </a:rPr>
              <a:t>My own experience</a:t>
            </a:r>
          </a:p>
          <a:p>
            <a:pPr marL="0" indent="0">
              <a:spcAft>
                <a:spcPts val="610"/>
              </a:spcAft>
              <a:buNone/>
            </a:pPr>
            <a:r>
              <a:rPr lang="en-AU" sz="2000" dirty="0">
                <a:effectLst/>
                <a:latin typeface="Calibri Light" panose="020F0302020204030204" pitchFamily="34" charset="0"/>
                <a:ea typeface="Calibri" panose="020F0502020204030204" pitchFamily="34" charset="0"/>
                <a:cs typeface="Calibri Light" panose="020F0302020204030204" pitchFamily="34" charset="0"/>
              </a:rPr>
              <a:t>Peer support</a:t>
            </a:r>
          </a:p>
          <a:p>
            <a:pPr marL="0" indent="0">
              <a:buNone/>
            </a:pPr>
            <a:endParaRPr lang="en-AU" sz="2000" dirty="0"/>
          </a:p>
        </p:txBody>
      </p:sp>
      <p:cxnSp>
        <p:nvCxnSpPr>
          <p:cNvPr id="32" name="Straight Connector 31">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4BB4F55F-22DA-4715-9CC4-D7FED030D73B}"/>
              </a:ext>
            </a:extLst>
          </p:cNvPr>
          <p:cNvSpPr>
            <a:spLocks noGrp="1"/>
          </p:cNvSpPr>
          <p:nvPr>
            <p:ph sz="half" idx="2"/>
          </p:nvPr>
        </p:nvSpPr>
        <p:spPr>
          <a:xfrm>
            <a:off x="8451604" y="1412489"/>
            <a:ext cx="3197701" cy="4363844"/>
          </a:xfrm>
        </p:spPr>
        <p:txBody>
          <a:bodyPr>
            <a:normAutofit lnSpcReduction="10000"/>
          </a:bodyPr>
          <a:lstStyle/>
          <a:p>
            <a:pPr marL="0" indent="0">
              <a:spcAft>
                <a:spcPts val="610"/>
              </a:spcAft>
              <a:buNone/>
            </a:pPr>
            <a:r>
              <a:rPr lang="en-US" sz="2000" b="1" dirty="0">
                <a:effectLst/>
                <a:latin typeface="Calibri Light" panose="020F0302020204030204" pitchFamily="34" charset="0"/>
                <a:ea typeface="Calibri" panose="020F0502020204030204" pitchFamily="34" charset="0"/>
                <a:cs typeface="Calibri Light" panose="020F0302020204030204" pitchFamily="34" charset="0"/>
              </a:rPr>
              <a:t>Voice hearers who don’t cope well</a:t>
            </a:r>
          </a:p>
          <a:p>
            <a:pPr marL="0" indent="0">
              <a:spcAft>
                <a:spcPts val="610"/>
              </a:spcAft>
              <a:buNone/>
            </a:pPr>
            <a:r>
              <a:rPr lang="en-US" sz="2000" dirty="0" err="1">
                <a:effectLst/>
                <a:latin typeface="Calibri Light" panose="020F0302020204030204" pitchFamily="34" charset="0"/>
                <a:ea typeface="Calibri" panose="020F0502020204030204" pitchFamily="34" charset="0"/>
                <a:cs typeface="Calibri Light" panose="020F0302020204030204" pitchFamily="34" charset="0"/>
              </a:rPr>
              <a:t>Possesion</a:t>
            </a:r>
            <a:r>
              <a:rPr lang="en-US" sz="2000" dirty="0">
                <a:effectLst/>
                <a:latin typeface="Calibri Light" panose="020F0302020204030204" pitchFamily="34" charset="0"/>
                <a:ea typeface="Calibri" panose="020F0502020204030204" pitchFamily="34" charset="0"/>
                <a:cs typeface="Calibri Light" panose="020F0302020204030204" pitchFamily="34" charset="0"/>
              </a:rPr>
              <a:t> Demons/Gin/Devil</a:t>
            </a:r>
          </a:p>
          <a:p>
            <a:pPr marL="0" indent="0">
              <a:spcAft>
                <a:spcPts val="610"/>
              </a:spcAft>
              <a:buNone/>
            </a:pPr>
            <a:r>
              <a:rPr lang="en-US" sz="2000" dirty="0">
                <a:latin typeface="Calibri Light" panose="020F0302020204030204" pitchFamily="34" charset="0"/>
                <a:ea typeface="Calibri" panose="020F0502020204030204" pitchFamily="34" charset="0"/>
                <a:cs typeface="Calibri Light" panose="020F0302020204030204" pitchFamily="34" charset="0"/>
              </a:rPr>
              <a:t>Persecutors such as mafia, aliens, the underworld</a:t>
            </a:r>
            <a:endParaRPr lang="en-US" sz="2000" dirty="0">
              <a:effectLst/>
              <a:latin typeface="Calibri Light" panose="020F0302020204030204" pitchFamily="34" charset="0"/>
              <a:ea typeface="Calibri" panose="020F0502020204030204" pitchFamily="34" charset="0"/>
              <a:cs typeface="Calibri Light" panose="020F0302020204030204" pitchFamily="34" charset="0"/>
            </a:endParaRPr>
          </a:p>
          <a:p>
            <a:pPr marL="0" indent="0">
              <a:spcAft>
                <a:spcPts val="610"/>
              </a:spcAft>
              <a:buNone/>
            </a:pPr>
            <a:r>
              <a:rPr lang="en-US" sz="2000" dirty="0">
                <a:effectLst/>
                <a:latin typeface="Calibri Light" panose="020F0302020204030204" pitchFamily="34" charset="0"/>
                <a:ea typeface="Calibri" panose="020F0502020204030204" pitchFamily="34" charset="0"/>
                <a:cs typeface="Calibri Light" panose="020F0302020204030204" pitchFamily="34" charset="0"/>
              </a:rPr>
              <a:t>Malevolent intentions</a:t>
            </a:r>
          </a:p>
          <a:p>
            <a:pPr marL="0" indent="0">
              <a:spcAft>
                <a:spcPts val="610"/>
              </a:spcAft>
              <a:buNone/>
            </a:pPr>
            <a:r>
              <a:rPr lang="en-US" sz="2000" dirty="0">
                <a:latin typeface="Calibri Light" panose="020F0302020204030204" pitchFamily="34" charset="0"/>
                <a:ea typeface="Calibri" panose="020F0502020204030204" pitchFamily="34" charset="0"/>
                <a:cs typeface="Calibri Light" panose="020F0302020204030204" pitchFamily="34" charset="0"/>
              </a:rPr>
              <a:t>Omnipresent powerful voices</a:t>
            </a:r>
          </a:p>
          <a:p>
            <a:pPr marL="0" indent="0">
              <a:spcAft>
                <a:spcPts val="610"/>
              </a:spcAft>
              <a:buNone/>
            </a:pPr>
            <a:r>
              <a:rPr lang="en-US" sz="2000" dirty="0">
                <a:effectLst/>
                <a:latin typeface="Calibri Light" panose="020F0302020204030204" pitchFamily="34" charset="0"/>
                <a:ea typeface="Calibri" panose="020F0502020204030204" pitchFamily="34" charset="0"/>
                <a:cs typeface="Calibri Light" panose="020F0302020204030204" pitchFamily="34" charset="0"/>
              </a:rPr>
              <a:t>Distraction and avoidance</a:t>
            </a:r>
          </a:p>
          <a:p>
            <a:pPr marL="0" indent="0">
              <a:buNone/>
            </a:pPr>
            <a:r>
              <a:rPr lang="en-AU" sz="2000" dirty="0"/>
              <a:t>Isolation</a:t>
            </a:r>
          </a:p>
          <a:p>
            <a:pPr marL="0" indent="0">
              <a:buNone/>
            </a:pPr>
            <a:r>
              <a:rPr lang="en-AU" sz="2000" dirty="0"/>
              <a:t>Beliefs about origins, power, choice and control</a:t>
            </a:r>
          </a:p>
        </p:txBody>
      </p:sp>
    </p:spTree>
    <p:extLst>
      <p:ext uri="{BB962C8B-B14F-4D97-AF65-F5344CB8AC3E}">
        <p14:creationId xmlns:p14="http://schemas.microsoft.com/office/powerpoint/2010/main" val="33245900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0">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49238727-FA96-983E-A42A-3E8A235B269E}"/>
              </a:ext>
            </a:extLst>
          </p:cNvPr>
          <p:cNvSpPr>
            <a:spLocks noGrp="1"/>
          </p:cNvSpPr>
          <p:nvPr>
            <p:ph type="title"/>
          </p:nvPr>
        </p:nvSpPr>
        <p:spPr>
          <a:xfrm>
            <a:off x="838200" y="448721"/>
            <a:ext cx="4707671" cy="1225650"/>
          </a:xfrm>
        </p:spPr>
        <p:txBody>
          <a:bodyPr vert="horz" lIns="91440" tIns="45720" rIns="91440" bIns="45720" rtlCol="0" anchor="b">
            <a:normAutofit/>
          </a:bodyPr>
          <a:lstStyle/>
          <a:p>
            <a:r>
              <a:rPr lang="en-US" sz="3800">
                <a:solidFill>
                  <a:schemeClr val="bg1"/>
                </a:solidFill>
              </a:rPr>
              <a:t>Voices and Spirituality</a:t>
            </a:r>
          </a:p>
        </p:txBody>
      </p:sp>
      <p:cxnSp>
        <p:nvCxnSpPr>
          <p:cNvPr id="17" name="Straight Connector 12">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5809C23-CD78-7E37-315C-4D350329DEF5}"/>
              </a:ext>
            </a:extLst>
          </p:cNvPr>
          <p:cNvSpPr>
            <a:spLocks noGrp="1"/>
          </p:cNvSpPr>
          <p:nvPr>
            <p:ph sz="half" idx="1"/>
          </p:nvPr>
        </p:nvSpPr>
        <p:spPr>
          <a:xfrm>
            <a:off x="897769" y="1909192"/>
            <a:ext cx="4586513" cy="3647710"/>
          </a:xfrm>
        </p:spPr>
        <p:txBody>
          <a:bodyPr vert="horz" lIns="91440" tIns="45720" rIns="91440" bIns="45720" rtlCol="0">
            <a:normAutofit/>
          </a:bodyPr>
          <a:lstStyle/>
          <a:p>
            <a:r>
              <a:rPr lang="en-US" altLang="en-US" sz="2000">
                <a:solidFill>
                  <a:schemeClr val="bg1"/>
                </a:solidFill>
              </a:rPr>
              <a:t>Spiritual voice experiences can be found in the origins of most religious movements.</a:t>
            </a:r>
          </a:p>
          <a:p>
            <a:r>
              <a:rPr lang="en-US" altLang="en-US" sz="2000">
                <a:solidFill>
                  <a:schemeClr val="bg1"/>
                </a:solidFill>
              </a:rPr>
              <a:t>Old testament</a:t>
            </a:r>
          </a:p>
          <a:p>
            <a:r>
              <a:rPr lang="en-US" altLang="en-US" sz="2000">
                <a:solidFill>
                  <a:schemeClr val="bg1"/>
                </a:solidFill>
              </a:rPr>
              <a:t>New testament</a:t>
            </a:r>
          </a:p>
          <a:p>
            <a:r>
              <a:rPr lang="en-US" altLang="en-US" sz="2000">
                <a:solidFill>
                  <a:schemeClr val="bg1"/>
                </a:solidFill>
              </a:rPr>
              <a:t>Islamic Tradition</a:t>
            </a:r>
          </a:p>
          <a:p>
            <a:r>
              <a:rPr lang="en-US" altLang="en-US" sz="2000">
                <a:solidFill>
                  <a:schemeClr val="bg1"/>
                </a:solidFill>
              </a:rPr>
              <a:t>Vocation-the call of an inner voice</a:t>
            </a:r>
          </a:p>
          <a:p>
            <a:r>
              <a:rPr lang="en-US" altLang="en-US" sz="2000">
                <a:solidFill>
                  <a:schemeClr val="bg1"/>
                </a:solidFill>
              </a:rPr>
              <a:t>Modern Christian Leaders</a:t>
            </a:r>
          </a:p>
          <a:p>
            <a:r>
              <a:rPr lang="en-US" altLang="en-US" sz="2000">
                <a:solidFill>
                  <a:schemeClr val="bg1"/>
                </a:solidFill>
              </a:rPr>
              <a:t>Contemporary Religious experiences</a:t>
            </a:r>
          </a:p>
          <a:p>
            <a:endParaRPr lang="en-US" sz="2000">
              <a:solidFill>
                <a:schemeClr val="bg1"/>
              </a:solidFill>
            </a:endParaRPr>
          </a:p>
        </p:txBody>
      </p:sp>
      <p:cxnSp>
        <p:nvCxnSpPr>
          <p:cNvPr id="15" name="Straight Connector 14">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6" name="Content Placeholder 5" descr="A picture containing human face, clothing, portrait, person&#10;&#10;Description automatically generated">
            <a:extLst>
              <a:ext uri="{FF2B5EF4-FFF2-40B4-BE49-F238E27FC236}">
                <a16:creationId xmlns:a16="http://schemas.microsoft.com/office/drawing/2014/main" id="{28DCCAA4-2BF9-81F0-8EED-02A718EC46CA}"/>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b="5297"/>
          <a:stretch/>
        </p:blipFill>
        <p:spPr>
          <a:xfrm>
            <a:off x="6525453" y="10"/>
            <a:ext cx="5666547" cy="6857990"/>
          </a:xfrm>
          <a:prstGeom prst="rect">
            <a:avLst/>
          </a:prstGeom>
        </p:spPr>
      </p:pic>
    </p:spTree>
    <p:extLst>
      <p:ext uri="{BB962C8B-B14F-4D97-AF65-F5344CB8AC3E}">
        <p14:creationId xmlns:p14="http://schemas.microsoft.com/office/powerpoint/2010/main" val="9055612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CECE27-8397-D591-5F06-5EB2115B54FB}"/>
              </a:ext>
            </a:extLst>
          </p:cNvPr>
          <p:cNvSpPr>
            <a:spLocks noGrp="1"/>
          </p:cNvSpPr>
          <p:nvPr>
            <p:ph type="title"/>
          </p:nvPr>
        </p:nvSpPr>
        <p:spPr>
          <a:xfrm>
            <a:off x="838200" y="365125"/>
            <a:ext cx="10515600" cy="1325563"/>
          </a:xfrm>
        </p:spPr>
        <p:txBody>
          <a:bodyPr>
            <a:normAutofit/>
          </a:bodyPr>
          <a:lstStyle/>
          <a:p>
            <a:r>
              <a:rPr lang="en-AU" sz="4600"/>
              <a:t>Formulation/construct (The startling Phase)</a:t>
            </a:r>
          </a:p>
        </p:txBody>
      </p:sp>
      <p:sp>
        <p:nvSpPr>
          <p:cNvPr id="23"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A843E51-2A45-A733-8C0D-A2A5516E1A26}"/>
              </a:ext>
            </a:extLst>
          </p:cNvPr>
          <p:cNvSpPr>
            <a:spLocks noGrp="1"/>
          </p:cNvSpPr>
          <p:nvPr>
            <p:ph idx="1"/>
          </p:nvPr>
        </p:nvSpPr>
        <p:spPr>
          <a:xfrm>
            <a:off x="838200" y="1929384"/>
            <a:ext cx="10515600" cy="4251960"/>
          </a:xfrm>
        </p:spPr>
        <p:txBody>
          <a:bodyPr>
            <a:normAutofit/>
          </a:bodyPr>
          <a:lstStyle/>
          <a:p>
            <a:r>
              <a:rPr lang="en-AU" sz="2200" b="1" dirty="0">
                <a:effectLst/>
                <a:latin typeface="+mj-lt"/>
                <a:ea typeface="MS Mincho" panose="020B0400000000000000" pitchFamily="49" charset="-128"/>
              </a:rPr>
              <a:t>People’s first experience of hearing voices can be very individual, but there may be some common threads with others.</a:t>
            </a:r>
          </a:p>
          <a:p>
            <a:r>
              <a:rPr lang="en-AU" sz="2200" b="1" dirty="0">
                <a:effectLst/>
                <a:latin typeface="+mj-lt"/>
                <a:ea typeface="Times New Roman" panose="02020603050405020304" pitchFamily="18" charset="0"/>
              </a:rPr>
              <a:t>Most voice hearers describe the onset of the experience as being quite sudden, startling and anxiety provoking, and can vividly remember the precise moment they first heard a voice.</a:t>
            </a:r>
            <a:endParaRPr lang="en-AU" sz="2200" b="1" dirty="0">
              <a:effectLst/>
              <a:latin typeface="+mj-lt"/>
              <a:ea typeface="MS Mincho" panose="020B0400000000000000" pitchFamily="49" charset="-128"/>
            </a:endParaRPr>
          </a:p>
          <a:p>
            <a:r>
              <a:rPr lang="en-AU" sz="2200" b="1" dirty="0">
                <a:effectLst/>
                <a:latin typeface="+mj-lt"/>
                <a:ea typeface="Times New Roman" panose="02020603050405020304" pitchFamily="18" charset="0"/>
              </a:rPr>
              <a:t>Voices may be triggered by traumatic or emotional events such as accidents, divorce or bereavement, illnesses, abuse.</a:t>
            </a:r>
          </a:p>
          <a:p>
            <a:r>
              <a:rPr lang="en-AU" sz="2200" b="1" dirty="0">
                <a:effectLst/>
                <a:latin typeface="+mj-lt"/>
                <a:ea typeface="MS Mincho" panose="020B0400000000000000" pitchFamily="49" charset="-128"/>
              </a:rPr>
              <a:t>Can you remember what your first experience of hearing voices was like? Write it down in as much detail as you feel comfortable with. Where, when, what did you think was going on, how did you feel, what did you do. What impact did this experience have on your life, friends, family, school, work etc..</a:t>
            </a:r>
          </a:p>
          <a:p>
            <a:pPr marL="0" indent="0">
              <a:buNone/>
            </a:pPr>
            <a:endParaRPr lang="en-AU" sz="2200" dirty="0">
              <a:effectLst/>
              <a:latin typeface="Times New Roman" panose="02020603050405020304" pitchFamily="18" charset="0"/>
              <a:ea typeface="MS Mincho" panose="020B0400000000000000" pitchFamily="49" charset="-128"/>
            </a:endParaRPr>
          </a:p>
          <a:p>
            <a:endParaRPr lang="en-AU" sz="2200" dirty="0"/>
          </a:p>
        </p:txBody>
      </p:sp>
    </p:spTree>
    <p:extLst>
      <p:ext uri="{BB962C8B-B14F-4D97-AF65-F5344CB8AC3E}">
        <p14:creationId xmlns:p14="http://schemas.microsoft.com/office/powerpoint/2010/main" val="11766678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01D005D-6988-B540-B582-BDC0998D766B}"/>
              </a:ext>
            </a:extLst>
          </p:cNvPr>
          <p:cNvSpPr>
            <a:spLocks noGrp="1"/>
          </p:cNvSpPr>
          <p:nvPr>
            <p:ph type="title"/>
          </p:nvPr>
        </p:nvSpPr>
        <p:spPr>
          <a:xfrm>
            <a:off x="838200" y="1412488"/>
            <a:ext cx="2899189" cy="4363844"/>
          </a:xfrm>
        </p:spPr>
        <p:txBody>
          <a:bodyPr anchor="t">
            <a:normAutofit/>
          </a:bodyPr>
          <a:lstStyle/>
          <a:p>
            <a:r>
              <a:rPr lang="en-AU" sz="4000" dirty="0">
                <a:solidFill>
                  <a:srgbClr val="FFFFFF"/>
                </a:solidFill>
              </a:rPr>
              <a:t>Influencing Beliefs</a:t>
            </a:r>
            <a:br>
              <a:rPr lang="en-AU" sz="4000" dirty="0">
                <a:solidFill>
                  <a:srgbClr val="FFFFFF"/>
                </a:solidFill>
              </a:rPr>
            </a:br>
            <a:br>
              <a:rPr lang="en-AU" sz="4000" dirty="0">
                <a:solidFill>
                  <a:srgbClr val="FFFFFF"/>
                </a:solidFill>
              </a:rPr>
            </a:br>
            <a:r>
              <a:rPr lang="en-AU" sz="4000" dirty="0">
                <a:solidFill>
                  <a:srgbClr val="FFFFFF"/>
                </a:solidFill>
              </a:rPr>
              <a:t>Some of the common tactics of voices</a:t>
            </a:r>
          </a:p>
        </p:txBody>
      </p:sp>
      <p:sp>
        <p:nvSpPr>
          <p:cNvPr id="3" name="Content Placeholder 2">
            <a:extLst>
              <a:ext uri="{FF2B5EF4-FFF2-40B4-BE49-F238E27FC236}">
                <a16:creationId xmlns:a16="http://schemas.microsoft.com/office/drawing/2014/main" id="{10C47569-0063-02ED-E9F9-1BBE64A061BF}"/>
              </a:ext>
            </a:extLst>
          </p:cNvPr>
          <p:cNvSpPr>
            <a:spLocks noGrp="1"/>
          </p:cNvSpPr>
          <p:nvPr>
            <p:ph sz="half" idx="1"/>
          </p:nvPr>
        </p:nvSpPr>
        <p:spPr>
          <a:xfrm>
            <a:off x="4380856" y="799008"/>
            <a:ext cx="3427283" cy="5590803"/>
          </a:xfrm>
        </p:spPr>
        <p:txBody>
          <a:bodyPr>
            <a:noAutofit/>
          </a:bodyPr>
          <a:lstStyle/>
          <a:p>
            <a:pPr marL="0" indent="0">
              <a:buNone/>
            </a:pPr>
            <a:r>
              <a:rPr lang="en-AU" sz="1200" dirty="0">
                <a:effectLst/>
                <a:latin typeface="Arial" panose="020B0604020202020204" pitchFamily="34" charset="0"/>
                <a:ea typeface="MS Mincho" panose="020B0400000000000000" pitchFamily="49" charset="-128"/>
              </a:rPr>
              <a:t>They do not like you to talk about them with others.</a:t>
            </a:r>
            <a:endParaRPr lang="en-AU" sz="1200" dirty="0">
              <a:effectLst/>
              <a:latin typeface="Times New Roman" panose="02020603050405020304" pitchFamily="18" charset="0"/>
              <a:ea typeface="MS Mincho" panose="020B0400000000000000" pitchFamily="49" charset="-128"/>
            </a:endParaRPr>
          </a:p>
          <a:p>
            <a:pPr marL="0" indent="0">
              <a:buNone/>
            </a:pPr>
            <a:endParaRPr lang="en-AU" sz="1200" dirty="0">
              <a:effectLst/>
              <a:latin typeface="Times New Roman" panose="02020603050405020304" pitchFamily="18" charset="0"/>
              <a:ea typeface="MS Mincho" panose="020B0400000000000000" pitchFamily="49" charset="-128"/>
            </a:endParaRPr>
          </a:p>
          <a:p>
            <a:pPr marL="0" indent="0">
              <a:buNone/>
            </a:pPr>
            <a:r>
              <a:rPr lang="en-AU" sz="1200" dirty="0">
                <a:effectLst/>
                <a:latin typeface="Arial" panose="020B0604020202020204" pitchFamily="34" charset="0"/>
                <a:ea typeface="MS Mincho" panose="020B0400000000000000" pitchFamily="49" charset="-128"/>
              </a:rPr>
              <a:t>They do not like you attending hearing voices groups.</a:t>
            </a:r>
            <a:endParaRPr lang="en-AU" sz="1200" dirty="0">
              <a:effectLst/>
              <a:latin typeface="Times New Roman" panose="02020603050405020304" pitchFamily="18" charset="0"/>
              <a:ea typeface="MS Mincho" panose="020B0400000000000000" pitchFamily="49" charset="-128"/>
            </a:endParaRPr>
          </a:p>
          <a:p>
            <a:pPr marL="0" indent="0">
              <a:buNone/>
            </a:pPr>
            <a:endParaRPr lang="en-AU" sz="1200" dirty="0">
              <a:effectLst/>
              <a:latin typeface="Times New Roman" panose="02020603050405020304" pitchFamily="18" charset="0"/>
              <a:ea typeface="MS Mincho" panose="020B0400000000000000" pitchFamily="49" charset="-128"/>
            </a:endParaRPr>
          </a:p>
          <a:p>
            <a:pPr marL="0" indent="0">
              <a:spcAft>
                <a:spcPts val="1200"/>
              </a:spcAft>
              <a:buNone/>
              <a:tabLst>
                <a:tab pos="342900" algn="l"/>
              </a:tabLst>
            </a:pPr>
            <a:r>
              <a:rPr lang="en-AU" sz="1200" dirty="0">
                <a:effectLst/>
                <a:latin typeface="Arial" panose="020B0604020202020204" pitchFamily="34" charset="0"/>
                <a:ea typeface="MS Mincho" panose="020B0400000000000000" pitchFamily="49" charset="-128"/>
              </a:rPr>
              <a:t>They may not come to you straight after a stressful event but wait sometimes for days.</a:t>
            </a:r>
            <a:endParaRPr lang="en-AU" sz="1200" dirty="0">
              <a:effectLst/>
              <a:latin typeface="Times New Roman" panose="02020603050405020304" pitchFamily="18" charset="0"/>
              <a:ea typeface="MS Mincho" panose="020B0400000000000000" pitchFamily="49" charset="-128"/>
            </a:endParaRPr>
          </a:p>
          <a:p>
            <a:pPr marL="0" indent="0">
              <a:spcAft>
                <a:spcPts val="1200"/>
              </a:spcAft>
              <a:buNone/>
              <a:tabLst>
                <a:tab pos="342900" algn="l"/>
              </a:tabLst>
            </a:pPr>
            <a:r>
              <a:rPr lang="en-AU" sz="1200" dirty="0">
                <a:effectLst/>
                <a:latin typeface="Arial" panose="020B0604020202020204" pitchFamily="34" charset="0"/>
                <a:ea typeface="MS Mincho" panose="020B0400000000000000" pitchFamily="49" charset="-128"/>
              </a:rPr>
              <a:t>They like to have your full attention so will often wait until you are in a space where there is nothing to compete with your attention.</a:t>
            </a:r>
            <a:endParaRPr lang="en-AU" sz="1200" dirty="0">
              <a:effectLst/>
              <a:latin typeface="Times New Roman" panose="02020603050405020304" pitchFamily="18" charset="0"/>
              <a:ea typeface="MS Mincho" panose="020B0400000000000000" pitchFamily="49" charset="-128"/>
            </a:endParaRPr>
          </a:p>
          <a:p>
            <a:pPr marL="0" indent="0">
              <a:spcAft>
                <a:spcPts val="1200"/>
              </a:spcAft>
              <a:buNone/>
              <a:tabLst>
                <a:tab pos="342900" algn="l"/>
              </a:tabLst>
            </a:pPr>
            <a:r>
              <a:rPr lang="en-AU" sz="1200" dirty="0">
                <a:effectLst/>
                <a:latin typeface="Arial" panose="020B0604020202020204" pitchFamily="34" charset="0"/>
                <a:ea typeface="MS Mincho" panose="020B0400000000000000" pitchFamily="49" charset="-128"/>
              </a:rPr>
              <a:t>They like to be secretive and will often punish you if you discuss them with others.</a:t>
            </a:r>
            <a:endParaRPr lang="en-AU" sz="1200" dirty="0">
              <a:effectLst/>
              <a:latin typeface="Times New Roman" panose="02020603050405020304" pitchFamily="18" charset="0"/>
              <a:ea typeface="MS Mincho" panose="020B0400000000000000" pitchFamily="49" charset="-128"/>
            </a:endParaRPr>
          </a:p>
          <a:p>
            <a:pPr marL="0" indent="0">
              <a:spcAft>
                <a:spcPts val="1200"/>
              </a:spcAft>
              <a:buNone/>
              <a:tabLst>
                <a:tab pos="342900" algn="l"/>
              </a:tabLst>
            </a:pPr>
            <a:r>
              <a:rPr lang="en-AU" sz="1200" dirty="0">
                <a:effectLst/>
                <a:latin typeface="Arial" panose="020B0604020202020204" pitchFamily="34" charset="0"/>
                <a:ea typeface="MS Mincho" panose="020B0400000000000000" pitchFamily="49" charset="-128"/>
              </a:rPr>
              <a:t>They undermine you and fill you with doubt. </a:t>
            </a:r>
            <a:endParaRPr lang="en-AU" sz="1200" dirty="0">
              <a:effectLst/>
              <a:latin typeface="Times New Roman" panose="02020603050405020304" pitchFamily="18" charset="0"/>
              <a:ea typeface="MS Mincho" panose="020B0400000000000000" pitchFamily="49" charset="-128"/>
            </a:endParaRPr>
          </a:p>
          <a:p>
            <a:pPr marL="0" indent="0">
              <a:spcAft>
                <a:spcPts val="1200"/>
              </a:spcAft>
              <a:buNone/>
              <a:tabLst>
                <a:tab pos="342900" algn="l"/>
              </a:tabLst>
            </a:pPr>
            <a:r>
              <a:rPr lang="en-AU" sz="1200" dirty="0">
                <a:effectLst/>
                <a:latin typeface="Arial" panose="020B0604020202020204" pitchFamily="34" charset="0"/>
                <a:ea typeface="MS Mincho" panose="020B0400000000000000" pitchFamily="49" charset="-128"/>
              </a:rPr>
              <a:t>They lie to you.</a:t>
            </a:r>
            <a:endParaRPr lang="en-AU" sz="1200" dirty="0">
              <a:effectLst/>
              <a:latin typeface="Times New Roman" panose="02020603050405020304" pitchFamily="18" charset="0"/>
              <a:ea typeface="MS Mincho" panose="020B0400000000000000" pitchFamily="49" charset="-128"/>
            </a:endParaRPr>
          </a:p>
          <a:p>
            <a:pPr marL="0" indent="0">
              <a:spcAft>
                <a:spcPts val="1200"/>
              </a:spcAft>
              <a:buNone/>
              <a:tabLst>
                <a:tab pos="342900" algn="l"/>
              </a:tabLst>
            </a:pPr>
            <a:r>
              <a:rPr lang="en-AU" sz="1200" dirty="0">
                <a:effectLst/>
                <a:latin typeface="Arial" panose="020B0604020202020204" pitchFamily="34" charset="0"/>
                <a:ea typeface="MS Mincho" panose="020B0400000000000000" pitchFamily="49" charset="-128"/>
              </a:rPr>
              <a:t>They like to create an environment of fear because they need fear to flourish.</a:t>
            </a:r>
            <a:endParaRPr lang="en-AU" sz="1200" dirty="0">
              <a:effectLst/>
              <a:latin typeface="Times New Roman" panose="02020603050405020304" pitchFamily="18" charset="0"/>
              <a:ea typeface="MS Mincho" panose="020B0400000000000000" pitchFamily="49" charset="-128"/>
            </a:endParaRPr>
          </a:p>
          <a:p>
            <a:pPr marL="0" indent="0">
              <a:buNone/>
            </a:pPr>
            <a:r>
              <a:rPr lang="en-AU" sz="1200" dirty="0">
                <a:effectLst/>
                <a:latin typeface="Arial" panose="020B0604020202020204" pitchFamily="34" charset="0"/>
                <a:ea typeface="MS Mincho" panose="020B0400000000000000" pitchFamily="49" charset="-128"/>
              </a:rPr>
              <a:t>They interfere with relationships and make it very difficult to be around people.</a:t>
            </a:r>
            <a:endParaRPr lang="en-AU" sz="1200" dirty="0"/>
          </a:p>
        </p:txBody>
      </p:sp>
      <p:cxnSp>
        <p:nvCxnSpPr>
          <p:cNvPr id="11" name="Straight Connector 10">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92B4C91B-BD36-D306-90C3-26D4C4F0F3C0}"/>
              </a:ext>
            </a:extLst>
          </p:cNvPr>
          <p:cNvSpPr>
            <a:spLocks noGrp="1"/>
          </p:cNvSpPr>
          <p:nvPr>
            <p:ph sz="half" idx="2"/>
          </p:nvPr>
        </p:nvSpPr>
        <p:spPr>
          <a:xfrm>
            <a:off x="8451604" y="799007"/>
            <a:ext cx="3197701" cy="5906593"/>
          </a:xfrm>
        </p:spPr>
        <p:txBody>
          <a:bodyPr>
            <a:noAutofit/>
          </a:bodyPr>
          <a:lstStyle/>
          <a:p>
            <a:pPr marL="0" indent="0">
              <a:spcAft>
                <a:spcPts val="1200"/>
              </a:spcAft>
              <a:buNone/>
              <a:tabLst>
                <a:tab pos="342900" algn="l"/>
              </a:tabLst>
            </a:pPr>
            <a:r>
              <a:rPr lang="en-AU" sz="1200" dirty="0">
                <a:effectLst/>
                <a:latin typeface="Arial" panose="020B0604020202020204" pitchFamily="34" charset="0"/>
                <a:ea typeface="MS Mincho" panose="020B0400000000000000" pitchFamily="49" charset="-128"/>
              </a:rPr>
              <a:t>They are jealous and do not like to share you with others.</a:t>
            </a:r>
            <a:endParaRPr lang="en-AU" sz="1200" dirty="0">
              <a:effectLst/>
              <a:latin typeface="Times New Roman" panose="02020603050405020304" pitchFamily="18" charset="0"/>
              <a:ea typeface="MS Mincho" panose="020B0400000000000000" pitchFamily="49" charset="-128"/>
            </a:endParaRPr>
          </a:p>
          <a:p>
            <a:pPr marL="0" indent="0">
              <a:spcAft>
                <a:spcPts val="1200"/>
              </a:spcAft>
              <a:buNone/>
              <a:tabLst>
                <a:tab pos="342900" algn="l"/>
              </a:tabLst>
            </a:pPr>
            <a:r>
              <a:rPr lang="en-AU" sz="1200" dirty="0">
                <a:effectLst/>
                <a:latin typeface="Arial" panose="020B0604020202020204" pitchFamily="34" charset="0"/>
                <a:ea typeface="MS Mincho" panose="020B0400000000000000" pitchFamily="49" charset="-128"/>
              </a:rPr>
              <a:t>They call you names and bully you.</a:t>
            </a:r>
            <a:endParaRPr lang="en-AU" sz="1200" dirty="0">
              <a:effectLst/>
              <a:latin typeface="Times New Roman" panose="02020603050405020304" pitchFamily="18" charset="0"/>
              <a:ea typeface="MS Mincho" panose="020B0400000000000000" pitchFamily="49" charset="-128"/>
            </a:endParaRPr>
          </a:p>
          <a:p>
            <a:pPr marL="0" indent="0">
              <a:spcAft>
                <a:spcPts val="1200"/>
              </a:spcAft>
              <a:buNone/>
              <a:tabLst>
                <a:tab pos="342900" algn="l"/>
              </a:tabLst>
            </a:pPr>
            <a:r>
              <a:rPr lang="en-AU" sz="1200" dirty="0">
                <a:effectLst/>
                <a:latin typeface="Arial" panose="020B0604020202020204" pitchFamily="34" charset="0"/>
                <a:ea typeface="MS Mincho" panose="020B0400000000000000" pitchFamily="49" charset="-128"/>
              </a:rPr>
              <a:t>They don’t like you to enjoy yourself especially with others and will find ways to disrupt your enjoyment.</a:t>
            </a:r>
            <a:endParaRPr lang="en-AU" sz="1200" dirty="0">
              <a:effectLst/>
              <a:latin typeface="Times New Roman" panose="02020603050405020304" pitchFamily="18" charset="0"/>
              <a:ea typeface="MS Mincho" panose="020B0400000000000000" pitchFamily="49" charset="-128"/>
            </a:endParaRPr>
          </a:p>
          <a:p>
            <a:pPr marL="0" indent="0">
              <a:spcAft>
                <a:spcPts val="1200"/>
              </a:spcAft>
              <a:buNone/>
              <a:tabLst>
                <a:tab pos="342900" algn="l"/>
              </a:tabLst>
            </a:pPr>
            <a:r>
              <a:rPr lang="en-AU" sz="1200" dirty="0">
                <a:effectLst/>
                <a:latin typeface="Arial" panose="020B0604020202020204" pitchFamily="34" charset="0"/>
                <a:ea typeface="MS Mincho" panose="020B0400000000000000" pitchFamily="49" charset="-128"/>
              </a:rPr>
              <a:t>They know all your vulnerabilities and how to ‘needle you’.</a:t>
            </a:r>
            <a:endParaRPr lang="en-AU" sz="1200" dirty="0">
              <a:effectLst/>
              <a:latin typeface="Times New Roman" panose="02020603050405020304" pitchFamily="18" charset="0"/>
              <a:ea typeface="MS Mincho" panose="020B0400000000000000" pitchFamily="49" charset="-128"/>
            </a:endParaRPr>
          </a:p>
          <a:p>
            <a:pPr marL="0" indent="0">
              <a:spcAft>
                <a:spcPts val="1200"/>
              </a:spcAft>
              <a:buNone/>
              <a:tabLst>
                <a:tab pos="342900" algn="l"/>
              </a:tabLst>
            </a:pPr>
            <a:r>
              <a:rPr lang="en-AU" sz="1200" dirty="0">
                <a:effectLst/>
                <a:latin typeface="Arial" panose="020B0604020202020204" pitchFamily="34" charset="0"/>
                <a:ea typeface="MS Mincho" panose="020B0400000000000000" pitchFamily="49" charset="-128"/>
              </a:rPr>
              <a:t>They threaten you and those whom you care about.</a:t>
            </a:r>
            <a:endParaRPr lang="en-AU" sz="1200" dirty="0">
              <a:effectLst/>
              <a:latin typeface="Times New Roman" panose="02020603050405020304" pitchFamily="18" charset="0"/>
              <a:ea typeface="MS Mincho" panose="020B0400000000000000" pitchFamily="49" charset="-128"/>
            </a:endParaRPr>
          </a:p>
          <a:p>
            <a:pPr marL="0" indent="0">
              <a:spcAft>
                <a:spcPts val="1200"/>
              </a:spcAft>
              <a:buNone/>
              <a:tabLst>
                <a:tab pos="342900" algn="l"/>
              </a:tabLst>
            </a:pPr>
            <a:r>
              <a:rPr lang="en-AU" sz="1200" dirty="0">
                <a:effectLst/>
                <a:latin typeface="Arial" panose="020B0604020202020204" pitchFamily="34" charset="0"/>
                <a:ea typeface="MS Mincho" panose="020B0400000000000000" pitchFamily="49" charset="-128"/>
              </a:rPr>
              <a:t>They always have an answer when things go wrong as to why it was your fault.</a:t>
            </a:r>
            <a:endParaRPr lang="en-AU" sz="1200" dirty="0">
              <a:effectLst/>
              <a:latin typeface="Times New Roman" panose="02020603050405020304" pitchFamily="18" charset="0"/>
              <a:ea typeface="MS Mincho" panose="020B0400000000000000" pitchFamily="49" charset="-128"/>
            </a:endParaRPr>
          </a:p>
          <a:p>
            <a:pPr marL="0" indent="0">
              <a:spcAft>
                <a:spcPts val="1200"/>
              </a:spcAft>
              <a:buNone/>
              <a:tabLst>
                <a:tab pos="342900" algn="l"/>
              </a:tabLst>
            </a:pPr>
            <a:r>
              <a:rPr lang="en-AU" sz="1200" dirty="0">
                <a:effectLst/>
                <a:latin typeface="Arial" panose="020B0604020202020204" pitchFamily="34" charset="0"/>
                <a:ea typeface="MS Mincho" panose="020B0400000000000000" pitchFamily="49" charset="-128"/>
              </a:rPr>
              <a:t>They never take responsibility for anything they say or do rather they let you endure the consequences.</a:t>
            </a:r>
            <a:endParaRPr lang="en-AU" sz="1200" dirty="0">
              <a:effectLst/>
              <a:latin typeface="Times New Roman" panose="02020603050405020304" pitchFamily="18" charset="0"/>
              <a:ea typeface="MS Mincho" panose="020B0400000000000000" pitchFamily="49" charset="-128"/>
            </a:endParaRPr>
          </a:p>
          <a:p>
            <a:pPr marL="0" indent="0">
              <a:spcAft>
                <a:spcPts val="1200"/>
              </a:spcAft>
              <a:buNone/>
              <a:tabLst>
                <a:tab pos="342900" algn="l"/>
              </a:tabLst>
            </a:pPr>
            <a:r>
              <a:rPr lang="en-AU" sz="1200" dirty="0">
                <a:effectLst/>
                <a:latin typeface="Arial" panose="020B0604020202020204" pitchFamily="34" charset="0"/>
                <a:ea typeface="MS Mincho" panose="020B0400000000000000" pitchFamily="49" charset="-128"/>
              </a:rPr>
              <a:t>The encourage you to be alone and isolate yourself.</a:t>
            </a:r>
            <a:endParaRPr lang="en-AU" sz="1200" dirty="0">
              <a:effectLst/>
              <a:latin typeface="Times New Roman" panose="02020603050405020304" pitchFamily="18" charset="0"/>
              <a:ea typeface="MS Mincho" panose="020B0400000000000000" pitchFamily="49" charset="-128"/>
            </a:endParaRPr>
          </a:p>
          <a:p>
            <a:pPr marL="0" indent="0">
              <a:spcAft>
                <a:spcPts val="1200"/>
              </a:spcAft>
              <a:buNone/>
              <a:tabLst>
                <a:tab pos="342900" algn="l"/>
              </a:tabLst>
            </a:pPr>
            <a:r>
              <a:rPr lang="en-AU" sz="1200" dirty="0">
                <a:effectLst/>
                <a:latin typeface="Arial" panose="020B0604020202020204" pitchFamily="34" charset="0"/>
                <a:ea typeface="MS Mincho" panose="020B0400000000000000" pitchFamily="49" charset="-128"/>
              </a:rPr>
              <a:t>They can be very entertaining and take up lots of your time which means you do not have the time nor energy to cultivate other relationships.</a:t>
            </a:r>
            <a:endParaRPr lang="en-AU" sz="1200" dirty="0">
              <a:effectLst/>
              <a:latin typeface="Times New Roman" panose="02020603050405020304" pitchFamily="18" charset="0"/>
              <a:ea typeface="MS Mincho" panose="020B0400000000000000" pitchFamily="49" charset="-128"/>
            </a:endParaRPr>
          </a:p>
          <a:p>
            <a:endParaRPr lang="en-AU" sz="1200" dirty="0"/>
          </a:p>
        </p:txBody>
      </p:sp>
    </p:spTree>
    <p:extLst>
      <p:ext uri="{BB962C8B-B14F-4D97-AF65-F5344CB8AC3E}">
        <p14:creationId xmlns:p14="http://schemas.microsoft.com/office/powerpoint/2010/main" val="20155220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6336119-6553-11E7-0FAA-1516057834A1}"/>
              </a:ext>
            </a:extLst>
          </p:cNvPr>
          <p:cNvSpPr>
            <a:spLocks noGrp="1"/>
          </p:cNvSpPr>
          <p:nvPr>
            <p:ph type="title"/>
          </p:nvPr>
        </p:nvSpPr>
        <p:spPr>
          <a:xfrm>
            <a:off x="838200" y="1412488"/>
            <a:ext cx="2899189" cy="4363844"/>
          </a:xfrm>
        </p:spPr>
        <p:txBody>
          <a:bodyPr anchor="t">
            <a:normAutofit/>
          </a:bodyPr>
          <a:lstStyle/>
          <a:p>
            <a:r>
              <a:rPr lang="en-AU" sz="4000" dirty="0">
                <a:solidFill>
                  <a:srgbClr val="FFFFFF"/>
                </a:solidFill>
              </a:rPr>
              <a:t>Influencing Beliefs </a:t>
            </a:r>
            <a:br>
              <a:rPr lang="en-AU" sz="4000" dirty="0">
                <a:solidFill>
                  <a:srgbClr val="FFFFFF"/>
                </a:solidFill>
              </a:rPr>
            </a:br>
            <a:r>
              <a:rPr lang="en-AU" sz="4000" dirty="0">
                <a:solidFill>
                  <a:srgbClr val="FFFFFF"/>
                </a:solidFill>
              </a:rPr>
              <a:t> </a:t>
            </a:r>
            <a:br>
              <a:rPr lang="en-AU" sz="4000" dirty="0">
                <a:solidFill>
                  <a:srgbClr val="FFFFFF"/>
                </a:solidFill>
              </a:rPr>
            </a:br>
            <a:r>
              <a:rPr lang="en-AU" sz="4000" dirty="0">
                <a:solidFill>
                  <a:srgbClr val="FFFFFF"/>
                </a:solidFill>
              </a:rPr>
              <a:t>Look at widely held beliefs</a:t>
            </a:r>
            <a:br>
              <a:rPr lang="en-AU" sz="4000" dirty="0">
                <a:solidFill>
                  <a:srgbClr val="FFFFFF"/>
                </a:solidFill>
              </a:rPr>
            </a:br>
            <a:endParaRPr lang="en-AU" sz="4000" dirty="0">
              <a:solidFill>
                <a:srgbClr val="FFFFFF"/>
              </a:solidFill>
            </a:endParaRPr>
          </a:p>
        </p:txBody>
      </p:sp>
      <p:sp>
        <p:nvSpPr>
          <p:cNvPr id="3" name="Content Placeholder 2">
            <a:extLst>
              <a:ext uri="{FF2B5EF4-FFF2-40B4-BE49-F238E27FC236}">
                <a16:creationId xmlns:a16="http://schemas.microsoft.com/office/drawing/2014/main" id="{21C75C88-EEEF-E5F2-FFEC-BD1E7485BD98}"/>
              </a:ext>
            </a:extLst>
          </p:cNvPr>
          <p:cNvSpPr>
            <a:spLocks noGrp="1"/>
          </p:cNvSpPr>
          <p:nvPr>
            <p:ph sz="half" idx="1"/>
          </p:nvPr>
        </p:nvSpPr>
        <p:spPr>
          <a:xfrm>
            <a:off x="4380855" y="1412489"/>
            <a:ext cx="3427283" cy="4363844"/>
          </a:xfrm>
        </p:spPr>
        <p:txBody>
          <a:bodyPr>
            <a:normAutofit/>
          </a:bodyPr>
          <a:lstStyle/>
          <a:p>
            <a:pPr marL="0" indent="0">
              <a:buNone/>
            </a:pPr>
            <a:r>
              <a:rPr lang="en-AU" sz="2000" dirty="0"/>
              <a:t>ESP 50%</a:t>
            </a:r>
          </a:p>
          <a:p>
            <a:pPr marL="0" indent="0">
              <a:buNone/>
            </a:pPr>
            <a:r>
              <a:rPr lang="en-AU" sz="2000" dirty="0"/>
              <a:t>Haunted houses 42%</a:t>
            </a:r>
          </a:p>
          <a:p>
            <a:pPr marL="0" indent="0">
              <a:buNone/>
            </a:pPr>
            <a:r>
              <a:rPr lang="en-AU" sz="2000" dirty="0"/>
              <a:t>Devil possession 41%</a:t>
            </a:r>
          </a:p>
          <a:p>
            <a:pPr marL="0" indent="0">
              <a:buNone/>
            </a:pPr>
            <a:r>
              <a:rPr lang="en-AU" sz="2000" dirty="0"/>
              <a:t>Ghosts and spirits 38%</a:t>
            </a:r>
          </a:p>
          <a:p>
            <a:pPr marL="0" indent="0">
              <a:buNone/>
            </a:pPr>
            <a:r>
              <a:rPr lang="en-AU" sz="2000" dirty="0"/>
              <a:t>Telepathy 36%</a:t>
            </a:r>
          </a:p>
        </p:txBody>
      </p:sp>
      <p:cxnSp>
        <p:nvCxnSpPr>
          <p:cNvPr id="11" name="Straight Connector 10">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695974B2-B88C-14AF-2E90-7B4289F81BC0}"/>
              </a:ext>
            </a:extLst>
          </p:cNvPr>
          <p:cNvSpPr>
            <a:spLocks noGrp="1"/>
          </p:cNvSpPr>
          <p:nvPr>
            <p:ph sz="half" idx="2"/>
          </p:nvPr>
        </p:nvSpPr>
        <p:spPr>
          <a:xfrm>
            <a:off x="8451604" y="1412489"/>
            <a:ext cx="3197701" cy="4363844"/>
          </a:xfrm>
        </p:spPr>
        <p:txBody>
          <a:bodyPr>
            <a:normAutofit/>
          </a:bodyPr>
          <a:lstStyle/>
          <a:p>
            <a:pPr marL="0" indent="0">
              <a:buNone/>
            </a:pPr>
            <a:r>
              <a:rPr lang="en-AU" sz="2000" dirty="0"/>
              <a:t>Witches 26%</a:t>
            </a:r>
          </a:p>
          <a:p>
            <a:pPr marL="0" indent="0">
              <a:buNone/>
            </a:pPr>
            <a:r>
              <a:rPr lang="en-AU" sz="2000" dirty="0"/>
              <a:t>Reincarnation 25%</a:t>
            </a:r>
          </a:p>
          <a:p>
            <a:pPr marL="0" indent="0">
              <a:buNone/>
            </a:pPr>
            <a:r>
              <a:rPr lang="en-AU" sz="2000" dirty="0"/>
              <a:t>Talking to the dead 28%</a:t>
            </a:r>
          </a:p>
          <a:p>
            <a:pPr marL="0" indent="0">
              <a:buNone/>
            </a:pPr>
            <a:r>
              <a:rPr lang="en-AU" sz="2000" dirty="0"/>
              <a:t>Astrology 28%</a:t>
            </a:r>
          </a:p>
          <a:p>
            <a:pPr marL="0" indent="0">
              <a:buNone/>
            </a:pPr>
            <a:endParaRPr lang="en-AU" sz="2000" dirty="0"/>
          </a:p>
        </p:txBody>
      </p:sp>
    </p:spTree>
    <p:extLst>
      <p:ext uri="{BB962C8B-B14F-4D97-AF65-F5344CB8AC3E}">
        <p14:creationId xmlns:p14="http://schemas.microsoft.com/office/powerpoint/2010/main" val="37338766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354BE-FE9F-5A4F-1737-7B2EDA8884F2}"/>
              </a:ext>
            </a:extLst>
          </p:cNvPr>
          <p:cNvSpPr>
            <a:spLocks noGrp="1"/>
          </p:cNvSpPr>
          <p:nvPr>
            <p:ph type="title"/>
          </p:nvPr>
        </p:nvSpPr>
        <p:spPr/>
        <p:txBody>
          <a:bodyPr/>
          <a:lstStyle/>
          <a:p>
            <a:pPr algn="ctr"/>
            <a:r>
              <a:rPr lang="en-AU" dirty="0"/>
              <a:t>Why do we believe what we believe</a:t>
            </a:r>
          </a:p>
        </p:txBody>
      </p:sp>
      <p:sp>
        <p:nvSpPr>
          <p:cNvPr id="3" name="Content Placeholder 2">
            <a:extLst>
              <a:ext uri="{FF2B5EF4-FFF2-40B4-BE49-F238E27FC236}">
                <a16:creationId xmlns:a16="http://schemas.microsoft.com/office/drawing/2014/main" id="{8E3F7EA5-6337-E77C-D9AC-34ADFCE71B22}"/>
              </a:ext>
            </a:extLst>
          </p:cNvPr>
          <p:cNvSpPr>
            <a:spLocks noGrp="1"/>
          </p:cNvSpPr>
          <p:nvPr>
            <p:ph sz="half" idx="1"/>
          </p:nvPr>
        </p:nvSpPr>
        <p:spPr>
          <a:xfrm>
            <a:off x="838200" y="3215853"/>
            <a:ext cx="5181600" cy="3959927"/>
          </a:xfrm>
        </p:spPr>
        <p:txBody>
          <a:bodyPr/>
          <a:lstStyle/>
          <a:p>
            <a:pPr marL="0" indent="0">
              <a:buNone/>
            </a:pPr>
            <a:endParaRPr lang="en-AU" dirty="0"/>
          </a:p>
        </p:txBody>
      </p:sp>
      <p:sp>
        <p:nvSpPr>
          <p:cNvPr id="4" name="Content Placeholder 3">
            <a:extLst>
              <a:ext uri="{FF2B5EF4-FFF2-40B4-BE49-F238E27FC236}">
                <a16:creationId xmlns:a16="http://schemas.microsoft.com/office/drawing/2014/main" id="{58D501EC-AD3D-2B66-B4D9-5A3372A237AE}"/>
              </a:ext>
            </a:extLst>
          </p:cNvPr>
          <p:cNvSpPr>
            <a:spLocks noGrp="1"/>
          </p:cNvSpPr>
          <p:nvPr>
            <p:ph sz="half" idx="2"/>
          </p:nvPr>
        </p:nvSpPr>
        <p:spPr>
          <a:xfrm>
            <a:off x="7639290" y="1825625"/>
            <a:ext cx="3714509" cy="4351338"/>
          </a:xfrm>
        </p:spPr>
        <p:txBody>
          <a:bodyPr/>
          <a:lstStyle/>
          <a:p>
            <a:pPr marL="0" indent="0">
              <a:buNone/>
            </a:pPr>
            <a:r>
              <a:rPr lang="en-AU" sz="2400" dirty="0">
                <a:effectLst/>
                <a:latin typeface="Arial" panose="020B0604020202020204" pitchFamily="34" charset="0"/>
                <a:ea typeface="MS Mincho" panose="02020609040205080304" pitchFamily="49" charset="-128"/>
              </a:rPr>
              <a:t>Gender, age, education, culture, family, politics, friends, TV, books. </a:t>
            </a:r>
          </a:p>
          <a:p>
            <a:pPr marL="0" indent="0">
              <a:buNone/>
            </a:pPr>
            <a:r>
              <a:rPr lang="en-AU" sz="2400" dirty="0">
                <a:effectLst/>
                <a:latin typeface="Arial" panose="020B0604020202020204" pitchFamily="34" charset="0"/>
                <a:ea typeface="MS Mincho" panose="02020609040205080304" pitchFamily="49" charset="-128"/>
              </a:rPr>
              <a:t>Religion, peer pressure, experts, stories, tradition, direct observation, theories.</a:t>
            </a:r>
          </a:p>
          <a:p>
            <a:pPr marL="0" indent="0">
              <a:buNone/>
            </a:pPr>
            <a:r>
              <a:rPr lang="en-AU" sz="2400" dirty="0">
                <a:latin typeface="Arial" panose="020B0604020202020204" pitchFamily="34" charset="0"/>
                <a:ea typeface="MS Mincho" panose="02020609040205080304" pitchFamily="49" charset="-128"/>
              </a:rPr>
              <a:t>I</a:t>
            </a:r>
            <a:r>
              <a:rPr lang="en-AU" sz="2400" dirty="0">
                <a:effectLst/>
                <a:latin typeface="Arial" panose="020B0604020202020204" pitchFamily="34" charset="0"/>
                <a:ea typeface="MS Mincho" panose="02020609040205080304" pitchFamily="49" charset="-128"/>
              </a:rPr>
              <a:t>deologies, self interest.</a:t>
            </a:r>
          </a:p>
          <a:p>
            <a:pPr marL="0" indent="0">
              <a:buNone/>
            </a:pPr>
            <a:r>
              <a:rPr lang="en-AU" sz="2400" dirty="0">
                <a:latin typeface="Arial" panose="020B0604020202020204" pitchFamily="34" charset="0"/>
                <a:ea typeface="MS Mincho" panose="02020609040205080304" pitchFamily="49" charset="-128"/>
              </a:rPr>
              <a:t>Nationality, society.</a:t>
            </a:r>
            <a:endParaRPr lang="en-AU" sz="2400" dirty="0">
              <a:effectLst/>
              <a:latin typeface="Times New Roman" panose="02020603050405020304" pitchFamily="18" charset="0"/>
              <a:ea typeface="MS Mincho" panose="02020609040205080304" pitchFamily="49" charset="-128"/>
            </a:endParaRPr>
          </a:p>
          <a:p>
            <a:pPr marL="0" indent="0">
              <a:buNone/>
            </a:pPr>
            <a:endParaRPr lang="en-AU" dirty="0"/>
          </a:p>
        </p:txBody>
      </p:sp>
      <p:pic>
        <p:nvPicPr>
          <p:cNvPr id="3076" name="irc_mi">
            <a:extLst>
              <a:ext uri="{FF2B5EF4-FFF2-40B4-BE49-F238E27FC236}">
                <a16:creationId xmlns:a16="http://schemas.microsoft.com/office/drawing/2014/main" id="{5E8CCB7D-9206-718D-E3D5-A09332E348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342663"/>
            <a:ext cx="6002437" cy="5150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4893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47DCDD-FEBD-44F3-AF01-EC758D0DE7B7}"/>
              </a:ext>
            </a:extLst>
          </p:cNvPr>
          <p:cNvSpPr>
            <a:spLocks noGrp="1"/>
          </p:cNvSpPr>
          <p:nvPr>
            <p:ph type="ctrTitle"/>
          </p:nvPr>
        </p:nvSpPr>
        <p:spPr/>
        <p:txBody>
          <a:bodyPr>
            <a:normAutofit/>
          </a:bodyPr>
          <a:lstStyle/>
          <a:p>
            <a:r>
              <a:rPr lang="en-AU" dirty="0"/>
              <a:t>Gordon Kay</a:t>
            </a:r>
            <a:br>
              <a:rPr lang="en-AU" dirty="0"/>
            </a:br>
            <a:endParaRPr lang="en-AU" dirty="0"/>
          </a:p>
        </p:txBody>
      </p:sp>
      <p:sp>
        <p:nvSpPr>
          <p:cNvPr id="5" name="Subtitle 4">
            <a:extLst>
              <a:ext uri="{FF2B5EF4-FFF2-40B4-BE49-F238E27FC236}">
                <a16:creationId xmlns:a16="http://schemas.microsoft.com/office/drawing/2014/main" id="{076CC05E-1FDA-451C-ADD6-CEA42D8D218E}"/>
              </a:ext>
            </a:extLst>
          </p:cNvPr>
          <p:cNvSpPr>
            <a:spLocks noGrp="1"/>
          </p:cNvSpPr>
          <p:nvPr>
            <p:ph type="subTitle" idx="1"/>
          </p:nvPr>
        </p:nvSpPr>
        <p:spPr/>
        <p:txBody>
          <a:bodyPr>
            <a:normAutofit fontScale="92500" lnSpcReduction="20000"/>
          </a:bodyPr>
          <a:lstStyle/>
          <a:p>
            <a:r>
              <a:rPr lang="en-AU" sz="3200" dirty="0"/>
              <a:t> Hearing Voices Groups </a:t>
            </a:r>
          </a:p>
          <a:p>
            <a:r>
              <a:rPr lang="en-AU" sz="3200" dirty="0"/>
              <a:t>Why you should be running them and How</a:t>
            </a:r>
          </a:p>
          <a:p>
            <a:endParaRPr lang="en-AU" dirty="0"/>
          </a:p>
          <a:p>
            <a:r>
              <a:rPr lang="en-AU" dirty="0"/>
              <a:t> </a:t>
            </a:r>
          </a:p>
        </p:txBody>
      </p:sp>
    </p:spTree>
    <p:extLst>
      <p:ext uri="{BB962C8B-B14F-4D97-AF65-F5344CB8AC3E}">
        <p14:creationId xmlns:p14="http://schemas.microsoft.com/office/powerpoint/2010/main" val="2116837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B92A5B-5052-F12A-EBAF-9969AAA6F0A1}"/>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Things aren’t always what they seem</a:t>
            </a:r>
          </a:p>
        </p:txBody>
      </p:sp>
      <p:pic>
        <p:nvPicPr>
          <p:cNvPr id="6" name="Picture 27" descr="Young vs Old Face Illusion">
            <a:extLst>
              <a:ext uri="{FF2B5EF4-FFF2-40B4-BE49-F238E27FC236}">
                <a16:creationId xmlns:a16="http://schemas.microsoft.com/office/drawing/2014/main" id="{228F006E-BC05-B5E2-7BB0-4953E55D383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6213722" y="643466"/>
            <a:ext cx="3907887" cy="5568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70940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7477D-E572-CE90-1332-6B70666151FA}"/>
              </a:ext>
            </a:extLst>
          </p:cNvPr>
          <p:cNvSpPr>
            <a:spLocks noGrp="1"/>
          </p:cNvSpPr>
          <p:nvPr>
            <p:ph type="title"/>
          </p:nvPr>
        </p:nvSpPr>
        <p:spPr/>
        <p:txBody>
          <a:bodyPr>
            <a:normAutofit/>
          </a:bodyPr>
          <a:lstStyle/>
          <a:p>
            <a:r>
              <a:rPr lang="en-AU" sz="4000" dirty="0"/>
              <a:t>The Cognitive Model Of Voices. Think Differently</a:t>
            </a:r>
          </a:p>
        </p:txBody>
      </p:sp>
      <p:sp>
        <p:nvSpPr>
          <p:cNvPr id="4" name="Content Placeholder 3">
            <a:extLst>
              <a:ext uri="{FF2B5EF4-FFF2-40B4-BE49-F238E27FC236}">
                <a16:creationId xmlns:a16="http://schemas.microsoft.com/office/drawing/2014/main" id="{B7429390-1354-E0A6-5C53-809AAABE32DF}"/>
              </a:ext>
            </a:extLst>
          </p:cNvPr>
          <p:cNvSpPr>
            <a:spLocks noGrp="1"/>
          </p:cNvSpPr>
          <p:nvPr>
            <p:ph sz="half" idx="2"/>
          </p:nvPr>
        </p:nvSpPr>
        <p:spPr>
          <a:xfrm>
            <a:off x="6172200" y="1391603"/>
            <a:ext cx="5181600" cy="4785360"/>
          </a:xfrm>
        </p:spPr>
        <p:txBody>
          <a:bodyPr/>
          <a:lstStyle/>
          <a:p>
            <a:pPr marL="0" indent="0">
              <a:buNone/>
            </a:pPr>
            <a:endParaRPr lang="en-AU" dirty="0"/>
          </a:p>
        </p:txBody>
      </p:sp>
      <p:pic>
        <p:nvPicPr>
          <p:cNvPr id="5122" name="Picture 2" descr="The ABC framework of the cognitive model of voices. | Download Scientific  Diagram">
            <a:extLst>
              <a:ext uri="{FF2B5EF4-FFF2-40B4-BE49-F238E27FC236}">
                <a16:creationId xmlns:a16="http://schemas.microsoft.com/office/drawing/2014/main" id="{00B5E7AE-8D6C-723A-681D-334FF9AD36CE}"/>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838200" y="1481558"/>
            <a:ext cx="5053314" cy="523175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a:extLst>
              <a:ext uri="{FF2B5EF4-FFF2-40B4-BE49-F238E27FC236}">
                <a16:creationId xmlns:a16="http://schemas.microsoft.com/office/drawing/2014/main" id="{83C052D8-70A0-19F0-DAF4-BB6BD0E07B14}"/>
              </a:ext>
            </a:extLst>
          </p:cNvPr>
          <p:cNvGraphicFramePr>
            <a:graphicFrameLocks noGrp="1"/>
          </p:cNvGraphicFramePr>
          <p:nvPr>
            <p:extLst>
              <p:ext uri="{D42A27DB-BD31-4B8C-83A1-F6EECF244321}">
                <p14:modId xmlns:p14="http://schemas.microsoft.com/office/powerpoint/2010/main" val="4191054468"/>
              </p:ext>
            </p:extLst>
          </p:nvPr>
        </p:nvGraphicFramePr>
        <p:xfrm>
          <a:off x="6019801" y="1391142"/>
          <a:ext cx="5640728" cy="4785360"/>
        </p:xfrm>
        <a:graphic>
          <a:graphicData uri="http://schemas.openxmlformats.org/drawingml/2006/table">
            <a:tbl>
              <a:tblPr firstRow="1" firstCol="1" bandRow="1" bandCol="1">
                <a:tableStyleId>{5C22544A-7EE6-4342-B048-85BDC9FD1C3A}</a:tableStyleId>
              </a:tblPr>
              <a:tblGrid>
                <a:gridCol w="939987">
                  <a:extLst>
                    <a:ext uri="{9D8B030D-6E8A-4147-A177-3AD203B41FA5}">
                      <a16:colId xmlns:a16="http://schemas.microsoft.com/office/drawing/2014/main" val="3538666843"/>
                    </a:ext>
                  </a:extLst>
                </a:gridCol>
                <a:gridCol w="939987">
                  <a:extLst>
                    <a:ext uri="{9D8B030D-6E8A-4147-A177-3AD203B41FA5}">
                      <a16:colId xmlns:a16="http://schemas.microsoft.com/office/drawing/2014/main" val="2621705328"/>
                    </a:ext>
                  </a:extLst>
                </a:gridCol>
                <a:gridCol w="940390">
                  <a:extLst>
                    <a:ext uri="{9D8B030D-6E8A-4147-A177-3AD203B41FA5}">
                      <a16:colId xmlns:a16="http://schemas.microsoft.com/office/drawing/2014/main" val="1495262770"/>
                    </a:ext>
                  </a:extLst>
                </a:gridCol>
                <a:gridCol w="939987">
                  <a:extLst>
                    <a:ext uri="{9D8B030D-6E8A-4147-A177-3AD203B41FA5}">
                      <a16:colId xmlns:a16="http://schemas.microsoft.com/office/drawing/2014/main" val="2352818674"/>
                    </a:ext>
                  </a:extLst>
                </a:gridCol>
                <a:gridCol w="939987">
                  <a:extLst>
                    <a:ext uri="{9D8B030D-6E8A-4147-A177-3AD203B41FA5}">
                      <a16:colId xmlns:a16="http://schemas.microsoft.com/office/drawing/2014/main" val="3786154947"/>
                    </a:ext>
                  </a:extLst>
                </a:gridCol>
                <a:gridCol w="940390">
                  <a:extLst>
                    <a:ext uri="{9D8B030D-6E8A-4147-A177-3AD203B41FA5}">
                      <a16:colId xmlns:a16="http://schemas.microsoft.com/office/drawing/2014/main" val="147856946"/>
                    </a:ext>
                  </a:extLst>
                </a:gridCol>
              </a:tblGrid>
              <a:tr h="706973">
                <a:tc>
                  <a:txBody>
                    <a:bodyPr/>
                    <a:lstStyle/>
                    <a:p>
                      <a:r>
                        <a:rPr lang="en-AU" sz="1600">
                          <a:effectLst/>
                        </a:rPr>
                        <a:t>Voice Activity</a:t>
                      </a:r>
                      <a:endParaRPr lang="en-AU" sz="1200">
                        <a:effectLst/>
                        <a:latin typeface="Times New Roman" panose="02020603050405020304" pitchFamily="18" charset="0"/>
                        <a:ea typeface="MS Mincho" panose="02020609040205080304" pitchFamily="49" charset="-128"/>
                      </a:endParaRPr>
                    </a:p>
                  </a:txBody>
                  <a:tcPr marL="68580" marR="68580" marT="0" marB="0"/>
                </a:tc>
                <a:tc>
                  <a:txBody>
                    <a:bodyPr/>
                    <a:lstStyle/>
                    <a:p>
                      <a:r>
                        <a:rPr lang="en-AU" sz="1600">
                          <a:effectLst/>
                        </a:rPr>
                        <a:t>Belief</a:t>
                      </a:r>
                      <a:endParaRPr lang="en-AU" sz="1200">
                        <a:effectLst/>
                        <a:latin typeface="Times New Roman" panose="02020603050405020304" pitchFamily="18" charset="0"/>
                        <a:ea typeface="MS Mincho" panose="02020609040205080304" pitchFamily="49" charset="-128"/>
                      </a:endParaRPr>
                    </a:p>
                  </a:txBody>
                  <a:tcPr marL="68580" marR="68580" marT="0" marB="0"/>
                </a:tc>
                <a:tc>
                  <a:txBody>
                    <a:bodyPr/>
                    <a:lstStyle/>
                    <a:p>
                      <a:r>
                        <a:rPr lang="en-AU" sz="1600">
                          <a:effectLst/>
                        </a:rPr>
                        <a:t>Thought</a:t>
                      </a:r>
                      <a:endParaRPr lang="en-AU" sz="1200">
                        <a:effectLst/>
                        <a:latin typeface="Times New Roman" panose="02020603050405020304" pitchFamily="18" charset="0"/>
                        <a:ea typeface="MS Mincho" panose="02020609040205080304" pitchFamily="49" charset="-128"/>
                      </a:endParaRPr>
                    </a:p>
                  </a:txBody>
                  <a:tcPr marL="68580" marR="68580" marT="0" marB="0"/>
                </a:tc>
                <a:tc>
                  <a:txBody>
                    <a:bodyPr/>
                    <a:lstStyle/>
                    <a:p>
                      <a:r>
                        <a:rPr lang="en-AU" sz="1600">
                          <a:effectLst/>
                        </a:rPr>
                        <a:t>Feeling</a:t>
                      </a:r>
                      <a:endParaRPr lang="en-AU" sz="1200">
                        <a:effectLst/>
                        <a:latin typeface="Times New Roman" panose="02020603050405020304" pitchFamily="18" charset="0"/>
                        <a:ea typeface="MS Mincho" panose="02020609040205080304" pitchFamily="49" charset="-128"/>
                      </a:endParaRPr>
                    </a:p>
                  </a:txBody>
                  <a:tcPr marL="68580" marR="68580" marT="0" marB="0"/>
                </a:tc>
                <a:tc>
                  <a:txBody>
                    <a:bodyPr/>
                    <a:lstStyle/>
                    <a:p>
                      <a:r>
                        <a:rPr lang="en-AU" sz="1600">
                          <a:effectLst/>
                        </a:rPr>
                        <a:t>Behaviour</a:t>
                      </a:r>
                      <a:endParaRPr lang="en-AU" sz="1200">
                        <a:effectLst/>
                        <a:latin typeface="Times New Roman" panose="02020603050405020304" pitchFamily="18" charset="0"/>
                        <a:ea typeface="MS Mincho" panose="02020609040205080304" pitchFamily="49" charset="-128"/>
                      </a:endParaRPr>
                    </a:p>
                  </a:txBody>
                  <a:tcPr marL="68580" marR="68580" marT="0" marB="0"/>
                </a:tc>
                <a:tc>
                  <a:txBody>
                    <a:bodyPr/>
                    <a:lstStyle/>
                    <a:p>
                      <a:r>
                        <a:rPr lang="en-AU" sz="1600">
                          <a:effectLst/>
                        </a:rPr>
                        <a:t>Result</a:t>
                      </a:r>
                      <a:endParaRPr lang="en-AU" sz="1200">
                        <a:effectLst/>
                      </a:endParaRPr>
                    </a:p>
                    <a:p>
                      <a:r>
                        <a:rPr lang="en-AU" sz="1600">
                          <a:effectLst/>
                        </a:rPr>
                        <a:t> </a:t>
                      </a:r>
                      <a:endParaRPr lang="en-AU" sz="1200">
                        <a:effectLst/>
                      </a:endParaRPr>
                    </a:p>
                    <a:p>
                      <a:r>
                        <a:rPr lang="en-AU" sz="1600">
                          <a:effectLst/>
                        </a:rPr>
                        <a:t> </a:t>
                      </a:r>
                      <a:endParaRPr lang="en-AU" sz="1200">
                        <a:effectLst/>
                        <a:latin typeface="Times New Roman" panose="02020603050405020304" pitchFamily="18" charset="0"/>
                        <a:ea typeface="MS Mincho" panose="02020609040205080304" pitchFamily="49" charset="-128"/>
                      </a:endParaRPr>
                    </a:p>
                  </a:txBody>
                  <a:tcPr marL="68580" marR="68580" marT="0" marB="0"/>
                </a:tc>
                <a:extLst>
                  <a:ext uri="{0D108BD9-81ED-4DB2-BD59-A6C34878D82A}">
                    <a16:rowId xmlns:a16="http://schemas.microsoft.com/office/drawing/2014/main" val="3995129674"/>
                  </a:ext>
                </a:extLst>
              </a:tr>
              <a:tr h="2268204">
                <a:tc>
                  <a:txBody>
                    <a:bodyPr/>
                    <a:lstStyle/>
                    <a:p>
                      <a:r>
                        <a:rPr lang="en-AU" sz="1400">
                          <a:effectLst/>
                        </a:rPr>
                        <a:t> </a:t>
                      </a:r>
                      <a:endParaRPr lang="en-AU" sz="1200">
                        <a:effectLst/>
                      </a:endParaRPr>
                    </a:p>
                    <a:p>
                      <a:r>
                        <a:rPr lang="en-AU" sz="1400">
                          <a:effectLst/>
                        </a:rPr>
                        <a:t>Kill yourself</a:t>
                      </a:r>
                      <a:endParaRPr lang="en-AU" sz="1200" dirty="0">
                        <a:effectLst/>
                        <a:latin typeface="Times New Roman" panose="02020603050405020304" pitchFamily="18" charset="0"/>
                        <a:ea typeface="MS Mincho" panose="02020609040205080304" pitchFamily="49" charset="-128"/>
                      </a:endParaRPr>
                    </a:p>
                  </a:txBody>
                  <a:tcPr marL="68580" marR="68580" marT="0" marB="0"/>
                </a:tc>
                <a:tc>
                  <a:txBody>
                    <a:bodyPr/>
                    <a:lstStyle/>
                    <a:p>
                      <a:r>
                        <a:rPr lang="en-AU" sz="1400">
                          <a:effectLst/>
                        </a:rPr>
                        <a:t> </a:t>
                      </a:r>
                      <a:endParaRPr lang="en-AU" sz="1200">
                        <a:effectLst/>
                      </a:endParaRPr>
                    </a:p>
                    <a:p>
                      <a:r>
                        <a:rPr lang="en-AU" sz="1400">
                          <a:effectLst/>
                        </a:rPr>
                        <a:t>“It’s a demon. Powerful. Omnipotent.</a:t>
                      </a:r>
                      <a:endParaRPr lang="en-AU" sz="1200">
                        <a:effectLst/>
                        <a:latin typeface="Times New Roman" panose="02020603050405020304" pitchFamily="18" charset="0"/>
                        <a:ea typeface="MS Mincho" panose="02020609040205080304" pitchFamily="49" charset="-128"/>
                      </a:endParaRPr>
                    </a:p>
                  </a:txBody>
                  <a:tcPr marL="68580" marR="68580" marT="0" marB="0"/>
                </a:tc>
                <a:tc>
                  <a:txBody>
                    <a:bodyPr/>
                    <a:lstStyle/>
                    <a:p>
                      <a:r>
                        <a:rPr lang="en-AU" sz="1400">
                          <a:effectLst/>
                        </a:rPr>
                        <a:t> </a:t>
                      </a:r>
                      <a:endParaRPr lang="en-AU" sz="1200">
                        <a:effectLst/>
                      </a:endParaRPr>
                    </a:p>
                    <a:p>
                      <a:r>
                        <a:rPr lang="en-AU" sz="1400">
                          <a:effectLst/>
                        </a:rPr>
                        <a:t>“If I don’t do what it says, I will be killed. My family will be killed. The demon is powerful. </a:t>
                      </a:r>
                      <a:endParaRPr lang="en-AU" sz="1200">
                        <a:effectLst/>
                      </a:endParaRPr>
                    </a:p>
                    <a:p>
                      <a:r>
                        <a:rPr lang="en-AU" sz="1400">
                          <a:effectLst/>
                        </a:rPr>
                        <a:t> </a:t>
                      </a:r>
                      <a:endParaRPr lang="en-AU" sz="1200">
                        <a:effectLst/>
                        <a:latin typeface="Times New Roman" panose="02020603050405020304" pitchFamily="18" charset="0"/>
                        <a:ea typeface="MS Mincho" panose="02020609040205080304" pitchFamily="49" charset="-128"/>
                      </a:endParaRPr>
                    </a:p>
                  </a:txBody>
                  <a:tcPr marL="68580" marR="68580" marT="0" marB="0"/>
                </a:tc>
                <a:tc>
                  <a:txBody>
                    <a:bodyPr/>
                    <a:lstStyle/>
                    <a:p>
                      <a:r>
                        <a:rPr lang="en-AU" sz="1400" dirty="0">
                          <a:effectLst/>
                        </a:rPr>
                        <a:t> </a:t>
                      </a:r>
                      <a:endParaRPr lang="en-AU" sz="1200" dirty="0">
                        <a:effectLst/>
                      </a:endParaRPr>
                    </a:p>
                    <a:p>
                      <a:r>
                        <a:rPr lang="en-AU" sz="1400" dirty="0">
                          <a:effectLst/>
                        </a:rPr>
                        <a:t>Terrified</a:t>
                      </a:r>
                      <a:endParaRPr lang="en-AU" sz="1200" dirty="0">
                        <a:effectLst/>
                        <a:latin typeface="Times New Roman" panose="02020603050405020304" pitchFamily="18" charset="0"/>
                        <a:ea typeface="MS Mincho" panose="02020609040205080304" pitchFamily="49" charset="-128"/>
                      </a:endParaRPr>
                    </a:p>
                  </a:txBody>
                  <a:tcPr marL="68580" marR="68580" marT="0" marB="0"/>
                </a:tc>
                <a:tc>
                  <a:txBody>
                    <a:bodyPr/>
                    <a:lstStyle/>
                    <a:p>
                      <a:r>
                        <a:rPr lang="en-AU" sz="1400" dirty="0">
                          <a:effectLst/>
                        </a:rPr>
                        <a:t> </a:t>
                      </a:r>
                      <a:endParaRPr lang="en-AU" sz="1200" dirty="0">
                        <a:effectLst/>
                      </a:endParaRPr>
                    </a:p>
                    <a:p>
                      <a:r>
                        <a:rPr lang="en-AU" sz="1400" dirty="0">
                          <a:effectLst/>
                        </a:rPr>
                        <a:t>Self-harm or even attempt suicide</a:t>
                      </a:r>
                      <a:endParaRPr lang="en-AU" sz="1200" dirty="0">
                        <a:effectLst/>
                        <a:latin typeface="Times New Roman" panose="02020603050405020304" pitchFamily="18" charset="0"/>
                        <a:ea typeface="MS Mincho" panose="02020609040205080304" pitchFamily="49" charset="-128"/>
                      </a:endParaRPr>
                    </a:p>
                  </a:txBody>
                  <a:tcPr marL="68580" marR="68580" marT="0" marB="0"/>
                </a:tc>
                <a:tc>
                  <a:txBody>
                    <a:bodyPr/>
                    <a:lstStyle/>
                    <a:p>
                      <a:r>
                        <a:rPr lang="en-AU" sz="1400">
                          <a:effectLst/>
                        </a:rPr>
                        <a:t> </a:t>
                      </a:r>
                      <a:endParaRPr lang="en-AU" sz="1200">
                        <a:effectLst/>
                      </a:endParaRPr>
                    </a:p>
                    <a:p>
                      <a:r>
                        <a:rPr lang="en-AU" sz="1400">
                          <a:effectLst/>
                        </a:rPr>
                        <a:t>Hospital Admission</a:t>
                      </a:r>
                      <a:endParaRPr lang="en-AU" sz="1200">
                        <a:effectLst/>
                      </a:endParaRPr>
                    </a:p>
                    <a:p>
                      <a:r>
                        <a:rPr lang="en-AU" sz="1400">
                          <a:effectLst/>
                        </a:rPr>
                        <a:t>Injury or death</a:t>
                      </a:r>
                      <a:endParaRPr lang="en-AU" sz="1200">
                        <a:effectLst/>
                        <a:latin typeface="Times New Roman" panose="02020603050405020304" pitchFamily="18" charset="0"/>
                        <a:ea typeface="MS Mincho" panose="02020609040205080304" pitchFamily="49" charset="-128"/>
                      </a:endParaRPr>
                    </a:p>
                  </a:txBody>
                  <a:tcPr marL="68580" marR="68580" marT="0" marB="0"/>
                </a:tc>
                <a:extLst>
                  <a:ext uri="{0D108BD9-81ED-4DB2-BD59-A6C34878D82A}">
                    <a16:rowId xmlns:a16="http://schemas.microsoft.com/office/drawing/2014/main" val="2548644520"/>
                  </a:ext>
                </a:extLst>
              </a:tr>
              <a:tr h="1649602">
                <a:tc>
                  <a:txBody>
                    <a:bodyPr/>
                    <a:lstStyle/>
                    <a:p>
                      <a:r>
                        <a:rPr lang="en-AU" sz="1400">
                          <a:effectLst/>
                        </a:rPr>
                        <a:t> </a:t>
                      </a:r>
                      <a:endParaRPr lang="en-AU" sz="1200">
                        <a:effectLst/>
                      </a:endParaRPr>
                    </a:p>
                    <a:p>
                      <a:r>
                        <a:rPr lang="en-AU" sz="1400">
                          <a:effectLst/>
                        </a:rPr>
                        <a:t>Kill yourself</a:t>
                      </a:r>
                      <a:endParaRPr lang="en-AU" sz="1200">
                        <a:effectLst/>
                        <a:latin typeface="Times New Roman" panose="02020603050405020304" pitchFamily="18" charset="0"/>
                        <a:ea typeface="MS Mincho" panose="02020609040205080304" pitchFamily="49" charset="-128"/>
                      </a:endParaRPr>
                    </a:p>
                  </a:txBody>
                  <a:tcPr marL="68580" marR="68580" marT="0" marB="0"/>
                </a:tc>
                <a:tc>
                  <a:txBody>
                    <a:bodyPr/>
                    <a:lstStyle/>
                    <a:p>
                      <a:r>
                        <a:rPr lang="en-AU" sz="1400" dirty="0">
                          <a:effectLst/>
                        </a:rPr>
                        <a:t> </a:t>
                      </a:r>
                      <a:endParaRPr lang="en-AU" sz="1200" dirty="0">
                        <a:effectLst/>
                      </a:endParaRPr>
                    </a:p>
                    <a:p>
                      <a:r>
                        <a:rPr lang="en-AU" sz="1400" dirty="0">
                          <a:effectLst/>
                        </a:rPr>
                        <a:t>“Inner speech. My own thoughts”</a:t>
                      </a:r>
                    </a:p>
                    <a:p>
                      <a:r>
                        <a:rPr lang="en-AU" sz="1400" dirty="0">
                          <a:effectLst/>
                          <a:latin typeface="Times New Roman" panose="02020603050405020304" pitchFamily="18" charset="0"/>
                          <a:ea typeface="MS Mincho" panose="02020609040205080304" pitchFamily="49" charset="-128"/>
                        </a:rPr>
                        <a:t>What does it represent?</a:t>
                      </a:r>
                      <a:endParaRPr lang="en-AU" sz="1200" dirty="0">
                        <a:effectLst/>
                        <a:latin typeface="Times New Roman" panose="02020603050405020304" pitchFamily="18" charset="0"/>
                        <a:ea typeface="MS Mincho" panose="02020609040205080304" pitchFamily="49" charset="-128"/>
                      </a:endParaRPr>
                    </a:p>
                  </a:txBody>
                  <a:tcPr marL="68580" marR="68580" marT="0" marB="0"/>
                </a:tc>
                <a:tc>
                  <a:txBody>
                    <a:bodyPr/>
                    <a:lstStyle/>
                    <a:p>
                      <a:r>
                        <a:rPr lang="en-AU" sz="1400">
                          <a:effectLst/>
                        </a:rPr>
                        <a:t> </a:t>
                      </a:r>
                      <a:endParaRPr lang="en-AU" sz="1200">
                        <a:effectLst/>
                      </a:endParaRPr>
                    </a:p>
                    <a:p>
                      <a:r>
                        <a:rPr lang="en-AU" sz="1400">
                          <a:effectLst/>
                        </a:rPr>
                        <a:t>“I must be stressed out. I should do something about it”</a:t>
                      </a:r>
                      <a:endParaRPr lang="en-AU" sz="1200">
                        <a:effectLst/>
                      </a:endParaRPr>
                    </a:p>
                    <a:p>
                      <a:r>
                        <a:rPr lang="en-AU" sz="1400">
                          <a:effectLst/>
                        </a:rPr>
                        <a:t> </a:t>
                      </a:r>
                      <a:endParaRPr lang="en-AU" sz="1200" dirty="0">
                        <a:effectLst/>
                        <a:latin typeface="Times New Roman" panose="02020603050405020304" pitchFamily="18" charset="0"/>
                        <a:ea typeface="MS Mincho" panose="02020609040205080304" pitchFamily="49" charset="-128"/>
                      </a:endParaRPr>
                    </a:p>
                  </a:txBody>
                  <a:tcPr marL="68580" marR="68580" marT="0" marB="0"/>
                </a:tc>
                <a:tc>
                  <a:txBody>
                    <a:bodyPr/>
                    <a:lstStyle/>
                    <a:p>
                      <a:r>
                        <a:rPr lang="en-AU" sz="1400">
                          <a:effectLst/>
                        </a:rPr>
                        <a:t> </a:t>
                      </a:r>
                      <a:endParaRPr lang="en-AU" sz="1200">
                        <a:effectLst/>
                      </a:endParaRPr>
                    </a:p>
                    <a:p>
                      <a:r>
                        <a:rPr lang="en-AU" sz="1400">
                          <a:effectLst/>
                        </a:rPr>
                        <a:t>Okay</a:t>
                      </a:r>
                      <a:endParaRPr lang="en-AU" sz="1200">
                        <a:effectLst/>
                        <a:latin typeface="Times New Roman" panose="02020603050405020304" pitchFamily="18" charset="0"/>
                        <a:ea typeface="MS Mincho" panose="02020609040205080304" pitchFamily="49" charset="-128"/>
                      </a:endParaRPr>
                    </a:p>
                  </a:txBody>
                  <a:tcPr marL="68580" marR="68580" marT="0" marB="0"/>
                </a:tc>
                <a:tc>
                  <a:txBody>
                    <a:bodyPr/>
                    <a:lstStyle/>
                    <a:p>
                      <a:r>
                        <a:rPr lang="en-AU" sz="1400">
                          <a:effectLst/>
                        </a:rPr>
                        <a:t> </a:t>
                      </a:r>
                      <a:endParaRPr lang="en-AU" sz="1200">
                        <a:effectLst/>
                      </a:endParaRPr>
                    </a:p>
                    <a:p>
                      <a:r>
                        <a:rPr lang="en-AU" sz="1400">
                          <a:effectLst/>
                        </a:rPr>
                        <a:t>Go fishing</a:t>
                      </a:r>
                      <a:endParaRPr lang="en-AU" sz="1200">
                        <a:effectLst/>
                        <a:latin typeface="Times New Roman" panose="02020603050405020304" pitchFamily="18" charset="0"/>
                        <a:ea typeface="MS Mincho" panose="02020609040205080304" pitchFamily="49" charset="-128"/>
                      </a:endParaRPr>
                    </a:p>
                  </a:txBody>
                  <a:tcPr marL="68580" marR="68580" marT="0" marB="0"/>
                </a:tc>
                <a:tc>
                  <a:txBody>
                    <a:bodyPr/>
                    <a:lstStyle/>
                    <a:p>
                      <a:r>
                        <a:rPr lang="en-AU" sz="1400" dirty="0">
                          <a:effectLst/>
                        </a:rPr>
                        <a:t> </a:t>
                      </a:r>
                      <a:endParaRPr lang="en-AU" sz="1200" dirty="0">
                        <a:effectLst/>
                      </a:endParaRPr>
                    </a:p>
                    <a:p>
                      <a:r>
                        <a:rPr lang="en-AU" sz="1400" dirty="0">
                          <a:effectLst/>
                        </a:rPr>
                        <a:t>Happy days!</a:t>
                      </a:r>
                      <a:endParaRPr lang="en-AU" sz="1200" dirty="0">
                        <a:effectLst/>
                        <a:latin typeface="Times New Roman" panose="02020603050405020304" pitchFamily="18" charset="0"/>
                        <a:ea typeface="MS Mincho" panose="02020609040205080304" pitchFamily="49" charset="-128"/>
                      </a:endParaRPr>
                    </a:p>
                  </a:txBody>
                  <a:tcPr marL="68580" marR="68580" marT="0" marB="0"/>
                </a:tc>
                <a:extLst>
                  <a:ext uri="{0D108BD9-81ED-4DB2-BD59-A6C34878D82A}">
                    <a16:rowId xmlns:a16="http://schemas.microsoft.com/office/drawing/2014/main" val="1256950407"/>
                  </a:ext>
                </a:extLst>
              </a:tr>
            </a:tbl>
          </a:graphicData>
        </a:graphic>
      </p:graphicFrame>
    </p:spTree>
    <p:extLst>
      <p:ext uri="{BB962C8B-B14F-4D97-AF65-F5344CB8AC3E}">
        <p14:creationId xmlns:p14="http://schemas.microsoft.com/office/powerpoint/2010/main" val="27463568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A144AA-1FF1-4E83-D9C6-84EF0A5C3359}"/>
              </a:ext>
            </a:extLst>
          </p:cNvPr>
          <p:cNvSpPr>
            <a:spLocks noGrp="1"/>
          </p:cNvSpPr>
          <p:nvPr>
            <p:ph type="title"/>
          </p:nvPr>
        </p:nvSpPr>
        <p:spPr>
          <a:xfrm>
            <a:off x="838200" y="1641752"/>
            <a:ext cx="4391024" cy="3685622"/>
          </a:xfrm>
        </p:spPr>
        <p:txBody>
          <a:bodyPr anchor="t">
            <a:normAutofit/>
          </a:bodyPr>
          <a:lstStyle/>
          <a:p>
            <a:r>
              <a:rPr lang="en-AU" sz="3400" dirty="0">
                <a:solidFill>
                  <a:schemeClr val="bg1"/>
                </a:solidFill>
              </a:rPr>
              <a:t>Change the relationship with voices</a:t>
            </a:r>
            <a:br>
              <a:rPr lang="en-AU" sz="3400" dirty="0">
                <a:solidFill>
                  <a:schemeClr val="bg1"/>
                </a:solidFill>
              </a:rPr>
            </a:br>
            <a:br>
              <a:rPr lang="en-AU" sz="3400" dirty="0">
                <a:solidFill>
                  <a:schemeClr val="bg1"/>
                </a:solidFill>
              </a:rPr>
            </a:br>
            <a:r>
              <a:rPr lang="en-AU" sz="3400" dirty="0">
                <a:solidFill>
                  <a:schemeClr val="bg1"/>
                </a:solidFill>
              </a:rPr>
              <a:t>Influence the power</a:t>
            </a:r>
            <a:br>
              <a:rPr lang="en-AU" sz="3400" dirty="0">
                <a:solidFill>
                  <a:schemeClr val="bg1"/>
                </a:solidFill>
              </a:rPr>
            </a:br>
            <a:br>
              <a:rPr lang="en-AU" sz="3400" dirty="0">
                <a:solidFill>
                  <a:schemeClr val="bg1"/>
                </a:solidFill>
              </a:rPr>
            </a:br>
            <a:r>
              <a:rPr lang="en-AU" sz="3400" dirty="0">
                <a:solidFill>
                  <a:schemeClr val="bg1"/>
                </a:solidFill>
              </a:rPr>
              <a:t>Compassion for Voices</a:t>
            </a:r>
          </a:p>
        </p:txBody>
      </p:sp>
      <p:sp>
        <p:nvSpPr>
          <p:cNvPr id="3" name="Content Placeholder 2">
            <a:extLst>
              <a:ext uri="{FF2B5EF4-FFF2-40B4-BE49-F238E27FC236}">
                <a16:creationId xmlns:a16="http://schemas.microsoft.com/office/drawing/2014/main" id="{AC35DE75-6380-FC90-0517-B09A1E8ACE0A}"/>
              </a:ext>
            </a:extLst>
          </p:cNvPr>
          <p:cNvSpPr>
            <a:spLocks noGrp="1"/>
          </p:cNvSpPr>
          <p:nvPr>
            <p:ph idx="1"/>
          </p:nvPr>
        </p:nvSpPr>
        <p:spPr>
          <a:xfrm>
            <a:off x="838200" y="3146400"/>
            <a:ext cx="4391024" cy="2454300"/>
          </a:xfrm>
        </p:spPr>
        <p:txBody>
          <a:bodyPr>
            <a:normAutofit/>
          </a:bodyPr>
          <a:lstStyle/>
          <a:p>
            <a:pPr marL="0" indent="0">
              <a:buNone/>
            </a:pPr>
            <a:endParaRPr lang="en-AU" sz="2400" dirty="0">
              <a:solidFill>
                <a:schemeClr val="bg1">
                  <a:alpha val="80000"/>
                </a:schemeClr>
              </a:solidFill>
            </a:endParaRPr>
          </a:p>
          <a:p>
            <a:pPr marL="0" indent="0">
              <a:buNone/>
            </a:pPr>
            <a:endParaRPr lang="en-AU" sz="2400" dirty="0">
              <a:solidFill>
                <a:schemeClr val="bg1">
                  <a:alpha val="80000"/>
                </a:schemeClr>
              </a:solidFill>
            </a:endParaRPr>
          </a:p>
        </p:txBody>
      </p:sp>
      <p:grpSp>
        <p:nvGrpSpPr>
          <p:cNvPr id="11" name="Group 10">
            <a:extLst>
              <a:ext uri="{FF2B5EF4-FFF2-40B4-BE49-F238E27FC236}">
                <a16:creationId xmlns:a16="http://schemas.microsoft.com/office/drawing/2014/main" id="{D44E3F87-3D58-4B03-86B2-15A5C5B9C9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96000" y="841376"/>
            <a:ext cx="5260976" cy="4707593"/>
            <a:chOff x="6096000" y="841376"/>
            <a:chExt cx="5260976" cy="4707593"/>
          </a:xfrm>
          <a:effectLst>
            <a:outerShdw blurRad="381000" dist="152400" dir="5400000" algn="ctr" rotWithShape="0">
              <a:srgbClr val="000000">
                <a:alpha val="10000"/>
              </a:srgbClr>
            </a:outerShdw>
          </a:effectLst>
        </p:grpSpPr>
        <p:grpSp>
          <p:nvGrpSpPr>
            <p:cNvPr id="12" name="Group 11">
              <a:extLst>
                <a:ext uri="{FF2B5EF4-FFF2-40B4-BE49-F238E27FC236}">
                  <a16:creationId xmlns:a16="http://schemas.microsoft.com/office/drawing/2014/main" id="{B4D09509-F6FC-47A6-B196-CCCFD8E8305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096001" y="841376"/>
              <a:ext cx="5260975" cy="4707593"/>
              <a:chOff x="6096001" y="841376"/>
              <a:chExt cx="5260975" cy="4707593"/>
            </a:xfrm>
          </p:grpSpPr>
          <p:sp>
            <p:nvSpPr>
              <p:cNvPr id="16" name="Freeform: Shape 15">
                <a:extLst>
                  <a:ext uri="{FF2B5EF4-FFF2-40B4-BE49-F238E27FC236}">
                    <a16:creationId xmlns:a16="http://schemas.microsoft.com/office/drawing/2014/main" id="{BA5B9D66-192D-4F12-964D-2B23A1D27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841376"/>
                <a:ext cx="5260975" cy="4707593"/>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3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3 w 5260975"/>
                  <a:gd name="connsiteY10" fmla="*/ 3775382 h 4707593"/>
                  <a:gd name="connsiteX11" fmla="*/ 4897844 w 5260975"/>
                  <a:gd name="connsiteY11" fmla="*/ 3792472 h 4707593"/>
                  <a:gd name="connsiteX12" fmla="*/ 4870767 w 5260975"/>
                  <a:gd name="connsiteY12" fmla="*/ 3811388 h 4707593"/>
                  <a:gd name="connsiteX13" fmla="*/ 4847916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49 w 5260975"/>
                  <a:gd name="connsiteY22" fmla="*/ 4089832 h 4707593"/>
                  <a:gd name="connsiteX23" fmla="*/ 4468944 w 5260975"/>
                  <a:gd name="connsiteY23" fmla="*/ 4113356 h 4707593"/>
                  <a:gd name="connsiteX24" fmla="*/ 4452622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C9C14E68-C469-4A71-AF08-169DB545FC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841376"/>
                <a:ext cx="5260975" cy="4707593"/>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3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3 w 5260975"/>
                  <a:gd name="connsiteY10" fmla="*/ 3775382 h 4707593"/>
                  <a:gd name="connsiteX11" fmla="*/ 4897844 w 5260975"/>
                  <a:gd name="connsiteY11" fmla="*/ 3792472 h 4707593"/>
                  <a:gd name="connsiteX12" fmla="*/ 4870767 w 5260975"/>
                  <a:gd name="connsiteY12" fmla="*/ 3811388 h 4707593"/>
                  <a:gd name="connsiteX13" fmla="*/ 4847916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49 w 5260975"/>
                  <a:gd name="connsiteY22" fmla="*/ 4089832 h 4707593"/>
                  <a:gd name="connsiteX23" fmla="*/ 4468944 w 5260975"/>
                  <a:gd name="connsiteY23" fmla="*/ 4113356 h 4707593"/>
                  <a:gd name="connsiteX24" fmla="*/ 4452622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3" name="Group 12">
              <a:extLst>
                <a:ext uri="{FF2B5EF4-FFF2-40B4-BE49-F238E27FC236}">
                  <a16:creationId xmlns:a16="http://schemas.microsoft.com/office/drawing/2014/main" id="{B2C18990-7F62-45E8-B68F-47E95E4812F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096000" y="4138312"/>
              <a:ext cx="5260975" cy="1410656"/>
              <a:chOff x="6096000" y="4138312"/>
              <a:chExt cx="5260975" cy="1410656"/>
            </a:xfrm>
          </p:grpSpPr>
          <p:sp>
            <p:nvSpPr>
              <p:cNvPr id="14" name="Freeform: Shape 13">
                <a:extLst>
                  <a:ext uri="{FF2B5EF4-FFF2-40B4-BE49-F238E27FC236}">
                    <a16:creationId xmlns:a16="http://schemas.microsoft.com/office/drawing/2014/main" id="{AC206BB2-3759-4DF0-9932-7445B6367A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381FA6FA-3CB6-4F57-8871-82DDE5BE86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pic>
        <p:nvPicPr>
          <p:cNvPr id="4" name="Online Media 3" title="Compassion for Voices: a tale of courage and hope">
            <a:hlinkClick r:id="" action="ppaction://media"/>
            <a:extLst>
              <a:ext uri="{FF2B5EF4-FFF2-40B4-BE49-F238E27FC236}">
                <a16:creationId xmlns:a16="http://schemas.microsoft.com/office/drawing/2014/main" id="{9AF01ADF-BF00-EB6C-6B76-CE157900A7F7}"/>
              </a:ext>
            </a:extLst>
          </p:cNvPr>
          <p:cNvPicPr>
            <a:picLocks noRot="1" noChangeAspect="1"/>
          </p:cNvPicPr>
          <p:nvPr>
            <a:videoFile r:link="rId1"/>
          </p:nvPr>
        </p:nvPicPr>
        <p:blipFill>
          <a:blip r:embed="rId5"/>
          <a:stretch>
            <a:fillRect/>
          </a:stretch>
        </p:blipFill>
        <p:spPr>
          <a:xfrm>
            <a:off x="6541932" y="1648232"/>
            <a:ext cx="4369112" cy="2468548"/>
          </a:xfrm>
          <a:prstGeom prst="rect">
            <a:avLst/>
          </a:prstGeom>
        </p:spPr>
      </p:pic>
    </p:spTree>
    <p:extLst>
      <p:ext uri="{BB962C8B-B14F-4D97-AF65-F5344CB8AC3E}">
        <p14:creationId xmlns:p14="http://schemas.microsoft.com/office/powerpoint/2010/main" val="144304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89A320C9-9735-4D13-8279-C1C674841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a:extLst>
              <a:ext uri="{FF2B5EF4-FFF2-40B4-BE49-F238E27FC236}">
                <a16:creationId xmlns:a16="http://schemas.microsoft.com/office/drawing/2014/main" id="{92544CF4-9B52-4A7B-A4B3-88C72729B7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7126"/>
            <a:ext cx="11167447" cy="2018806"/>
          </a:xfrm>
          <a:prstGeom prst="rect">
            <a:avLst/>
          </a:prstGeom>
          <a:ln w="9525">
            <a:solidFill>
              <a:srgbClr val="DEDEDE"/>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5" name="Rectangle 24">
            <a:extLst>
              <a:ext uri="{FF2B5EF4-FFF2-40B4-BE49-F238E27FC236}">
                <a16:creationId xmlns:a16="http://schemas.microsoft.com/office/drawing/2014/main" id="{E75862C5-5C00-4421-BC7B-9B7B86DBC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B8FB084-C5BB-39AA-2D54-4BCB4C5707E7}"/>
              </a:ext>
            </a:extLst>
          </p:cNvPr>
          <p:cNvSpPr>
            <a:spLocks noGrp="1"/>
          </p:cNvSpPr>
          <p:nvPr>
            <p:ph type="title"/>
          </p:nvPr>
        </p:nvSpPr>
        <p:spPr>
          <a:xfrm>
            <a:off x="1115568" y="548640"/>
            <a:ext cx="10168128" cy="1179576"/>
          </a:xfrm>
        </p:spPr>
        <p:txBody>
          <a:bodyPr>
            <a:normAutofit/>
          </a:bodyPr>
          <a:lstStyle/>
          <a:p>
            <a:r>
              <a:rPr lang="en-AU" sz="4000" dirty="0"/>
              <a:t>Testing the power of Voices</a:t>
            </a:r>
          </a:p>
        </p:txBody>
      </p:sp>
      <p:sp>
        <p:nvSpPr>
          <p:cNvPr id="27" name="Rectangle 26">
            <a:extLst>
              <a:ext uri="{FF2B5EF4-FFF2-40B4-BE49-F238E27FC236}">
                <a16:creationId xmlns:a16="http://schemas.microsoft.com/office/drawing/2014/main" id="{089440EF-9BE9-4AE9-8C28-00B02296C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Content Placeholder 4">
            <a:extLst>
              <a:ext uri="{FF2B5EF4-FFF2-40B4-BE49-F238E27FC236}">
                <a16:creationId xmlns:a16="http://schemas.microsoft.com/office/drawing/2014/main" id="{981B3114-E048-FA7A-6E08-3C9D58FD7B57}"/>
              </a:ext>
            </a:extLst>
          </p:cNvPr>
          <p:cNvGraphicFramePr>
            <a:graphicFrameLocks noGrp="1"/>
          </p:cNvGraphicFramePr>
          <p:nvPr>
            <p:ph idx="1"/>
            <p:extLst>
              <p:ext uri="{D42A27DB-BD31-4B8C-83A1-F6EECF244321}">
                <p14:modId xmlns:p14="http://schemas.microsoft.com/office/powerpoint/2010/main" val="332313003"/>
              </p:ext>
            </p:extLst>
          </p:nvPr>
        </p:nvGraphicFramePr>
        <p:xfrm>
          <a:off x="1304665" y="2269730"/>
          <a:ext cx="9789934" cy="4537740"/>
        </p:xfrm>
        <a:graphic>
          <a:graphicData uri="http://schemas.openxmlformats.org/drawingml/2006/table">
            <a:tbl>
              <a:tblPr firstRow="1" firstCol="1" lastRow="1" lastCol="1" bandRow="1" bandCol="1"/>
              <a:tblGrid>
                <a:gridCol w="1575666">
                  <a:extLst>
                    <a:ext uri="{9D8B030D-6E8A-4147-A177-3AD203B41FA5}">
                      <a16:colId xmlns:a16="http://schemas.microsoft.com/office/drawing/2014/main" val="2533465807"/>
                    </a:ext>
                  </a:extLst>
                </a:gridCol>
                <a:gridCol w="2147296">
                  <a:extLst>
                    <a:ext uri="{9D8B030D-6E8A-4147-A177-3AD203B41FA5}">
                      <a16:colId xmlns:a16="http://schemas.microsoft.com/office/drawing/2014/main" val="3877444592"/>
                    </a:ext>
                  </a:extLst>
                </a:gridCol>
                <a:gridCol w="1515329">
                  <a:extLst>
                    <a:ext uri="{9D8B030D-6E8A-4147-A177-3AD203B41FA5}">
                      <a16:colId xmlns:a16="http://schemas.microsoft.com/office/drawing/2014/main" val="2648504436"/>
                    </a:ext>
                  </a:extLst>
                </a:gridCol>
                <a:gridCol w="1150413">
                  <a:extLst>
                    <a:ext uri="{9D8B030D-6E8A-4147-A177-3AD203B41FA5}">
                      <a16:colId xmlns:a16="http://schemas.microsoft.com/office/drawing/2014/main" val="503330015"/>
                    </a:ext>
                  </a:extLst>
                </a:gridCol>
                <a:gridCol w="1453030">
                  <a:extLst>
                    <a:ext uri="{9D8B030D-6E8A-4147-A177-3AD203B41FA5}">
                      <a16:colId xmlns:a16="http://schemas.microsoft.com/office/drawing/2014/main" val="1738701493"/>
                    </a:ext>
                  </a:extLst>
                </a:gridCol>
                <a:gridCol w="1948200">
                  <a:extLst>
                    <a:ext uri="{9D8B030D-6E8A-4147-A177-3AD203B41FA5}">
                      <a16:colId xmlns:a16="http://schemas.microsoft.com/office/drawing/2014/main" val="3414354089"/>
                    </a:ext>
                  </a:extLst>
                </a:gridCol>
              </a:tblGrid>
              <a:tr h="249535">
                <a:tc gridSpan="6">
                  <a:txBody>
                    <a:bodyPr/>
                    <a:lstStyle/>
                    <a:p>
                      <a:pPr algn="l" fontAlgn="t">
                        <a:spcBef>
                          <a:spcPts val="0"/>
                        </a:spcBef>
                        <a:spcAft>
                          <a:spcPts val="0"/>
                        </a:spcAft>
                      </a:pPr>
                      <a:r>
                        <a:rPr lang="en-AU" sz="1800" b="0" i="1" u="none" strike="noStrike" dirty="0">
                          <a:effectLst/>
                          <a:latin typeface="+mn-lt"/>
                          <a:ea typeface="MS Mincho" panose="02020609040205080304" pitchFamily="49" charset="-128"/>
                        </a:rPr>
                        <a:t>Thought to be tested: M</a:t>
                      </a:r>
                      <a:r>
                        <a:rPr lang="en-AU" sz="1800" b="1" i="1" u="none" strike="noStrike" dirty="0">
                          <a:solidFill>
                            <a:srgbClr val="365F91"/>
                          </a:solidFill>
                          <a:effectLst/>
                          <a:latin typeface="+mn-lt"/>
                          <a:ea typeface="MS Mincho" panose="02020609040205080304" pitchFamily="49" charset="-128"/>
                        </a:rPr>
                        <a:t>y voice is very powerful</a:t>
                      </a:r>
                      <a:endParaRPr lang="en-AU" sz="1800" b="0" i="0" u="none" strike="noStrike" dirty="0">
                        <a:effectLst/>
                        <a:latin typeface="+mn-lt"/>
                      </a:endParaRPr>
                    </a:p>
                  </a:txBody>
                  <a:tcPr marL="67300" marR="67300" marT="33650" marB="336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52985066"/>
                  </a:ext>
                </a:extLst>
              </a:tr>
              <a:tr h="249535">
                <a:tc gridSpan="6">
                  <a:txBody>
                    <a:bodyPr/>
                    <a:lstStyle/>
                    <a:p>
                      <a:pPr algn="l" fontAlgn="t">
                        <a:spcBef>
                          <a:spcPts val="0"/>
                        </a:spcBef>
                        <a:spcAft>
                          <a:spcPts val="0"/>
                        </a:spcAft>
                      </a:pPr>
                      <a:r>
                        <a:rPr lang="en-AU" sz="1800" b="0" i="1" u="none" strike="noStrike">
                          <a:effectLst/>
                          <a:latin typeface="+mn-lt"/>
                          <a:ea typeface="MS Mincho" panose="02020609040205080304" pitchFamily="49" charset="-128"/>
                        </a:rPr>
                        <a:t>Belief in thought (0-100%) before experiment </a:t>
                      </a:r>
                      <a:r>
                        <a:rPr lang="en-AU" sz="1800" b="1" i="1" u="none" strike="noStrike">
                          <a:solidFill>
                            <a:srgbClr val="365F91"/>
                          </a:solidFill>
                          <a:effectLst/>
                          <a:latin typeface="+mn-lt"/>
                          <a:ea typeface="MS Mincho" panose="02020609040205080304" pitchFamily="49" charset="-128"/>
                        </a:rPr>
                        <a:t>100%</a:t>
                      </a:r>
                      <a:r>
                        <a:rPr lang="en-AU" sz="1800" b="0" i="1" u="none" strike="noStrike">
                          <a:effectLst/>
                          <a:latin typeface="+mn-lt"/>
                          <a:ea typeface="MS Mincho" panose="02020609040205080304" pitchFamily="49" charset="-128"/>
                        </a:rPr>
                        <a:t>      After experiment </a:t>
                      </a:r>
                      <a:r>
                        <a:rPr lang="en-AU" sz="1800" b="1" i="1" u="none" strike="noStrike">
                          <a:solidFill>
                            <a:srgbClr val="365F91"/>
                          </a:solidFill>
                          <a:effectLst/>
                          <a:latin typeface="+mn-lt"/>
                          <a:ea typeface="MS Mincho" panose="02020609040205080304" pitchFamily="49" charset="-128"/>
                        </a:rPr>
                        <a:t>50%</a:t>
                      </a:r>
                      <a:endParaRPr lang="en-AU" sz="1800" b="0" i="0" u="none" strike="noStrike">
                        <a:effectLst/>
                        <a:latin typeface="+mn-lt"/>
                      </a:endParaRPr>
                    </a:p>
                  </a:txBody>
                  <a:tcPr marL="67300" marR="67300" marT="33650" marB="336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1977229237"/>
                  </a:ext>
                </a:extLst>
              </a:tr>
              <a:tr h="202813">
                <a:tc>
                  <a:txBody>
                    <a:bodyPr/>
                    <a:lstStyle/>
                    <a:p>
                      <a:pPr algn="l" fontAlgn="t">
                        <a:spcBef>
                          <a:spcPts val="0"/>
                        </a:spcBef>
                        <a:spcAft>
                          <a:spcPts val="0"/>
                        </a:spcAft>
                      </a:pPr>
                      <a:r>
                        <a:rPr lang="en-AU" sz="1800" b="0" i="0" u="none" strike="noStrike">
                          <a:effectLst/>
                          <a:latin typeface="+mn-lt"/>
                          <a:ea typeface="MS Mincho" panose="02020609040205080304" pitchFamily="49" charset="-128"/>
                        </a:rPr>
                        <a:t> </a:t>
                      </a:r>
                      <a:endParaRPr lang="en-AU" sz="1800" b="0" i="0" u="none" strike="noStrike">
                        <a:effectLst/>
                        <a:latin typeface="+mn-lt"/>
                      </a:endParaRPr>
                    </a:p>
                  </a:txBody>
                  <a:tcPr marL="50475" marR="50475" marT="701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en-AU" sz="1800" b="0" i="0" u="none" strike="noStrike">
                          <a:effectLst/>
                          <a:latin typeface="+mn-lt"/>
                          <a:ea typeface="MS Mincho" panose="02020609040205080304" pitchFamily="49" charset="-128"/>
                        </a:rPr>
                        <a:t> </a:t>
                      </a:r>
                      <a:endParaRPr lang="en-AU" sz="1800" b="0" i="0" u="none" strike="noStrike">
                        <a:effectLst/>
                        <a:latin typeface="+mn-lt"/>
                      </a:endParaRPr>
                    </a:p>
                  </a:txBody>
                  <a:tcPr marL="50475" marR="50475" marT="701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en-AU" sz="1800" b="0" i="0" u="none" strike="noStrike">
                          <a:effectLst/>
                          <a:latin typeface="+mn-lt"/>
                          <a:ea typeface="MS Mincho" panose="02020609040205080304" pitchFamily="49" charset="-128"/>
                        </a:rPr>
                        <a:t> </a:t>
                      </a:r>
                      <a:endParaRPr lang="en-AU" sz="1800" b="0" i="0" u="none" strike="noStrike">
                        <a:effectLst/>
                        <a:latin typeface="+mn-lt"/>
                      </a:endParaRPr>
                    </a:p>
                  </a:txBody>
                  <a:tcPr marL="50475" marR="50475" marT="701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en-AU" sz="1800" b="0" i="0" u="none" strike="noStrike">
                          <a:effectLst/>
                          <a:latin typeface="+mn-lt"/>
                          <a:ea typeface="MS Mincho" panose="02020609040205080304" pitchFamily="49" charset="-128"/>
                        </a:rPr>
                        <a:t> </a:t>
                      </a:r>
                      <a:endParaRPr lang="en-AU" sz="1800" b="0" i="0" u="none" strike="noStrike">
                        <a:effectLst/>
                        <a:latin typeface="+mn-lt"/>
                      </a:endParaRPr>
                    </a:p>
                  </a:txBody>
                  <a:tcPr marL="50475" marR="50475" marT="701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en-AU" sz="1800" b="0" i="0" u="none" strike="noStrike">
                          <a:effectLst/>
                          <a:latin typeface="+mn-lt"/>
                          <a:ea typeface="MS Mincho" panose="02020609040205080304" pitchFamily="49" charset="-128"/>
                        </a:rPr>
                        <a:t> </a:t>
                      </a:r>
                      <a:endParaRPr lang="en-AU" sz="1800" b="0" i="0" u="none" strike="noStrike">
                        <a:effectLst/>
                        <a:latin typeface="+mn-lt"/>
                      </a:endParaRPr>
                    </a:p>
                  </a:txBody>
                  <a:tcPr marL="50475" marR="50475" marT="701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en-AU" sz="1800" b="0" i="1" u="none" strike="noStrike">
                          <a:effectLst/>
                          <a:latin typeface="+mn-lt"/>
                          <a:ea typeface="MS Mincho" panose="02020609040205080304" pitchFamily="49" charset="-128"/>
                        </a:rPr>
                        <a:t> </a:t>
                      </a:r>
                      <a:endParaRPr lang="en-AU" sz="1800" b="0" i="0" u="none" strike="noStrike">
                        <a:effectLst/>
                        <a:latin typeface="+mn-lt"/>
                      </a:endParaRPr>
                    </a:p>
                  </a:txBody>
                  <a:tcPr marL="50475" marR="50475" marT="701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8568617"/>
                  </a:ext>
                </a:extLst>
              </a:tr>
              <a:tr h="2650973">
                <a:tc>
                  <a:txBody>
                    <a:bodyPr/>
                    <a:lstStyle/>
                    <a:p>
                      <a:pPr algn="l" fontAlgn="t">
                        <a:spcBef>
                          <a:spcPts val="0"/>
                        </a:spcBef>
                        <a:spcAft>
                          <a:spcPts val="0"/>
                        </a:spcAft>
                      </a:pPr>
                      <a:r>
                        <a:rPr lang="en-AU" sz="1800" b="0" i="1" u="none" strike="noStrike">
                          <a:effectLst/>
                          <a:latin typeface="+mn-lt"/>
                          <a:ea typeface="MS Mincho" panose="02020609040205080304" pitchFamily="49" charset="-128"/>
                        </a:rPr>
                        <a:t>Experiment to test thought</a:t>
                      </a:r>
                      <a:endParaRPr lang="en-AU" sz="1800" b="0" i="0" u="none" strike="noStrike">
                        <a:effectLst/>
                        <a:latin typeface="+mn-lt"/>
                      </a:endParaRPr>
                    </a:p>
                    <a:p>
                      <a:pPr algn="l" fontAlgn="t">
                        <a:spcBef>
                          <a:spcPts val="0"/>
                        </a:spcBef>
                        <a:spcAft>
                          <a:spcPts val="0"/>
                        </a:spcAft>
                      </a:pPr>
                      <a:r>
                        <a:rPr lang="en-AU" sz="1800" b="0" i="1" u="none" strike="noStrike">
                          <a:effectLst/>
                          <a:latin typeface="+mn-lt"/>
                          <a:ea typeface="MS Mincho" panose="02020609040205080304" pitchFamily="49" charset="-128"/>
                        </a:rPr>
                        <a:t> </a:t>
                      </a:r>
                      <a:endParaRPr lang="en-AU" sz="1800" b="0" i="0" u="none" strike="noStrike">
                        <a:effectLst/>
                        <a:latin typeface="+mn-lt"/>
                      </a:endParaRPr>
                    </a:p>
                    <a:p>
                      <a:pPr algn="l" fontAlgn="t">
                        <a:spcBef>
                          <a:spcPts val="0"/>
                        </a:spcBef>
                        <a:spcAft>
                          <a:spcPts val="0"/>
                        </a:spcAft>
                      </a:pPr>
                      <a:r>
                        <a:rPr lang="en-AU" sz="1800" b="1" i="1" u="none" strike="noStrike">
                          <a:solidFill>
                            <a:srgbClr val="365F91"/>
                          </a:solidFill>
                          <a:effectLst/>
                          <a:latin typeface="+mn-lt"/>
                          <a:ea typeface="MS Mincho" panose="02020609040205080304" pitchFamily="49" charset="-128"/>
                        </a:rPr>
                        <a:t> </a:t>
                      </a:r>
                      <a:endParaRPr lang="en-AU" sz="1800" b="0" i="0" u="none" strike="noStrike">
                        <a:effectLst/>
                        <a:latin typeface="+mn-lt"/>
                      </a:endParaRPr>
                    </a:p>
                    <a:p>
                      <a:pPr algn="l" fontAlgn="t">
                        <a:spcBef>
                          <a:spcPts val="0"/>
                        </a:spcBef>
                        <a:spcAft>
                          <a:spcPts val="0"/>
                        </a:spcAft>
                      </a:pPr>
                      <a:r>
                        <a:rPr lang="en-AU" sz="1800" b="1" i="1" u="none" strike="noStrike">
                          <a:solidFill>
                            <a:srgbClr val="365F91"/>
                          </a:solidFill>
                          <a:effectLst/>
                          <a:latin typeface="+mn-lt"/>
                          <a:ea typeface="MS Mincho" panose="02020609040205080304" pitchFamily="49" charset="-128"/>
                        </a:rPr>
                        <a:t> </a:t>
                      </a:r>
                      <a:endParaRPr lang="en-AU" sz="1800" b="0" i="0" u="none" strike="noStrike">
                        <a:effectLst/>
                        <a:latin typeface="+mn-lt"/>
                      </a:endParaRPr>
                    </a:p>
                    <a:p>
                      <a:pPr algn="l" fontAlgn="t">
                        <a:spcBef>
                          <a:spcPts val="0"/>
                        </a:spcBef>
                        <a:spcAft>
                          <a:spcPts val="0"/>
                        </a:spcAft>
                      </a:pPr>
                      <a:r>
                        <a:rPr lang="en-AU" sz="1800" b="1" i="1" u="none" strike="noStrike">
                          <a:solidFill>
                            <a:srgbClr val="365F91"/>
                          </a:solidFill>
                          <a:effectLst/>
                          <a:latin typeface="+mn-lt"/>
                          <a:ea typeface="MS Mincho" panose="02020609040205080304" pitchFamily="49" charset="-128"/>
                        </a:rPr>
                        <a:t>Wash the pots</a:t>
                      </a:r>
                      <a:r>
                        <a:rPr lang="en-AU" sz="1800" b="0" i="1" u="none" strike="noStrike">
                          <a:effectLst/>
                          <a:latin typeface="+mn-lt"/>
                          <a:ea typeface="MS Mincho" panose="02020609040205080304" pitchFamily="49" charset="-128"/>
                        </a:rPr>
                        <a:t> </a:t>
                      </a:r>
                      <a:endParaRPr lang="en-AU" sz="1800" b="0" i="0" u="none" strike="noStrike">
                        <a:effectLst/>
                        <a:latin typeface="+mn-lt"/>
                      </a:endParaRPr>
                    </a:p>
                  </a:txBody>
                  <a:tcPr marL="50475" marR="50475" marT="701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en-AU" sz="1800" b="0" i="1" u="none" strike="noStrike" dirty="0">
                          <a:effectLst/>
                          <a:latin typeface="+mn-lt"/>
                          <a:ea typeface="MS Mincho" panose="02020609040205080304" pitchFamily="49" charset="-128"/>
                        </a:rPr>
                        <a:t>Likely problems</a:t>
                      </a:r>
                      <a:endParaRPr lang="en-AU" sz="1800" b="0" i="0" u="none" strike="noStrike" dirty="0">
                        <a:effectLst/>
                        <a:latin typeface="+mn-lt"/>
                      </a:endParaRPr>
                    </a:p>
                    <a:p>
                      <a:pPr algn="l" fontAlgn="t">
                        <a:spcBef>
                          <a:spcPts val="0"/>
                        </a:spcBef>
                        <a:spcAft>
                          <a:spcPts val="0"/>
                        </a:spcAft>
                      </a:pPr>
                      <a:r>
                        <a:rPr lang="en-AU" sz="1800" b="0" i="1" u="none" strike="noStrike" dirty="0">
                          <a:effectLst/>
                          <a:latin typeface="+mn-lt"/>
                          <a:ea typeface="MS Mincho" panose="02020609040205080304" pitchFamily="49" charset="-128"/>
                        </a:rPr>
                        <a:t> </a:t>
                      </a:r>
                      <a:endParaRPr lang="en-AU" sz="1800" b="0" i="0" u="none" strike="noStrike" dirty="0">
                        <a:effectLst/>
                        <a:latin typeface="+mn-lt"/>
                      </a:endParaRPr>
                    </a:p>
                    <a:p>
                      <a:pPr algn="l" fontAlgn="t">
                        <a:spcBef>
                          <a:spcPts val="0"/>
                        </a:spcBef>
                        <a:spcAft>
                          <a:spcPts val="0"/>
                        </a:spcAft>
                      </a:pPr>
                      <a:r>
                        <a:rPr lang="en-AU" sz="1800" b="0" i="1" u="none" strike="noStrike" dirty="0">
                          <a:effectLst/>
                          <a:latin typeface="+mn-lt"/>
                          <a:ea typeface="MS Mincho" panose="02020609040205080304" pitchFamily="49" charset="-128"/>
                        </a:rPr>
                        <a:t> </a:t>
                      </a:r>
                      <a:endParaRPr lang="en-AU" sz="1800" b="0" i="0" u="none" strike="noStrike" dirty="0">
                        <a:effectLst/>
                        <a:latin typeface="+mn-lt"/>
                      </a:endParaRPr>
                    </a:p>
                    <a:p>
                      <a:pPr algn="l" fontAlgn="t">
                        <a:spcBef>
                          <a:spcPts val="0"/>
                        </a:spcBef>
                        <a:spcAft>
                          <a:spcPts val="0"/>
                        </a:spcAft>
                      </a:pPr>
                      <a:r>
                        <a:rPr lang="en-AU" sz="1800" b="0" i="1" u="none" strike="noStrike" dirty="0">
                          <a:effectLst/>
                          <a:latin typeface="+mn-lt"/>
                          <a:ea typeface="MS Mincho" panose="02020609040205080304" pitchFamily="49" charset="-128"/>
                        </a:rPr>
                        <a:t> </a:t>
                      </a:r>
                      <a:endParaRPr lang="en-AU" sz="1800" b="0" i="0" u="none" strike="noStrike" dirty="0">
                        <a:effectLst/>
                        <a:latin typeface="+mn-lt"/>
                      </a:endParaRPr>
                    </a:p>
                    <a:p>
                      <a:pPr algn="l" fontAlgn="t">
                        <a:spcBef>
                          <a:spcPts val="0"/>
                        </a:spcBef>
                        <a:spcAft>
                          <a:spcPts val="0"/>
                        </a:spcAft>
                      </a:pPr>
                      <a:r>
                        <a:rPr lang="en-AU" sz="1800" b="0" i="1" u="none" strike="noStrike" dirty="0">
                          <a:effectLst/>
                          <a:latin typeface="+mn-lt"/>
                          <a:ea typeface="MS Mincho" panose="02020609040205080304" pitchFamily="49" charset="-128"/>
                        </a:rPr>
                        <a:t> </a:t>
                      </a:r>
                      <a:endParaRPr lang="en-AU" sz="1800" b="0" i="0" u="none" strike="noStrike" dirty="0">
                        <a:effectLst/>
                        <a:latin typeface="+mn-lt"/>
                      </a:endParaRPr>
                    </a:p>
                    <a:p>
                      <a:pPr algn="l" fontAlgn="t">
                        <a:spcBef>
                          <a:spcPts val="0"/>
                        </a:spcBef>
                        <a:spcAft>
                          <a:spcPts val="0"/>
                        </a:spcAft>
                      </a:pPr>
                      <a:r>
                        <a:rPr lang="en-AU" sz="1800" b="1" i="1" u="none" strike="noStrike" dirty="0">
                          <a:solidFill>
                            <a:srgbClr val="365F91"/>
                          </a:solidFill>
                          <a:effectLst/>
                          <a:latin typeface="+mn-lt"/>
                          <a:ea typeface="MS Mincho" panose="02020609040205080304" pitchFamily="49" charset="-128"/>
                        </a:rPr>
                        <a:t>The voices will punish me for challenging them. Things will get worse.</a:t>
                      </a:r>
                      <a:endParaRPr lang="en-AU" sz="1800" b="0" i="0" u="none" strike="noStrike" dirty="0">
                        <a:effectLst/>
                        <a:latin typeface="+mn-lt"/>
                      </a:endParaRPr>
                    </a:p>
                  </a:txBody>
                  <a:tcPr marL="50475" marR="50475" marT="701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en-AU" sz="1800" b="0" i="1" u="none" strike="noStrike" dirty="0">
                          <a:effectLst/>
                          <a:latin typeface="+mn-lt"/>
                          <a:ea typeface="MS Mincho" panose="02020609040205080304" pitchFamily="49" charset="-128"/>
                        </a:rPr>
                        <a:t>Strategies to deal with problems</a:t>
                      </a:r>
                      <a:endParaRPr lang="en-AU" sz="1800" b="0" i="0" u="none" strike="noStrike" dirty="0">
                        <a:effectLst/>
                        <a:latin typeface="+mn-lt"/>
                      </a:endParaRPr>
                    </a:p>
                    <a:p>
                      <a:pPr algn="l" fontAlgn="t">
                        <a:spcBef>
                          <a:spcPts val="0"/>
                        </a:spcBef>
                        <a:spcAft>
                          <a:spcPts val="0"/>
                        </a:spcAft>
                      </a:pPr>
                      <a:r>
                        <a:rPr lang="en-AU" sz="1800" b="0" i="1" u="none" strike="noStrike" dirty="0">
                          <a:effectLst/>
                          <a:latin typeface="+mn-lt"/>
                          <a:ea typeface="MS Mincho" panose="02020609040205080304" pitchFamily="49" charset="-128"/>
                        </a:rPr>
                        <a:t> </a:t>
                      </a:r>
                      <a:endParaRPr lang="en-AU" sz="1800" b="0" i="0" u="none" strike="noStrike" dirty="0">
                        <a:effectLst/>
                        <a:latin typeface="+mn-lt"/>
                      </a:endParaRPr>
                    </a:p>
                    <a:p>
                      <a:pPr algn="l" fontAlgn="t">
                        <a:spcBef>
                          <a:spcPts val="0"/>
                        </a:spcBef>
                        <a:spcAft>
                          <a:spcPts val="0"/>
                        </a:spcAft>
                      </a:pPr>
                      <a:r>
                        <a:rPr lang="en-AU" sz="1800" b="0" i="1" u="none" strike="noStrike" dirty="0">
                          <a:effectLst/>
                          <a:latin typeface="+mn-lt"/>
                          <a:ea typeface="MS Mincho" panose="02020609040205080304" pitchFamily="49" charset="-128"/>
                        </a:rPr>
                        <a:t> </a:t>
                      </a:r>
                    </a:p>
                    <a:p>
                      <a:pPr algn="l" fontAlgn="t">
                        <a:spcBef>
                          <a:spcPts val="0"/>
                        </a:spcBef>
                        <a:spcAft>
                          <a:spcPts val="0"/>
                        </a:spcAft>
                      </a:pPr>
                      <a:endParaRPr lang="en-AU" sz="1800" b="0" i="0" u="none" strike="noStrike" dirty="0">
                        <a:effectLst/>
                        <a:latin typeface="+mn-lt"/>
                      </a:endParaRPr>
                    </a:p>
                    <a:p>
                      <a:pPr algn="l" fontAlgn="t">
                        <a:spcBef>
                          <a:spcPts val="0"/>
                        </a:spcBef>
                        <a:spcAft>
                          <a:spcPts val="0"/>
                        </a:spcAft>
                      </a:pPr>
                      <a:r>
                        <a:rPr lang="en-AU" sz="1800" b="1" i="1" u="none" strike="noStrike" dirty="0">
                          <a:solidFill>
                            <a:srgbClr val="365F91"/>
                          </a:solidFill>
                          <a:effectLst/>
                          <a:latin typeface="+mn-lt"/>
                          <a:ea typeface="MS Mincho" panose="02020609040205080304" pitchFamily="49" charset="-128"/>
                        </a:rPr>
                        <a:t>I have nothing to loose.</a:t>
                      </a:r>
                      <a:endParaRPr lang="en-AU" sz="1800" b="0" i="0" u="none" strike="noStrike" dirty="0">
                        <a:effectLst/>
                        <a:latin typeface="+mn-lt"/>
                      </a:endParaRPr>
                    </a:p>
                  </a:txBody>
                  <a:tcPr marL="50475" marR="50475" marT="701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en-AU" sz="1800" b="0" i="1" u="none" strike="noStrike" dirty="0">
                          <a:effectLst/>
                          <a:latin typeface="+mn-lt"/>
                          <a:ea typeface="MS Mincho" panose="02020609040205080304" pitchFamily="49" charset="-128"/>
                        </a:rPr>
                        <a:t>Expected Outcome</a:t>
                      </a:r>
                      <a:endParaRPr lang="en-AU" sz="1800" b="0" i="0" u="none" strike="noStrike" dirty="0">
                        <a:effectLst/>
                        <a:latin typeface="+mn-lt"/>
                      </a:endParaRPr>
                    </a:p>
                    <a:p>
                      <a:pPr algn="l" fontAlgn="t">
                        <a:spcBef>
                          <a:spcPts val="0"/>
                        </a:spcBef>
                        <a:spcAft>
                          <a:spcPts val="0"/>
                        </a:spcAft>
                      </a:pPr>
                      <a:r>
                        <a:rPr lang="en-AU" sz="1800" b="0" i="1" u="none" strike="noStrike" dirty="0">
                          <a:effectLst/>
                          <a:latin typeface="+mn-lt"/>
                          <a:ea typeface="MS Mincho" panose="02020609040205080304" pitchFamily="49" charset="-128"/>
                        </a:rPr>
                        <a:t> </a:t>
                      </a:r>
                      <a:endParaRPr lang="en-AU" sz="1800" b="0" i="0" u="none" strike="noStrike" dirty="0">
                        <a:effectLst/>
                        <a:latin typeface="+mn-lt"/>
                      </a:endParaRPr>
                    </a:p>
                    <a:p>
                      <a:pPr algn="l" fontAlgn="t">
                        <a:spcBef>
                          <a:spcPts val="0"/>
                        </a:spcBef>
                        <a:spcAft>
                          <a:spcPts val="0"/>
                        </a:spcAft>
                      </a:pPr>
                      <a:r>
                        <a:rPr lang="en-AU" sz="1800" b="0" i="1" u="none" strike="noStrike" dirty="0">
                          <a:effectLst/>
                          <a:latin typeface="+mn-lt"/>
                          <a:ea typeface="MS Mincho" panose="02020609040205080304" pitchFamily="49" charset="-128"/>
                        </a:rPr>
                        <a:t> </a:t>
                      </a:r>
                      <a:endParaRPr lang="en-AU" sz="1800" b="0" i="0" u="none" strike="noStrike" dirty="0">
                        <a:effectLst/>
                        <a:latin typeface="+mn-lt"/>
                      </a:endParaRPr>
                    </a:p>
                    <a:p>
                      <a:pPr algn="l" fontAlgn="t">
                        <a:spcBef>
                          <a:spcPts val="0"/>
                        </a:spcBef>
                        <a:spcAft>
                          <a:spcPts val="0"/>
                        </a:spcAft>
                      </a:pPr>
                      <a:r>
                        <a:rPr lang="en-AU" sz="1800" b="1" i="1" u="none" strike="noStrike" dirty="0">
                          <a:solidFill>
                            <a:srgbClr val="365F91"/>
                          </a:solidFill>
                          <a:effectLst/>
                          <a:latin typeface="+mn-lt"/>
                          <a:ea typeface="MS Mincho" panose="02020609040205080304" pitchFamily="49" charset="-128"/>
                        </a:rPr>
                        <a:t> </a:t>
                      </a:r>
                      <a:endParaRPr lang="en-AU" sz="1800" b="0" i="0" u="none" strike="noStrike" dirty="0">
                        <a:effectLst/>
                        <a:latin typeface="+mn-lt"/>
                      </a:endParaRPr>
                    </a:p>
                    <a:p>
                      <a:pPr algn="l" fontAlgn="t">
                        <a:spcBef>
                          <a:spcPts val="0"/>
                        </a:spcBef>
                        <a:spcAft>
                          <a:spcPts val="0"/>
                        </a:spcAft>
                      </a:pPr>
                      <a:r>
                        <a:rPr lang="en-AU" sz="1800" b="1" i="1" u="none" strike="noStrike" dirty="0">
                          <a:solidFill>
                            <a:srgbClr val="365F91"/>
                          </a:solidFill>
                          <a:effectLst/>
                          <a:latin typeface="+mn-lt"/>
                          <a:ea typeface="MS Mincho" panose="02020609040205080304" pitchFamily="49" charset="-128"/>
                        </a:rPr>
                        <a:t> The pots are washed</a:t>
                      </a:r>
                      <a:endParaRPr lang="en-AU" sz="1800" b="0" i="0" u="none" strike="noStrike" dirty="0">
                        <a:effectLst/>
                        <a:latin typeface="+mn-lt"/>
                      </a:endParaRPr>
                    </a:p>
                  </a:txBody>
                  <a:tcPr marL="50475" marR="50475" marT="701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en-AU" sz="1800" b="0" i="1" u="none" strike="noStrike" dirty="0">
                          <a:effectLst/>
                          <a:latin typeface="+mn-lt"/>
                          <a:ea typeface="MS Mincho" panose="02020609040205080304" pitchFamily="49" charset="-128"/>
                        </a:rPr>
                        <a:t>Actual Outcome</a:t>
                      </a:r>
                      <a:endParaRPr lang="en-AU" sz="1800" b="0" i="0" u="none" strike="noStrike" dirty="0">
                        <a:effectLst/>
                        <a:latin typeface="+mn-lt"/>
                      </a:endParaRPr>
                    </a:p>
                    <a:p>
                      <a:pPr algn="l" fontAlgn="t">
                        <a:spcBef>
                          <a:spcPts val="0"/>
                        </a:spcBef>
                        <a:spcAft>
                          <a:spcPts val="0"/>
                        </a:spcAft>
                      </a:pPr>
                      <a:r>
                        <a:rPr lang="en-AU" sz="1800" b="0" i="1" u="none" strike="noStrike" dirty="0">
                          <a:effectLst/>
                          <a:latin typeface="+mn-lt"/>
                          <a:ea typeface="MS Mincho" panose="02020609040205080304" pitchFamily="49" charset="-128"/>
                        </a:rPr>
                        <a:t> </a:t>
                      </a:r>
                      <a:endParaRPr lang="en-AU" sz="1800" b="0" i="0" u="none" strike="noStrike" dirty="0">
                        <a:effectLst/>
                        <a:latin typeface="+mn-lt"/>
                      </a:endParaRPr>
                    </a:p>
                    <a:p>
                      <a:pPr algn="l" fontAlgn="t">
                        <a:spcBef>
                          <a:spcPts val="0"/>
                        </a:spcBef>
                        <a:spcAft>
                          <a:spcPts val="0"/>
                        </a:spcAft>
                      </a:pPr>
                      <a:r>
                        <a:rPr lang="en-AU" sz="1800" b="0" i="1" u="none" strike="noStrike" dirty="0">
                          <a:effectLst/>
                          <a:latin typeface="+mn-lt"/>
                          <a:ea typeface="MS Mincho" panose="02020609040205080304" pitchFamily="49" charset="-128"/>
                        </a:rPr>
                        <a:t> </a:t>
                      </a:r>
                      <a:endParaRPr lang="en-AU" sz="1800" b="0" i="0" u="none" strike="noStrike" dirty="0">
                        <a:effectLst/>
                        <a:latin typeface="+mn-lt"/>
                      </a:endParaRPr>
                    </a:p>
                    <a:p>
                      <a:pPr algn="l" fontAlgn="t">
                        <a:spcBef>
                          <a:spcPts val="0"/>
                        </a:spcBef>
                        <a:spcAft>
                          <a:spcPts val="0"/>
                        </a:spcAft>
                      </a:pPr>
                      <a:r>
                        <a:rPr lang="en-AU" sz="1800" b="1" i="1" u="none" strike="noStrike" dirty="0">
                          <a:solidFill>
                            <a:srgbClr val="365F91"/>
                          </a:solidFill>
                          <a:effectLst/>
                          <a:latin typeface="+mn-lt"/>
                          <a:ea typeface="MS Mincho" panose="02020609040205080304" pitchFamily="49" charset="-128"/>
                        </a:rPr>
                        <a:t> </a:t>
                      </a:r>
                      <a:endParaRPr lang="en-AU" sz="1800" b="0" i="0" u="none" strike="noStrike" dirty="0">
                        <a:effectLst/>
                        <a:latin typeface="+mn-lt"/>
                      </a:endParaRPr>
                    </a:p>
                    <a:p>
                      <a:pPr algn="l" fontAlgn="t">
                        <a:spcBef>
                          <a:spcPts val="0"/>
                        </a:spcBef>
                        <a:spcAft>
                          <a:spcPts val="0"/>
                        </a:spcAft>
                      </a:pPr>
                      <a:r>
                        <a:rPr lang="en-AU" sz="1800" b="1" i="1" u="none" strike="noStrike" dirty="0">
                          <a:solidFill>
                            <a:srgbClr val="365F91"/>
                          </a:solidFill>
                          <a:effectLst/>
                          <a:latin typeface="+mn-lt"/>
                          <a:ea typeface="MS Mincho" panose="02020609040205080304" pitchFamily="49" charset="-128"/>
                        </a:rPr>
                        <a:t> </a:t>
                      </a:r>
                      <a:endParaRPr lang="en-AU" sz="1800" b="0" i="0" u="none" strike="noStrike" dirty="0">
                        <a:effectLst/>
                        <a:latin typeface="+mn-lt"/>
                      </a:endParaRPr>
                    </a:p>
                    <a:p>
                      <a:pPr algn="l" fontAlgn="t">
                        <a:spcBef>
                          <a:spcPts val="0"/>
                        </a:spcBef>
                        <a:spcAft>
                          <a:spcPts val="0"/>
                        </a:spcAft>
                      </a:pPr>
                      <a:r>
                        <a:rPr lang="en-AU" sz="1800" b="1" i="1" u="none" strike="noStrike" dirty="0">
                          <a:solidFill>
                            <a:srgbClr val="365F91"/>
                          </a:solidFill>
                          <a:effectLst/>
                          <a:latin typeface="+mn-lt"/>
                          <a:ea typeface="MS Mincho" panose="02020609040205080304" pitchFamily="49" charset="-128"/>
                        </a:rPr>
                        <a:t>The pots are not washed</a:t>
                      </a:r>
                      <a:endParaRPr lang="en-AU" sz="1800" b="0" i="0" u="none" strike="noStrike" dirty="0">
                        <a:effectLst/>
                        <a:latin typeface="+mn-lt"/>
                      </a:endParaRPr>
                    </a:p>
                  </a:txBody>
                  <a:tcPr marL="50475" marR="50475" marT="701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en-AU" sz="1800" b="0" i="1" u="none" strike="noStrike" dirty="0">
                          <a:effectLst/>
                          <a:latin typeface="+mn-lt"/>
                          <a:ea typeface="MS Mincho" panose="02020609040205080304" pitchFamily="49" charset="-128"/>
                        </a:rPr>
                        <a:t>Alternative thought</a:t>
                      </a:r>
                      <a:endParaRPr lang="en-AU" sz="1800" b="0" i="0" u="none" strike="noStrike" dirty="0">
                        <a:effectLst/>
                        <a:latin typeface="+mn-lt"/>
                      </a:endParaRPr>
                    </a:p>
                    <a:p>
                      <a:pPr algn="l" fontAlgn="t">
                        <a:spcBef>
                          <a:spcPts val="0"/>
                        </a:spcBef>
                        <a:spcAft>
                          <a:spcPts val="0"/>
                        </a:spcAft>
                      </a:pPr>
                      <a:r>
                        <a:rPr lang="en-AU" sz="1800" b="0" i="1" u="none" strike="noStrike" dirty="0">
                          <a:effectLst/>
                          <a:latin typeface="+mn-lt"/>
                          <a:ea typeface="MS Mincho" panose="02020609040205080304" pitchFamily="49" charset="-128"/>
                        </a:rPr>
                        <a:t> </a:t>
                      </a:r>
                      <a:endParaRPr lang="en-AU" sz="1800" b="0" i="0" u="none" strike="noStrike" dirty="0">
                        <a:effectLst/>
                        <a:latin typeface="+mn-lt"/>
                      </a:endParaRPr>
                    </a:p>
                    <a:p>
                      <a:pPr algn="l" fontAlgn="t">
                        <a:spcBef>
                          <a:spcPts val="0"/>
                        </a:spcBef>
                        <a:spcAft>
                          <a:spcPts val="0"/>
                        </a:spcAft>
                      </a:pPr>
                      <a:r>
                        <a:rPr lang="en-AU" sz="1800" b="0" i="1" u="none" strike="noStrike" dirty="0">
                          <a:effectLst/>
                          <a:latin typeface="+mn-lt"/>
                          <a:ea typeface="MS Mincho" panose="02020609040205080304" pitchFamily="49" charset="-128"/>
                        </a:rPr>
                        <a:t> </a:t>
                      </a:r>
                      <a:endParaRPr lang="en-AU" sz="1800" b="0" i="0" u="none" strike="noStrike" dirty="0">
                        <a:effectLst/>
                        <a:latin typeface="+mn-lt"/>
                      </a:endParaRPr>
                    </a:p>
                    <a:p>
                      <a:pPr algn="l" fontAlgn="t">
                        <a:spcBef>
                          <a:spcPts val="0"/>
                        </a:spcBef>
                        <a:spcAft>
                          <a:spcPts val="0"/>
                        </a:spcAft>
                      </a:pPr>
                      <a:r>
                        <a:rPr lang="en-AU" sz="1800" b="1" i="1" u="none" strike="noStrike" dirty="0">
                          <a:solidFill>
                            <a:srgbClr val="365F91"/>
                          </a:solidFill>
                          <a:effectLst/>
                          <a:latin typeface="+mn-lt"/>
                          <a:ea typeface="MS Mincho" panose="02020609040205080304" pitchFamily="49" charset="-128"/>
                        </a:rPr>
                        <a:t> </a:t>
                      </a:r>
                      <a:endParaRPr lang="en-AU" sz="1800" b="0" i="0" u="none" strike="noStrike" dirty="0">
                        <a:effectLst/>
                        <a:latin typeface="+mn-lt"/>
                      </a:endParaRPr>
                    </a:p>
                    <a:p>
                      <a:pPr algn="l" fontAlgn="t">
                        <a:spcBef>
                          <a:spcPts val="0"/>
                        </a:spcBef>
                        <a:spcAft>
                          <a:spcPts val="0"/>
                        </a:spcAft>
                      </a:pPr>
                      <a:r>
                        <a:rPr lang="en-AU" sz="1800" b="1" i="1" u="none" strike="noStrike" dirty="0">
                          <a:solidFill>
                            <a:srgbClr val="365F91"/>
                          </a:solidFill>
                          <a:effectLst/>
                          <a:latin typeface="+mn-lt"/>
                          <a:ea typeface="MS Mincho" panose="02020609040205080304" pitchFamily="49" charset="-128"/>
                        </a:rPr>
                        <a:t> </a:t>
                      </a:r>
                      <a:endParaRPr lang="en-AU" sz="1800" b="0" i="0" u="none" strike="noStrike" dirty="0">
                        <a:effectLst/>
                        <a:latin typeface="+mn-lt"/>
                      </a:endParaRPr>
                    </a:p>
                    <a:p>
                      <a:pPr algn="l" fontAlgn="t">
                        <a:spcBef>
                          <a:spcPts val="0"/>
                        </a:spcBef>
                        <a:spcAft>
                          <a:spcPts val="0"/>
                        </a:spcAft>
                      </a:pPr>
                      <a:r>
                        <a:rPr lang="en-AU" sz="1800" b="1" i="1" u="none" strike="noStrike" dirty="0">
                          <a:solidFill>
                            <a:srgbClr val="365F91"/>
                          </a:solidFill>
                          <a:effectLst/>
                          <a:latin typeface="+mn-lt"/>
                          <a:ea typeface="MS Mincho" panose="02020609040205080304" pitchFamily="49" charset="-128"/>
                        </a:rPr>
                        <a:t>my voice is not as powerful</a:t>
                      </a:r>
                      <a:r>
                        <a:rPr lang="en-AU" sz="1800" b="0" i="1" u="none" strike="noStrike" dirty="0">
                          <a:effectLst/>
                          <a:latin typeface="+mn-lt"/>
                          <a:ea typeface="MS Mincho" panose="02020609040205080304" pitchFamily="49" charset="-128"/>
                        </a:rPr>
                        <a:t> </a:t>
                      </a:r>
                      <a:r>
                        <a:rPr lang="en-AU" sz="1800" b="1" i="1" u="none" strike="noStrike" dirty="0">
                          <a:solidFill>
                            <a:srgbClr val="365F91"/>
                          </a:solidFill>
                          <a:effectLst/>
                          <a:latin typeface="+mn-lt"/>
                          <a:ea typeface="MS Mincho" panose="02020609040205080304" pitchFamily="49" charset="-128"/>
                        </a:rPr>
                        <a:t>as I thought</a:t>
                      </a:r>
                      <a:r>
                        <a:rPr lang="en-AU" sz="1800" b="0" i="1" u="none" strike="noStrike" dirty="0">
                          <a:effectLst/>
                          <a:latin typeface="+mn-lt"/>
                          <a:ea typeface="MS Mincho" panose="02020609040205080304" pitchFamily="49" charset="-128"/>
                        </a:rPr>
                        <a:t>  </a:t>
                      </a:r>
                      <a:endParaRPr lang="en-AU" sz="1800" b="0" i="0" u="none" strike="noStrike" dirty="0">
                        <a:effectLst/>
                        <a:latin typeface="+mn-lt"/>
                      </a:endParaRPr>
                    </a:p>
                    <a:p>
                      <a:pPr algn="l" fontAlgn="t">
                        <a:spcBef>
                          <a:spcPts val="0"/>
                        </a:spcBef>
                        <a:spcAft>
                          <a:spcPts val="0"/>
                        </a:spcAft>
                      </a:pPr>
                      <a:r>
                        <a:rPr lang="en-AU" sz="1800" b="0" i="1" u="none" strike="noStrike" dirty="0">
                          <a:effectLst/>
                          <a:latin typeface="+mn-lt"/>
                          <a:ea typeface="MS Mincho" panose="02020609040205080304" pitchFamily="49" charset="-128"/>
                        </a:rPr>
                        <a:t> </a:t>
                      </a:r>
                      <a:endParaRPr lang="en-AU" sz="1800" b="0" i="0" u="none" strike="noStrike" dirty="0">
                        <a:effectLst/>
                        <a:latin typeface="+mn-lt"/>
                      </a:endParaRPr>
                    </a:p>
                    <a:p>
                      <a:pPr algn="l" fontAlgn="t">
                        <a:spcBef>
                          <a:spcPts val="0"/>
                        </a:spcBef>
                        <a:spcAft>
                          <a:spcPts val="0"/>
                        </a:spcAft>
                      </a:pPr>
                      <a:r>
                        <a:rPr lang="en-AU" sz="1800" b="0" i="1" u="none" strike="noStrike" dirty="0">
                          <a:effectLst/>
                          <a:latin typeface="+mn-lt"/>
                          <a:ea typeface="MS Mincho" panose="02020609040205080304" pitchFamily="49" charset="-128"/>
                        </a:rPr>
                        <a:t> </a:t>
                      </a:r>
                      <a:endParaRPr lang="en-AU" sz="1800" b="0" i="0" u="none" strike="noStrike" dirty="0">
                        <a:effectLst/>
                        <a:latin typeface="+mn-lt"/>
                      </a:endParaRPr>
                    </a:p>
                    <a:p>
                      <a:pPr algn="l" fontAlgn="t">
                        <a:spcBef>
                          <a:spcPts val="0"/>
                        </a:spcBef>
                        <a:spcAft>
                          <a:spcPts val="0"/>
                        </a:spcAft>
                      </a:pPr>
                      <a:r>
                        <a:rPr lang="en-AU" sz="1800" b="0" i="1" u="none" strike="noStrike" dirty="0">
                          <a:effectLst/>
                          <a:latin typeface="+mn-lt"/>
                          <a:ea typeface="MS Mincho" panose="02020609040205080304" pitchFamily="49" charset="-128"/>
                        </a:rPr>
                        <a:t> </a:t>
                      </a:r>
                      <a:endParaRPr lang="en-AU" sz="1800" b="0" i="0" u="none" strike="noStrike" dirty="0">
                        <a:effectLst/>
                        <a:latin typeface="+mn-lt"/>
                      </a:endParaRPr>
                    </a:p>
                    <a:p>
                      <a:pPr algn="l" fontAlgn="t">
                        <a:spcBef>
                          <a:spcPts val="0"/>
                        </a:spcBef>
                        <a:spcAft>
                          <a:spcPts val="0"/>
                        </a:spcAft>
                      </a:pPr>
                      <a:r>
                        <a:rPr lang="en-AU" sz="1800" b="0" i="1" u="none" strike="noStrike" dirty="0">
                          <a:effectLst/>
                          <a:latin typeface="+mn-lt"/>
                          <a:ea typeface="MS Mincho" panose="02020609040205080304" pitchFamily="49" charset="-128"/>
                        </a:rPr>
                        <a:t> </a:t>
                      </a:r>
                      <a:endParaRPr lang="en-AU" sz="1800" b="0" i="0" u="none" strike="noStrike" dirty="0">
                        <a:effectLst/>
                        <a:latin typeface="+mn-lt"/>
                      </a:endParaRPr>
                    </a:p>
                    <a:p>
                      <a:pPr algn="l" fontAlgn="t">
                        <a:spcBef>
                          <a:spcPts val="0"/>
                        </a:spcBef>
                        <a:spcAft>
                          <a:spcPts val="0"/>
                        </a:spcAft>
                      </a:pPr>
                      <a:r>
                        <a:rPr lang="en-AU" sz="1800" b="0" i="1" u="none" strike="noStrike" dirty="0">
                          <a:effectLst/>
                          <a:latin typeface="+mn-lt"/>
                          <a:ea typeface="MS Mincho" panose="02020609040205080304" pitchFamily="49" charset="-128"/>
                        </a:rPr>
                        <a:t> </a:t>
                      </a:r>
                      <a:endParaRPr lang="en-AU" sz="1800" b="0" i="0" u="none" strike="noStrike" dirty="0">
                        <a:effectLst/>
                        <a:latin typeface="+mn-lt"/>
                      </a:endParaRPr>
                    </a:p>
                  </a:txBody>
                  <a:tcPr marL="50475" marR="50475" marT="701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8094349"/>
                  </a:ext>
                </a:extLst>
              </a:tr>
            </a:tbl>
          </a:graphicData>
        </a:graphic>
      </p:graphicFrame>
    </p:spTree>
    <p:extLst>
      <p:ext uri="{BB962C8B-B14F-4D97-AF65-F5344CB8AC3E}">
        <p14:creationId xmlns:p14="http://schemas.microsoft.com/office/powerpoint/2010/main" val="4774969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A110F4-8EDB-63F5-540E-E8E9F76D7F20}"/>
              </a:ext>
            </a:extLst>
          </p:cNvPr>
          <p:cNvSpPr>
            <a:spLocks noGrp="1"/>
          </p:cNvSpPr>
          <p:nvPr>
            <p:ph type="title"/>
          </p:nvPr>
        </p:nvSpPr>
        <p:spPr>
          <a:xfrm>
            <a:off x="793662" y="386930"/>
            <a:ext cx="10066122" cy="1298448"/>
          </a:xfrm>
        </p:spPr>
        <p:txBody>
          <a:bodyPr anchor="b">
            <a:normAutofit/>
          </a:bodyPr>
          <a:lstStyle/>
          <a:p>
            <a:r>
              <a:rPr lang="en-AU" sz="4800"/>
              <a:t>Things to think about</a:t>
            </a:r>
          </a:p>
        </p:txBody>
      </p:sp>
      <p:sp>
        <p:nvSpPr>
          <p:cNvPr id="20" name="Rectangle 11">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ontent Placeholder 2">
            <a:extLst>
              <a:ext uri="{FF2B5EF4-FFF2-40B4-BE49-F238E27FC236}">
                <a16:creationId xmlns:a16="http://schemas.microsoft.com/office/drawing/2014/main" id="{CF5D028D-EF30-9F84-A280-3B608C211230}"/>
              </a:ext>
            </a:extLst>
          </p:cNvPr>
          <p:cNvSpPr>
            <a:spLocks noGrp="1"/>
          </p:cNvSpPr>
          <p:nvPr>
            <p:ph idx="1"/>
          </p:nvPr>
        </p:nvSpPr>
        <p:spPr>
          <a:xfrm>
            <a:off x="793661" y="2599509"/>
            <a:ext cx="4530898" cy="3639450"/>
          </a:xfrm>
        </p:spPr>
        <p:txBody>
          <a:bodyPr anchor="ctr">
            <a:normAutofit/>
          </a:bodyPr>
          <a:lstStyle/>
          <a:p>
            <a:pPr marL="0" indent="0">
              <a:buNone/>
            </a:pPr>
            <a:endParaRPr lang="en-AU" sz="2000" dirty="0"/>
          </a:p>
          <a:p>
            <a:pPr marL="0" indent="0">
              <a:buNone/>
            </a:pPr>
            <a:r>
              <a:rPr lang="en-AU" sz="2000" dirty="0"/>
              <a:t>Are voices all bad?</a:t>
            </a:r>
          </a:p>
          <a:p>
            <a:pPr marL="0" indent="0">
              <a:buNone/>
            </a:pPr>
            <a:endParaRPr lang="en-AU" sz="2000" dirty="0"/>
          </a:p>
          <a:p>
            <a:pPr marL="0" indent="0">
              <a:buNone/>
            </a:pPr>
            <a:r>
              <a:rPr lang="en-AU" sz="2000" dirty="0"/>
              <a:t>Are voices normal?</a:t>
            </a:r>
          </a:p>
          <a:p>
            <a:pPr marL="0" indent="0">
              <a:buNone/>
            </a:pPr>
            <a:endParaRPr lang="en-AU" sz="2000" dirty="0"/>
          </a:p>
          <a:p>
            <a:pPr marL="0" indent="0">
              <a:buNone/>
            </a:pPr>
            <a:r>
              <a:rPr lang="en-AU" sz="2000" dirty="0"/>
              <a:t>When does a voice become an auditory hallucination?</a:t>
            </a:r>
          </a:p>
          <a:p>
            <a:pPr marL="0" indent="0">
              <a:buNone/>
            </a:pPr>
            <a:endParaRPr lang="en-AU" sz="2000" dirty="0"/>
          </a:p>
          <a:p>
            <a:pPr marL="0" indent="0">
              <a:buNone/>
            </a:pPr>
            <a:endParaRPr lang="en-AU" sz="2000" dirty="0"/>
          </a:p>
          <a:p>
            <a:pPr marL="0" indent="0">
              <a:buNone/>
            </a:pPr>
            <a:endParaRPr lang="en-AU" sz="2000" dirty="0"/>
          </a:p>
        </p:txBody>
      </p:sp>
      <p:pic>
        <p:nvPicPr>
          <p:cNvPr id="7" name="Graphic 6" descr="Chat">
            <a:extLst>
              <a:ext uri="{FF2B5EF4-FFF2-40B4-BE49-F238E27FC236}">
                <a16:creationId xmlns:a16="http://schemas.microsoft.com/office/drawing/2014/main" id="{393C9DF4-F988-635A-F346-F694ED1B5AD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29548" y="2484255"/>
            <a:ext cx="3714244" cy="3714244"/>
          </a:xfrm>
          <a:prstGeom prst="rect">
            <a:avLst/>
          </a:prstGeom>
        </p:spPr>
      </p:pic>
      <p:sp>
        <p:nvSpPr>
          <p:cNvPr id="23" name="Rectangle 15">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55627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4BD90-BA2A-5422-A903-E83424C78AE5}"/>
              </a:ext>
            </a:extLst>
          </p:cNvPr>
          <p:cNvSpPr>
            <a:spLocks noGrp="1"/>
          </p:cNvSpPr>
          <p:nvPr>
            <p:ph type="title"/>
          </p:nvPr>
        </p:nvSpPr>
        <p:spPr/>
        <p:txBody>
          <a:bodyPr/>
          <a:lstStyle/>
          <a:p>
            <a:pPr algn="ctr"/>
            <a:r>
              <a:rPr lang="en-AU" dirty="0"/>
              <a:t>Questions</a:t>
            </a:r>
          </a:p>
        </p:txBody>
      </p:sp>
      <p:sp>
        <p:nvSpPr>
          <p:cNvPr id="3" name="Content Placeholder 2">
            <a:extLst>
              <a:ext uri="{FF2B5EF4-FFF2-40B4-BE49-F238E27FC236}">
                <a16:creationId xmlns:a16="http://schemas.microsoft.com/office/drawing/2014/main" id="{3B3CDE05-D89E-74B2-410B-216D3D25F676}"/>
              </a:ext>
            </a:extLst>
          </p:cNvPr>
          <p:cNvSpPr>
            <a:spLocks noGrp="1"/>
          </p:cNvSpPr>
          <p:nvPr>
            <p:ph idx="1"/>
          </p:nvPr>
        </p:nvSpPr>
        <p:spPr>
          <a:xfrm>
            <a:off x="838200" y="1322962"/>
            <a:ext cx="10515600" cy="4854001"/>
          </a:xfrm>
        </p:spPr>
        <p:txBody>
          <a:bodyPr>
            <a:normAutofit fontScale="92500" lnSpcReduction="20000"/>
          </a:bodyPr>
          <a:lstStyle/>
          <a:p>
            <a:pPr marL="0" indent="0">
              <a:buNone/>
            </a:pPr>
            <a:endParaRPr lang="en-AU" dirty="0"/>
          </a:p>
          <a:p>
            <a:pPr marL="0" indent="0">
              <a:buNone/>
            </a:pPr>
            <a:r>
              <a:rPr lang="en-AU" dirty="0">
                <a:hlinkClick r:id="rId2"/>
              </a:rPr>
              <a:t>Kayg50449@gmail.com</a:t>
            </a:r>
            <a:endParaRPr lang="en-AU" dirty="0"/>
          </a:p>
          <a:p>
            <a:pPr marL="0" lvl="0" indent="0" algn="just">
              <a:lnSpc>
                <a:spcPct val="150000"/>
              </a:lnSpc>
              <a:spcBef>
                <a:spcPts val="300"/>
              </a:spcBef>
              <a:spcAft>
                <a:spcPts val="600"/>
              </a:spcAft>
              <a:buNone/>
            </a:pPr>
            <a:r>
              <a:rPr lang="en-AU" sz="1900" dirty="0">
                <a:effectLst/>
                <a:ea typeface="Times New Roman" panose="02020603050405020304" pitchFamily="18" charset="0"/>
                <a:cs typeface="Times New Roman" panose="02020603050405020304" pitchFamily="18" charset="0"/>
              </a:rPr>
              <a:t>Kay, G., Kendall, E., &amp; Dark, F. (2017). Are hearing voices networks compatible with cognitive behavioural therapy for psychosis? Australian Social Work, 70(3), 312-323</a:t>
            </a:r>
          </a:p>
          <a:p>
            <a:pPr marL="0" indent="0" algn="just">
              <a:lnSpc>
                <a:spcPct val="150000"/>
              </a:lnSpc>
              <a:spcAft>
                <a:spcPts val="800"/>
              </a:spcAft>
              <a:buNone/>
            </a:pPr>
            <a:r>
              <a:rPr lang="en-AU" sz="1900" dirty="0">
                <a:effectLst/>
                <a:ea typeface="Calibri" panose="020F0502020204030204" pitchFamily="34" charset="0"/>
                <a:cs typeface="Calibri" panose="020F0502020204030204" pitchFamily="34" charset="0"/>
              </a:rPr>
              <a:t>Kay, G., &amp; Kendall, E. (2017). Response to Brophy (2017). commentary on "responding to the needs of voice-hearers and expanding access to evidence-based and innovative psychosocial interventions" (Gordon Kay, Elizabeth Kendall, &amp; Frances Dark, 2017). Australian Social Work, 70(4), 511-513</a:t>
            </a:r>
          </a:p>
          <a:p>
            <a:pPr marL="0" indent="0" algn="just">
              <a:lnSpc>
                <a:spcPct val="150000"/>
              </a:lnSpc>
              <a:spcAft>
                <a:spcPts val="800"/>
              </a:spcAft>
              <a:buNone/>
            </a:pPr>
            <a:r>
              <a:rPr lang="en-AU" sz="1900" dirty="0">
                <a:solidFill>
                  <a:srgbClr val="000000"/>
                </a:solidFill>
                <a:effectLst/>
                <a:ea typeface="Calibri" panose="020F0502020204030204" pitchFamily="34" charset="0"/>
                <a:cs typeface="Calibri" panose="020F0502020204030204" pitchFamily="34" charset="0"/>
              </a:rPr>
              <a:t>Kay, G., Slattery, M., &amp; Kendall, E. (2021). The facilitators’ perspectives of delivering a ‘Coping with Voices’ group (Part 1). </a:t>
            </a:r>
            <a:r>
              <a:rPr lang="en-AU" sz="1900" i="1" dirty="0">
                <a:solidFill>
                  <a:srgbClr val="000000"/>
                </a:solidFill>
                <a:effectLst/>
                <a:ea typeface="Calibri" panose="020F0502020204030204" pitchFamily="34" charset="0"/>
                <a:cs typeface="Calibri" panose="020F0502020204030204" pitchFamily="34" charset="0"/>
              </a:rPr>
              <a:t>Psychosis</a:t>
            </a:r>
            <a:r>
              <a:rPr lang="en-AU" sz="1900" dirty="0">
                <a:solidFill>
                  <a:srgbClr val="000000"/>
                </a:solidFill>
                <a:effectLst/>
                <a:ea typeface="Calibri" panose="020F0502020204030204" pitchFamily="34" charset="0"/>
                <a:cs typeface="Calibri" panose="020F0502020204030204" pitchFamily="34" charset="0"/>
              </a:rPr>
              <a:t>, 1-11.</a:t>
            </a:r>
            <a:endParaRPr lang="en-AU" sz="1900" dirty="0">
              <a:effectLst/>
              <a:ea typeface="Calibri" panose="020F0502020204030204" pitchFamily="34" charset="0"/>
              <a:cs typeface="Times New Roman" panose="02020603050405020304" pitchFamily="18" charset="0"/>
            </a:endParaRPr>
          </a:p>
          <a:p>
            <a:pPr marL="0" indent="0" algn="just">
              <a:lnSpc>
                <a:spcPct val="150000"/>
              </a:lnSpc>
              <a:spcAft>
                <a:spcPts val="800"/>
              </a:spcAft>
              <a:buNone/>
            </a:pPr>
            <a:r>
              <a:rPr lang="en-AU" sz="1900" dirty="0">
                <a:solidFill>
                  <a:srgbClr val="000000"/>
                </a:solidFill>
                <a:effectLst/>
                <a:ea typeface="Calibri" panose="020F0502020204030204" pitchFamily="34" charset="0"/>
                <a:cs typeface="Calibri" panose="020F0502020204030204" pitchFamily="34" charset="0"/>
              </a:rPr>
              <a:t>Kay, G., Kendall, E., Slattery, M., Scott, J., Gore-Jones, V., &amp; Dark, F. (2021). Results from a quasi-controlled trial of a “Coping with Voices” group. Part 2. </a:t>
            </a:r>
            <a:r>
              <a:rPr lang="en-AU" sz="1900" i="1" dirty="0">
                <a:solidFill>
                  <a:srgbClr val="000000"/>
                </a:solidFill>
                <a:effectLst/>
                <a:ea typeface="Calibri" panose="020F0502020204030204" pitchFamily="34" charset="0"/>
                <a:cs typeface="Calibri" panose="020F0502020204030204" pitchFamily="34" charset="0"/>
              </a:rPr>
              <a:t>Psychosis</a:t>
            </a:r>
            <a:r>
              <a:rPr lang="en-AU" sz="1900" dirty="0">
                <a:solidFill>
                  <a:srgbClr val="000000"/>
                </a:solidFill>
                <a:effectLst/>
                <a:ea typeface="Calibri" panose="020F0502020204030204" pitchFamily="34" charset="0"/>
                <a:cs typeface="Calibri" panose="020F0502020204030204" pitchFamily="34" charset="0"/>
              </a:rPr>
              <a:t>, 1-11.</a:t>
            </a:r>
            <a:endParaRPr lang="en-AU" sz="1900" dirty="0">
              <a:effectLst/>
              <a:ea typeface="Calibri" panose="020F0502020204030204" pitchFamily="34" charset="0"/>
              <a:cs typeface="Times New Roman" panose="02020603050405020304" pitchFamily="18" charset="0"/>
            </a:endParaRPr>
          </a:p>
          <a:p>
            <a:pPr marL="0" indent="0" algn="just">
              <a:lnSpc>
                <a:spcPct val="150000"/>
              </a:lnSpc>
              <a:spcAft>
                <a:spcPts val="800"/>
              </a:spcAft>
              <a:buNone/>
            </a:pP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AU" dirty="0"/>
          </a:p>
        </p:txBody>
      </p:sp>
    </p:spTree>
    <p:extLst>
      <p:ext uri="{BB962C8B-B14F-4D97-AF65-F5344CB8AC3E}">
        <p14:creationId xmlns:p14="http://schemas.microsoft.com/office/powerpoint/2010/main" val="3072826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610A0E71-7E3E-43E6-8242-CF1118E46772}"/>
              </a:ext>
            </a:extLst>
          </p:cNvPr>
          <p:cNvSpPr>
            <a:spLocks noGrp="1"/>
          </p:cNvSpPr>
          <p:nvPr>
            <p:ph type="title"/>
          </p:nvPr>
        </p:nvSpPr>
        <p:spPr>
          <a:xfrm>
            <a:off x="630936" y="639520"/>
            <a:ext cx="3429000" cy="1719072"/>
          </a:xfrm>
        </p:spPr>
        <p:txBody>
          <a:bodyPr vert="horz" lIns="91440" tIns="45720" rIns="91440" bIns="45720" rtlCol="0" anchor="b">
            <a:normAutofit/>
          </a:bodyPr>
          <a:lstStyle/>
          <a:p>
            <a:pPr algn="ctr"/>
            <a:r>
              <a:rPr lang="en-US" sz="5400" kern="1200" dirty="0">
                <a:solidFill>
                  <a:schemeClr val="tx1"/>
                </a:solidFill>
                <a:latin typeface="+mj-lt"/>
                <a:ea typeface="+mj-ea"/>
                <a:cs typeface="+mj-cs"/>
              </a:rPr>
              <a:t>Hearing Voices</a:t>
            </a:r>
          </a:p>
        </p:txBody>
      </p:sp>
      <p:sp>
        <p:nvSpPr>
          <p:cNvPr id="14"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B9555310-A73B-4834-8A95-27A67515B696}"/>
              </a:ext>
            </a:extLst>
          </p:cNvPr>
          <p:cNvSpPr>
            <a:spLocks noGrp="1"/>
          </p:cNvSpPr>
          <p:nvPr>
            <p:ph sz="half" idx="1"/>
          </p:nvPr>
        </p:nvSpPr>
        <p:spPr>
          <a:xfrm>
            <a:off x="630936" y="2807208"/>
            <a:ext cx="3429000" cy="3410712"/>
          </a:xfrm>
        </p:spPr>
        <p:txBody>
          <a:bodyPr vert="horz" lIns="91440" tIns="45720" rIns="91440" bIns="45720" rtlCol="0" anchor="t">
            <a:normAutofit/>
          </a:bodyPr>
          <a:lstStyle/>
          <a:p>
            <a:pPr marL="0" indent="0">
              <a:buNone/>
            </a:pPr>
            <a:r>
              <a:rPr lang="en-US" sz="2200" dirty="0"/>
              <a:t>How did I get involved in this work</a:t>
            </a:r>
          </a:p>
          <a:p>
            <a:pPr marL="0" indent="0">
              <a:buNone/>
            </a:pPr>
            <a:r>
              <a:rPr lang="en-US" sz="2200" dirty="0"/>
              <a:t>BH story</a:t>
            </a:r>
          </a:p>
          <a:p>
            <a:pPr marL="0" indent="0">
              <a:buNone/>
            </a:pPr>
            <a:r>
              <a:rPr lang="en-US" sz="2200" dirty="0"/>
              <a:t>My first group (a group of people in forensic hospital in Manchester with no leave)</a:t>
            </a:r>
          </a:p>
          <a:p>
            <a:pPr marL="0" indent="0">
              <a:buNone/>
            </a:pPr>
            <a:endParaRPr lang="en-US" sz="2200" dirty="0"/>
          </a:p>
        </p:txBody>
      </p:sp>
      <p:graphicFrame>
        <p:nvGraphicFramePr>
          <p:cNvPr id="8" name="Content Placeholder 7">
            <a:extLst>
              <a:ext uri="{FF2B5EF4-FFF2-40B4-BE49-F238E27FC236}">
                <a16:creationId xmlns:a16="http://schemas.microsoft.com/office/drawing/2014/main" id="{F356841B-308F-3F31-A265-87FBCB25F800}"/>
              </a:ext>
            </a:extLst>
          </p:cNvPr>
          <p:cNvGraphicFramePr>
            <a:graphicFrameLocks noGrp="1" noChangeAspect="1"/>
          </p:cNvGraphicFramePr>
          <p:nvPr>
            <p:ph sz="half" idx="2"/>
          </p:nvPr>
        </p:nvGraphicFramePr>
        <p:xfrm>
          <a:off x="6833109" y="261356"/>
          <a:ext cx="4715613" cy="6509834"/>
        </p:xfrm>
        <a:graphic>
          <a:graphicData uri="http://schemas.openxmlformats.org/presentationml/2006/ole">
            <mc:AlternateContent xmlns:mc="http://schemas.openxmlformats.org/markup-compatibility/2006">
              <mc:Choice xmlns:v="urn:schemas-microsoft-com:vml" Requires="v">
                <p:oleObj name="Acrobat Document" r:id="rId3" imgW="5667363" imgH="8020022" progId="AcroExch.Document.2020">
                  <p:embed/>
                </p:oleObj>
              </mc:Choice>
              <mc:Fallback>
                <p:oleObj name="Acrobat Document" r:id="rId3" imgW="5667363" imgH="8020022" progId="AcroExch.Document.2020">
                  <p:embed/>
                  <p:pic>
                    <p:nvPicPr>
                      <p:cNvPr id="8" name="Content Placeholder 7">
                        <a:extLst>
                          <a:ext uri="{FF2B5EF4-FFF2-40B4-BE49-F238E27FC236}">
                            <a16:creationId xmlns:a16="http://schemas.microsoft.com/office/drawing/2014/main" id="{F356841B-308F-3F31-A265-87FBCB25F800}"/>
                          </a:ext>
                        </a:extLst>
                      </p:cNvPr>
                      <p:cNvPicPr/>
                      <p:nvPr/>
                    </p:nvPicPr>
                    <p:blipFill>
                      <a:blip r:embed="rId4"/>
                      <a:stretch>
                        <a:fillRect/>
                      </a:stretch>
                    </p:blipFill>
                    <p:spPr>
                      <a:xfrm>
                        <a:off x="6833109" y="261356"/>
                        <a:ext cx="4715613" cy="6509834"/>
                      </a:xfrm>
                      <a:prstGeom prst="rect">
                        <a:avLst/>
                      </a:prstGeom>
                    </p:spPr>
                  </p:pic>
                </p:oleObj>
              </mc:Fallback>
            </mc:AlternateContent>
          </a:graphicData>
        </a:graphic>
      </p:graphicFrame>
    </p:spTree>
    <p:extLst>
      <p:ext uri="{BB962C8B-B14F-4D97-AF65-F5344CB8AC3E}">
        <p14:creationId xmlns:p14="http://schemas.microsoft.com/office/powerpoint/2010/main" val="22397060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610A0E71-7E3E-43E6-8242-CF1118E46772}"/>
              </a:ext>
            </a:extLst>
          </p:cNvPr>
          <p:cNvSpPr>
            <a:spLocks noGrp="1"/>
          </p:cNvSpPr>
          <p:nvPr>
            <p:ph type="title"/>
          </p:nvPr>
        </p:nvSpPr>
        <p:spPr>
          <a:xfrm>
            <a:off x="630936" y="639520"/>
            <a:ext cx="3429000" cy="1719072"/>
          </a:xfrm>
        </p:spPr>
        <p:txBody>
          <a:bodyPr vert="horz" lIns="91440" tIns="45720" rIns="91440" bIns="45720" rtlCol="0" anchor="b">
            <a:normAutofit/>
          </a:bodyPr>
          <a:lstStyle/>
          <a:p>
            <a:pPr algn="ctr"/>
            <a:r>
              <a:rPr lang="en-US" sz="5400" kern="1200" dirty="0">
                <a:solidFill>
                  <a:schemeClr val="tx1"/>
                </a:solidFill>
                <a:latin typeface="+mj-lt"/>
                <a:ea typeface="+mj-ea"/>
                <a:cs typeface="+mj-cs"/>
              </a:rPr>
              <a:t>Why</a:t>
            </a:r>
          </a:p>
        </p:txBody>
      </p:sp>
      <p:sp>
        <p:nvSpPr>
          <p:cNvPr id="14"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B9555310-A73B-4834-8A95-27A67515B696}"/>
              </a:ext>
            </a:extLst>
          </p:cNvPr>
          <p:cNvSpPr>
            <a:spLocks noGrp="1"/>
          </p:cNvSpPr>
          <p:nvPr>
            <p:ph sz="half" idx="1"/>
          </p:nvPr>
        </p:nvSpPr>
        <p:spPr>
          <a:xfrm>
            <a:off x="630936" y="2807208"/>
            <a:ext cx="4524160" cy="3410712"/>
          </a:xfrm>
        </p:spPr>
        <p:txBody>
          <a:bodyPr vert="horz" lIns="91440" tIns="45720" rIns="91440" bIns="45720" rtlCol="0" anchor="t">
            <a:normAutofit lnSpcReduction="10000"/>
          </a:bodyPr>
          <a:lstStyle/>
          <a:p>
            <a:pPr marL="0" indent="0">
              <a:buNone/>
            </a:pPr>
            <a:r>
              <a:rPr lang="en-US" sz="2200" dirty="0"/>
              <a:t>Just like Brian. Your H/V groups can make a profound difference in peoples lives.</a:t>
            </a:r>
          </a:p>
          <a:p>
            <a:pPr marL="0" indent="0">
              <a:buNone/>
            </a:pPr>
            <a:r>
              <a:rPr lang="en-US" sz="2200" dirty="0"/>
              <a:t>Community groups come and go even in supportive environments like Manchester.</a:t>
            </a:r>
          </a:p>
          <a:p>
            <a:pPr marL="0" indent="0">
              <a:buNone/>
            </a:pPr>
            <a:r>
              <a:rPr lang="en-US" sz="2200" dirty="0"/>
              <a:t>Some people don’t have access to peer support groups.</a:t>
            </a:r>
          </a:p>
          <a:p>
            <a:pPr marL="0" indent="0">
              <a:buNone/>
            </a:pPr>
            <a:r>
              <a:rPr lang="en-US" sz="2200" dirty="0"/>
              <a:t>Working in partnership can breathe life into the NGO/non gov sector. </a:t>
            </a:r>
          </a:p>
        </p:txBody>
      </p:sp>
      <p:graphicFrame>
        <p:nvGraphicFramePr>
          <p:cNvPr id="8" name="Content Placeholder 7">
            <a:extLst>
              <a:ext uri="{FF2B5EF4-FFF2-40B4-BE49-F238E27FC236}">
                <a16:creationId xmlns:a16="http://schemas.microsoft.com/office/drawing/2014/main" id="{F356841B-308F-3F31-A265-87FBCB25F800}"/>
              </a:ext>
            </a:extLst>
          </p:cNvPr>
          <p:cNvGraphicFramePr>
            <a:graphicFrameLocks noGrp="1" noChangeAspect="1"/>
          </p:cNvGraphicFramePr>
          <p:nvPr>
            <p:ph sz="half" idx="2"/>
            <p:extLst>
              <p:ext uri="{D42A27DB-BD31-4B8C-83A1-F6EECF244321}">
                <p14:modId xmlns:p14="http://schemas.microsoft.com/office/powerpoint/2010/main" val="48355395"/>
              </p:ext>
            </p:extLst>
          </p:nvPr>
        </p:nvGraphicFramePr>
        <p:xfrm>
          <a:off x="6833109" y="261356"/>
          <a:ext cx="4715613" cy="6509834"/>
        </p:xfrm>
        <a:graphic>
          <a:graphicData uri="http://schemas.openxmlformats.org/presentationml/2006/ole">
            <mc:AlternateContent xmlns:mc="http://schemas.openxmlformats.org/markup-compatibility/2006">
              <mc:Choice xmlns:v="urn:schemas-microsoft-com:vml" Requires="v">
                <p:oleObj name="Acrobat Document" r:id="rId3" imgW="5667363" imgH="8020022" progId="AcroExch.Document.2020">
                  <p:embed/>
                </p:oleObj>
              </mc:Choice>
              <mc:Fallback>
                <p:oleObj name="Acrobat Document" r:id="rId3" imgW="5667363" imgH="8020022" progId="AcroExch.Document.2020">
                  <p:embed/>
                  <p:pic>
                    <p:nvPicPr>
                      <p:cNvPr id="6" name="Object 5">
                        <a:extLst>
                          <a:ext uri="{FF2B5EF4-FFF2-40B4-BE49-F238E27FC236}">
                            <a16:creationId xmlns:a16="http://schemas.microsoft.com/office/drawing/2014/main" id="{A21B99BE-D7E8-9B46-4D9E-B1B293885325}"/>
                          </a:ext>
                        </a:extLst>
                      </p:cNvPr>
                      <p:cNvPicPr/>
                      <p:nvPr/>
                    </p:nvPicPr>
                    <p:blipFill>
                      <a:blip r:embed="rId4"/>
                      <a:stretch>
                        <a:fillRect/>
                      </a:stretch>
                    </p:blipFill>
                    <p:spPr>
                      <a:xfrm>
                        <a:off x="6833109" y="261356"/>
                        <a:ext cx="4715613" cy="6509834"/>
                      </a:xfrm>
                      <a:prstGeom prst="rect">
                        <a:avLst/>
                      </a:prstGeom>
                    </p:spPr>
                  </p:pic>
                </p:oleObj>
              </mc:Fallback>
            </mc:AlternateContent>
          </a:graphicData>
        </a:graphic>
      </p:graphicFrame>
    </p:spTree>
    <p:extLst>
      <p:ext uri="{BB962C8B-B14F-4D97-AF65-F5344CB8AC3E}">
        <p14:creationId xmlns:p14="http://schemas.microsoft.com/office/powerpoint/2010/main" val="2872595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610A0E71-7E3E-43E6-8242-CF1118E46772}"/>
              </a:ext>
            </a:extLst>
          </p:cNvPr>
          <p:cNvSpPr>
            <a:spLocks noGrp="1"/>
          </p:cNvSpPr>
          <p:nvPr>
            <p:ph type="title"/>
          </p:nvPr>
        </p:nvSpPr>
        <p:spPr>
          <a:xfrm>
            <a:off x="630936" y="0"/>
            <a:ext cx="10620160" cy="1933676"/>
          </a:xfrm>
        </p:spPr>
        <p:txBody>
          <a:bodyPr vert="horz" lIns="91440" tIns="45720" rIns="91440" bIns="45720" rtlCol="0" anchor="b">
            <a:noAutofit/>
          </a:bodyPr>
          <a:lstStyle/>
          <a:p>
            <a:pPr algn="ctr"/>
            <a:br>
              <a:rPr lang="en-AU" sz="2000" dirty="0">
                <a:solidFill>
                  <a:srgbClr val="000000"/>
                </a:solidFill>
                <a:latin typeface="Calibri" panose="020F0502020204030204" pitchFamily="34" charset="0"/>
                <a:ea typeface="Calibri" panose="020F0502020204030204" pitchFamily="34" charset="0"/>
              </a:rPr>
            </a:br>
            <a:r>
              <a:rPr lang="en-AU" sz="2000" dirty="0">
                <a:solidFill>
                  <a:srgbClr val="000000"/>
                </a:solidFill>
                <a:latin typeface="Calibri" panose="020F0502020204030204" pitchFamily="34" charset="0"/>
                <a:ea typeface="Calibri" panose="020F0502020204030204" pitchFamily="34" charset="0"/>
              </a:rPr>
              <a:t>T</a:t>
            </a:r>
            <a:r>
              <a:rPr lang="en-AU" sz="2000" dirty="0">
                <a:effectLst/>
                <a:latin typeface="Calibri" panose="020F0502020204030204" pitchFamily="34" charset="0"/>
                <a:ea typeface="Calibri" panose="020F0502020204030204" pitchFamily="34" charset="0"/>
              </a:rPr>
              <a:t>here appears to be a continuum between good and poor mental health that all voice hearers move up and down </a:t>
            </a:r>
            <a:r>
              <a:rPr lang="en-AU" sz="2000" dirty="0">
                <a:latin typeface="Calibri" panose="020F0502020204030204" pitchFamily="34" charset="0"/>
                <a:ea typeface="Calibri" panose="020F0502020204030204" pitchFamily="34" charset="0"/>
              </a:rPr>
              <a:t>r</a:t>
            </a:r>
            <a:r>
              <a:rPr lang="en-AU" sz="2000" dirty="0">
                <a:effectLst/>
                <a:latin typeface="Calibri" panose="020F0502020204030204" pitchFamily="34" charset="0"/>
                <a:ea typeface="Calibri" panose="020F0502020204030204" pitchFamily="34" charset="0"/>
              </a:rPr>
              <a:t>anging from relatively common experiences with little or no impact on people’s lives through to extraordinary experiences that profoundly affect individuals, family, culture, and societies. </a:t>
            </a:r>
            <a:br>
              <a:rPr lang="en-AU" sz="2000" dirty="0">
                <a:effectLst/>
                <a:latin typeface="Calibri" panose="020F0502020204030204" pitchFamily="34" charset="0"/>
                <a:ea typeface="Calibri" panose="020F0502020204030204" pitchFamily="34" charset="0"/>
              </a:rPr>
            </a:br>
            <a:br>
              <a:rPr lang="en-AU" sz="2000" dirty="0">
                <a:effectLst/>
                <a:latin typeface="Calibri" panose="020F0502020204030204" pitchFamily="34" charset="0"/>
                <a:ea typeface="Calibri" panose="020F0502020204030204" pitchFamily="34" charset="0"/>
              </a:rPr>
            </a:br>
            <a:r>
              <a:rPr lang="en-AU" sz="2000" dirty="0">
                <a:effectLst/>
                <a:latin typeface="Calibri" panose="020F0502020204030204" pitchFamily="34" charset="0"/>
                <a:ea typeface="Calibri" panose="020F0502020204030204" pitchFamily="34" charset="0"/>
              </a:rPr>
              <a:t>For those with persistent problems, impairment in functioning can be profound </a:t>
            </a:r>
            <a:endParaRPr lang="en-US" sz="2000" kern="1200" dirty="0">
              <a:solidFill>
                <a:schemeClr val="tx1"/>
              </a:solidFill>
              <a:latin typeface="+mj-lt"/>
              <a:ea typeface="+mj-ea"/>
              <a:cs typeface="+mj-cs"/>
            </a:endParaRPr>
          </a:p>
        </p:txBody>
      </p:sp>
      <p:sp>
        <p:nvSpPr>
          <p:cNvPr id="14"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B9555310-A73B-4834-8A95-27A67515B696}"/>
              </a:ext>
            </a:extLst>
          </p:cNvPr>
          <p:cNvSpPr>
            <a:spLocks noGrp="1"/>
          </p:cNvSpPr>
          <p:nvPr>
            <p:ph sz="half" idx="1"/>
          </p:nvPr>
        </p:nvSpPr>
        <p:spPr>
          <a:xfrm>
            <a:off x="630936" y="2807208"/>
            <a:ext cx="3429000" cy="3410712"/>
          </a:xfrm>
        </p:spPr>
        <p:txBody>
          <a:bodyPr vert="horz" lIns="91440" tIns="45720" rIns="91440" bIns="45720" rtlCol="0" anchor="t">
            <a:normAutofit fontScale="92500"/>
          </a:bodyPr>
          <a:lstStyle/>
          <a:p>
            <a:pPr marL="0" indent="0">
              <a:buNone/>
            </a:pPr>
            <a:r>
              <a:rPr lang="en-US" sz="2200" dirty="0"/>
              <a:t>Demographics our Study n=61</a:t>
            </a:r>
          </a:p>
          <a:p>
            <a:pPr marL="0" indent="0">
              <a:buNone/>
            </a:pPr>
            <a:r>
              <a:rPr lang="en-US" sz="2200" dirty="0"/>
              <a:t>More than 5 admissions n=34</a:t>
            </a:r>
          </a:p>
          <a:p>
            <a:pPr marL="0" indent="0">
              <a:buNone/>
            </a:pPr>
            <a:r>
              <a:rPr lang="en-US" sz="2200" dirty="0"/>
              <a:t>Educated at degree level n=2</a:t>
            </a:r>
          </a:p>
          <a:p>
            <a:pPr marL="0" indent="0">
              <a:buNone/>
            </a:pPr>
            <a:r>
              <a:rPr lang="en-US" sz="2200" dirty="0"/>
              <a:t>Long term unemployed n=56</a:t>
            </a:r>
          </a:p>
          <a:p>
            <a:pPr marL="0" indent="0">
              <a:buNone/>
            </a:pPr>
            <a:r>
              <a:rPr lang="en-US" sz="2200" dirty="0"/>
              <a:t>Married n=1</a:t>
            </a:r>
          </a:p>
          <a:p>
            <a:pPr marL="0" indent="0">
              <a:buNone/>
            </a:pPr>
            <a:r>
              <a:rPr lang="en-US" sz="2200" dirty="0"/>
              <a:t>Source of income, welfare n=59</a:t>
            </a:r>
          </a:p>
          <a:p>
            <a:pPr marL="0" indent="0">
              <a:buNone/>
            </a:pPr>
            <a:r>
              <a:rPr lang="en-US" sz="2200" dirty="0"/>
              <a:t>Serious suicide attempt n=25</a:t>
            </a:r>
          </a:p>
          <a:p>
            <a:pPr marL="0" indent="0">
              <a:buNone/>
            </a:pPr>
            <a:endParaRPr lang="en-US" sz="2200" dirty="0"/>
          </a:p>
          <a:p>
            <a:pPr marL="0" indent="0">
              <a:buNone/>
            </a:pPr>
            <a:endParaRPr lang="en-US" sz="2200" dirty="0"/>
          </a:p>
        </p:txBody>
      </p:sp>
      <p:graphicFrame>
        <p:nvGraphicFramePr>
          <p:cNvPr id="6" name="Content Placeholder 7">
            <a:extLst>
              <a:ext uri="{FF2B5EF4-FFF2-40B4-BE49-F238E27FC236}">
                <a16:creationId xmlns:a16="http://schemas.microsoft.com/office/drawing/2014/main" id="{A5E60867-8E97-F548-56AF-EDC9F4332503}"/>
              </a:ext>
            </a:extLst>
          </p:cNvPr>
          <p:cNvGraphicFramePr>
            <a:graphicFrameLocks noGrp="1"/>
          </p:cNvGraphicFramePr>
          <p:nvPr>
            <p:ph sz="half" idx="2"/>
            <p:extLst>
              <p:ext uri="{D42A27DB-BD31-4B8C-83A1-F6EECF244321}">
                <p14:modId xmlns:p14="http://schemas.microsoft.com/office/powerpoint/2010/main" val="4037885440"/>
              </p:ext>
            </p:extLst>
          </p:nvPr>
        </p:nvGraphicFramePr>
        <p:xfrm>
          <a:off x="4331826" y="1866582"/>
          <a:ext cx="6004366"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382077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8CFFC-09BE-42FB-8BDE-FC94C565F6FE}"/>
              </a:ext>
            </a:extLst>
          </p:cNvPr>
          <p:cNvSpPr>
            <a:spLocks noGrp="1"/>
          </p:cNvSpPr>
          <p:nvPr>
            <p:ph type="title"/>
          </p:nvPr>
        </p:nvSpPr>
        <p:spPr/>
        <p:txBody>
          <a:bodyPr/>
          <a:lstStyle/>
          <a:p>
            <a:pPr algn="ctr"/>
            <a:r>
              <a:rPr lang="en-AU" dirty="0"/>
              <a:t>Why (a rational for the bureaucrats)</a:t>
            </a:r>
          </a:p>
        </p:txBody>
      </p:sp>
      <p:sp>
        <p:nvSpPr>
          <p:cNvPr id="3" name="Content Placeholder 2">
            <a:extLst>
              <a:ext uri="{FF2B5EF4-FFF2-40B4-BE49-F238E27FC236}">
                <a16:creationId xmlns:a16="http://schemas.microsoft.com/office/drawing/2014/main" id="{072C4AC8-D4B9-4850-80AE-C7E34CD6E0F8}"/>
              </a:ext>
            </a:extLst>
          </p:cNvPr>
          <p:cNvSpPr>
            <a:spLocks noGrp="1"/>
          </p:cNvSpPr>
          <p:nvPr>
            <p:ph sz="half" idx="1"/>
          </p:nvPr>
        </p:nvSpPr>
        <p:spPr/>
        <p:txBody>
          <a:bodyPr>
            <a:normAutofit fontScale="92500" lnSpcReduction="20000"/>
          </a:bodyPr>
          <a:lstStyle/>
          <a:p>
            <a:r>
              <a:rPr lang="en-AU" dirty="0"/>
              <a:t>First Line treatment psychotropic medications.</a:t>
            </a:r>
          </a:p>
          <a:p>
            <a:r>
              <a:rPr lang="en-AU" dirty="0"/>
              <a:t>Between 25–60% continue to experience voices despite medication adherence.</a:t>
            </a:r>
          </a:p>
          <a:p>
            <a:r>
              <a:rPr lang="en-AU" dirty="0"/>
              <a:t>Unwanted side effects (sedation, weight gain, sexual disfunction, </a:t>
            </a:r>
            <a:r>
              <a:rPr lang="en-AU" b="0" i="0" dirty="0">
                <a:solidFill>
                  <a:srgbClr val="202124"/>
                </a:solidFill>
                <a:effectLst/>
                <a:latin typeface="arial" panose="020B0604020202020204" pitchFamily="34" charset="0"/>
              </a:rPr>
              <a:t>tremors, stiffness, agitation)</a:t>
            </a:r>
          </a:p>
          <a:p>
            <a:r>
              <a:rPr lang="en-AU" dirty="0">
                <a:solidFill>
                  <a:srgbClr val="202124"/>
                </a:solidFill>
                <a:latin typeface="arial" panose="020B0604020202020204" pitchFamily="34" charset="0"/>
              </a:rPr>
              <a:t>Limited access to the ‘gold standard’ therapy </a:t>
            </a:r>
            <a:r>
              <a:rPr lang="en-AU" dirty="0" err="1">
                <a:solidFill>
                  <a:srgbClr val="202124"/>
                </a:solidFill>
                <a:latin typeface="arial" panose="020B0604020202020204" pitchFamily="34" charset="0"/>
              </a:rPr>
              <a:t>CBTp</a:t>
            </a:r>
            <a:endParaRPr lang="en-AU" dirty="0">
              <a:solidFill>
                <a:srgbClr val="202124"/>
              </a:solidFill>
              <a:latin typeface="arial" panose="020B0604020202020204" pitchFamily="34" charset="0"/>
            </a:endParaRPr>
          </a:p>
          <a:p>
            <a:r>
              <a:rPr lang="en-AU" b="0" i="0" dirty="0">
                <a:solidFill>
                  <a:srgbClr val="202124"/>
                </a:solidFill>
                <a:effectLst/>
                <a:latin typeface="arial" panose="020B0604020202020204" pitchFamily="34" charset="0"/>
              </a:rPr>
              <a:t>Strong evidence base for group-based CBT for voices</a:t>
            </a:r>
          </a:p>
          <a:p>
            <a:endParaRPr lang="en-AU" dirty="0"/>
          </a:p>
        </p:txBody>
      </p:sp>
      <p:graphicFrame>
        <p:nvGraphicFramePr>
          <p:cNvPr id="5" name="Content Placeholder 4">
            <a:extLst>
              <a:ext uri="{FF2B5EF4-FFF2-40B4-BE49-F238E27FC236}">
                <a16:creationId xmlns:a16="http://schemas.microsoft.com/office/drawing/2014/main" id="{19F8FB42-965A-4EDC-86D8-9CB4046F98BD}"/>
              </a:ext>
            </a:extLst>
          </p:cNvPr>
          <p:cNvGraphicFramePr>
            <a:graphicFrameLocks noGrp="1" noChangeAspect="1"/>
          </p:cNvGraphicFramePr>
          <p:nvPr>
            <p:ph sz="half" idx="2"/>
            <p:extLst>
              <p:ext uri="{D42A27DB-BD31-4B8C-83A1-F6EECF244321}">
                <p14:modId xmlns:p14="http://schemas.microsoft.com/office/powerpoint/2010/main" val="3114395806"/>
              </p:ext>
            </p:extLst>
          </p:nvPr>
        </p:nvGraphicFramePr>
        <p:xfrm>
          <a:off x="7226300" y="1825625"/>
          <a:ext cx="3073400" cy="4349750"/>
        </p:xfrm>
        <a:graphic>
          <a:graphicData uri="http://schemas.openxmlformats.org/presentationml/2006/ole">
            <mc:AlternateContent xmlns:mc="http://schemas.openxmlformats.org/markup-compatibility/2006">
              <mc:Choice xmlns:v="urn:schemas-microsoft-com:vml" Requires="v">
                <p:oleObj name="Acrobat Document" r:id="rId3" imgW="5667363" imgH="8020022" progId="AcroExch.Document.2020">
                  <p:embed/>
                </p:oleObj>
              </mc:Choice>
              <mc:Fallback>
                <p:oleObj name="Acrobat Document" r:id="rId3" imgW="5667363" imgH="8020022" progId="AcroExch.Document.2020">
                  <p:embed/>
                  <p:pic>
                    <p:nvPicPr>
                      <p:cNvPr id="7" name="Object 6">
                        <a:extLst>
                          <a:ext uri="{FF2B5EF4-FFF2-40B4-BE49-F238E27FC236}">
                            <a16:creationId xmlns:a16="http://schemas.microsoft.com/office/drawing/2014/main" id="{151AF1F5-F190-48C6-B5F8-7252F2D1D906}"/>
                          </a:ext>
                        </a:extLst>
                      </p:cNvPr>
                      <p:cNvPicPr/>
                      <p:nvPr/>
                    </p:nvPicPr>
                    <p:blipFill>
                      <a:blip r:embed="rId4"/>
                      <a:stretch>
                        <a:fillRect/>
                      </a:stretch>
                    </p:blipFill>
                    <p:spPr>
                      <a:xfrm>
                        <a:off x="7226300" y="1825625"/>
                        <a:ext cx="3073400" cy="4349750"/>
                      </a:xfrm>
                      <a:prstGeom prst="rect">
                        <a:avLst/>
                      </a:prstGeom>
                    </p:spPr>
                  </p:pic>
                </p:oleObj>
              </mc:Fallback>
            </mc:AlternateContent>
          </a:graphicData>
        </a:graphic>
      </p:graphicFrame>
    </p:spTree>
    <p:extLst>
      <p:ext uri="{BB962C8B-B14F-4D97-AF65-F5344CB8AC3E}">
        <p14:creationId xmlns:p14="http://schemas.microsoft.com/office/powerpoint/2010/main" val="3879813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82D43-99A5-40E5-A517-40B9FD489ED4}"/>
              </a:ext>
            </a:extLst>
          </p:cNvPr>
          <p:cNvSpPr>
            <a:spLocks noGrp="1"/>
          </p:cNvSpPr>
          <p:nvPr>
            <p:ph type="title"/>
          </p:nvPr>
        </p:nvSpPr>
        <p:spPr/>
        <p:txBody>
          <a:bodyPr/>
          <a:lstStyle/>
          <a:p>
            <a:pPr algn="ctr"/>
            <a:r>
              <a:rPr lang="en-AU" dirty="0"/>
              <a:t>How (Combination of CBT/HVN Values)</a:t>
            </a:r>
            <a:br>
              <a:rPr lang="en-AU" dirty="0"/>
            </a:br>
            <a:endParaRPr lang="en-AU" dirty="0"/>
          </a:p>
        </p:txBody>
      </p:sp>
      <p:sp>
        <p:nvSpPr>
          <p:cNvPr id="3" name="Content Placeholder 2">
            <a:extLst>
              <a:ext uri="{FF2B5EF4-FFF2-40B4-BE49-F238E27FC236}">
                <a16:creationId xmlns:a16="http://schemas.microsoft.com/office/drawing/2014/main" id="{200D9B32-A922-4A31-92BB-E99501E81FEA}"/>
              </a:ext>
            </a:extLst>
          </p:cNvPr>
          <p:cNvSpPr>
            <a:spLocks noGrp="1"/>
          </p:cNvSpPr>
          <p:nvPr>
            <p:ph sz="half" idx="1"/>
          </p:nvPr>
        </p:nvSpPr>
        <p:spPr>
          <a:xfrm>
            <a:off x="838200" y="1825625"/>
            <a:ext cx="5334000" cy="4351338"/>
          </a:xfrm>
        </p:spPr>
        <p:txBody>
          <a:bodyPr>
            <a:normAutofit/>
          </a:bodyPr>
          <a:lstStyle/>
          <a:p>
            <a:r>
              <a:rPr lang="en-AU" dirty="0"/>
              <a:t>Group work </a:t>
            </a:r>
          </a:p>
          <a:p>
            <a:r>
              <a:rPr lang="en-AU" dirty="0"/>
              <a:t>10 sessions</a:t>
            </a:r>
          </a:p>
          <a:p>
            <a:r>
              <a:rPr lang="en-AU" dirty="0"/>
              <a:t>2 facilitators, peer workers working with clinicians</a:t>
            </a:r>
          </a:p>
          <a:p>
            <a:r>
              <a:rPr lang="en-AU" dirty="0"/>
              <a:t>4-8 participants</a:t>
            </a:r>
          </a:p>
          <a:p>
            <a:r>
              <a:rPr lang="en-AU" dirty="0"/>
              <a:t>A safe non-judgemental space to share experiences</a:t>
            </a:r>
          </a:p>
          <a:p>
            <a:endParaRPr lang="en-AU" dirty="0"/>
          </a:p>
          <a:p>
            <a:pPr marL="0" indent="0">
              <a:buNone/>
            </a:pPr>
            <a:endParaRPr lang="en-AU" dirty="0"/>
          </a:p>
        </p:txBody>
      </p:sp>
      <p:sp>
        <p:nvSpPr>
          <p:cNvPr id="4" name="Content Placeholder 3">
            <a:extLst>
              <a:ext uri="{FF2B5EF4-FFF2-40B4-BE49-F238E27FC236}">
                <a16:creationId xmlns:a16="http://schemas.microsoft.com/office/drawing/2014/main" id="{7635415D-4D69-41C6-9DD4-70556B329D7E}"/>
              </a:ext>
            </a:extLst>
          </p:cNvPr>
          <p:cNvSpPr>
            <a:spLocks noGrp="1"/>
          </p:cNvSpPr>
          <p:nvPr>
            <p:ph sz="half" idx="2"/>
          </p:nvPr>
        </p:nvSpPr>
        <p:spPr/>
        <p:txBody>
          <a:bodyPr>
            <a:normAutofit/>
          </a:bodyPr>
          <a:lstStyle/>
          <a:p>
            <a:r>
              <a:rPr lang="en-AU" dirty="0"/>
              <a:t>Normalisation</a:t>
            </a:r>
          </a:p>
          <a:p>
            <a:r>
              <a:rPr lang="en-AU" dirty="0"/>
              <a:t>Coping strategy enhancement</a:t>
            </a:r>
          </a:p>
          <a:p>
            <a:r>
              <a:rPr lang="en-AU" dirty="0"/>
              <a:t>Formulation/construct</a:t>
            </a:r>
          </a:p>
          <a:p>
            <a:r>
              <a:rPr lang="en-AU" dirty="0"/>
              <a:t>Influencing Beliefs</a:t>
            </a:r>
          </a:p>
          <a:p>
            <a:r>
              <a:rPr lang="en-AU" dirty="0"/>
              <a:t>Acceptance and engagement</a:t>
            </a:r>
          </a:p>
          <a:p>
            <a:r>
              <a:rPr lang="en-AU" dirty="0"/>
              <a:t>Compassion for voices</a:t>
            </a:r>
          </a:p>
          <a:p>
            <a:r>
              <a:rPr lang="en-AU" dirty="0"/>
              <a:t>Mindfulness </a:t>
            </a:r>
          </a:p>
          <a:p>
            <a:pPr marL="0" indent="0">
              <a:buNone/>
            </a:pPr>
            <a:endParaRPr lang="en-AU" dirty="0"/>
          </a:p>
        </p:txBody>
      </p:sp>
    </p:spTree>
    <p:extLst>
      <p:ext uri="{BB962C8B-B14F-4D97-AF65-F5344CB8AC3E}">
        <p14:creationId xmlns:p14="http://schemas.microsoft.com/office/powerpoint/2010/main" val="329306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82D43-99A5-40E5-A517-40B9FD489ED4}"/>
              </a:ext>
            </a:extLst>
          </p:cNvPr>
          <p:cNvSpPr>
            <a:spLocks noGrp="1"/>
          </p:cNvSpPr>
          <p:nvPr>
            <p:ph type="title"/>
          </p:nvPr>
        </p:nvSpPr>
        <p:spPr/>
        <p:txBody>
          <a:bodyPr/>
          <a:lstStyle/>
          <a:p>
            <a:pPr algn="ctr"/>
            <a:r>
              <a:rPr lang="en-AU" dirty="0"/>
              <a:t>How</a:t>
            </a:r>
          </a:p>
        </p:txBody>
      </p:sp>
      <p:sp>
        <p:nvSpPr>
          <p:cNvPr id="3" name="Content Placeholder 2">
            <a:extLst>
              <a:ext uri="{FF2B5EF4-FFF2-40B4-BE49-F238E27FC236}">
                <a16:creationId xmlns:a16="http://schemas.microsoft.com/office/drawing/2014/main" id="{200D9B32-A922-4A31-92BB-E99501E81FEA}"/>
              </a:ext>
            </a:extLst>
          </p:cNvPr>
          <p:cNvSpPr>
            <a:spLocks noGrp="1"/>
          </p:cNvSpPr>
          <p:nvPr>
            <p:ph sz="half" idx="1"/>
          </p:nvPr>
        </p:nvSpPr>
        <p:spPr/>
        <p:txBody>
          <a:bodyPr>
            <a:normAutofit/>
          </a:bodyPr>
          <a:lstStyle/>
          <a:p>
            <a:pPr marL="0" indent="0">
              <a:buNone/>
            </a:pPr>
            <a:r>
              <a:rPr lang="en-AU" sz="2400" dirty="0"/>
              <a:t>Convince your organisation</a:t>
            </a:r>
          </a:p>
          <a:p>
            <a:pPr marL="0" indent="0">
              <a:buNone/>
            </a:pPr>
            <a:r>
              <a:rPr lang="en-AU" sz="2400" dirty="0"/>
              <a:t>Run a pilot and collect some data</a:t>
            </a:r>
          </a:p>
          <a:p>
            <a:pPr marL="0" indent="0">
              <a:buNone/>
            </a:pPr>
            <a:r>
              <a:rPr lang="en-AU" sz="2400" dirty="0"/>
              <a:t>Train your workers</a:t>
            </a:r>
          </a:p>
          <a:p>
            <a:pPr marL="0" indent="0">
              <a:buNone/>
            </a:pPr>
            <a:r>
              <a:rPr lang="en-AU" sz="2400" dirty="0"/>
              <a:t>Read about how we did it (rational, training, implementation and results)</a:t>
            </a:r>
          </a:p>
          <a:p>
            <a:pPr marL="0" indent="0">
              <a:buNone/>
            </a:pPr>
            <a:endParaRPr lang="en-AU" sz="2800" b="1" i="0" u="none" strike="noStrike" baseline="0" dirty="0">
              <a:solidFill>
                <a:srgbClr val="000000"/>
              </a:solidFill>
              <a:latin typeface="Myriad Pro"/>
            </a:endParaRPr>
          </a:p>
          <a:p>
            <a:pPr marL="0" indent="0">
              <a:buNone/>
            </a:pPr>
            <a:endParaRPr lang="en-AU" dirty="0"/>
          </a:p>
          <a:p>
            <a:pPr marL="0" indent="0">
              <a:buNone/>
            </a:pPr>
            <a:endParaRPr lang="en-AU" dirty="0"/>
          </a:p>
        </p:txBody>
      </p:sp>
      <p:sp>
        <p:nvSpPr>
          <p:cNvPr id="4" name="Content Placeholder 3">
            <a:extLst>
              <a:ext uri="{FF2B5EF4-FFF2-40B4-BE49-F238E27FC236}">
                <a16:creationId xmlns:a16="http://schemas.microsoft.com/office/drawing/2014/main" id="{7635415D-4D69-41C6-9DD4-70556B329D7E}"/>
              </a:ext>
            </a:extLst>
          </p:cNvPr>
          <p:cNvSpPr>
            <a:spLocks noGrp="1"/>
          </p:cNvSpPr>
          <p:nvPr>
            <p:ph sz="half" idx="2"/>
          </p:nvPr>
        </p:nvSpPr>
        <p:spPr/>
        <p:txBody>
          <a:bodyPr>
            <a:normAutofit/>
          </a:bodyPr>
          <a:lstStyle/>
          <a:p>
            <a:endParaRPr lang="en-AU"/>
          </a:p>
        </p:txBody>
      </p:sp>
      <p:graphicFrame>
        <p:nvGraphicFramePr>
          <p:cNvPr id="7" name="Object 6">
            <a:extLst>
              <a:ext uri="{FF2B5EF4-FFF2-40B4-BE49-F238E27FC236}">
                <a16:creationId xmlns:a16="http://schemas.microsoft.com/office/drawing/2014/main" id="{151AF1F5-F190-48C6-B5F8-7252F2D1D906}"/>
              </a:ext>
            </a:extLst>
          </p:cNvPr>
          <p:cNvGraphicFramePr>
            <a:graphicFrameLocks noChangeAspect="1"/>
          </p:cNvGraphicFramePr>
          <p:nvPr/>
        </p:nvGraphicFramePr>
        <p:xfrm>
          <a:off x="6019800" y="1825625"/>
          <a:ext cx="5334000" cy="4351338"/>
        </p:xfrm>
        <a:graphic>
          <a:graphicData uri="http://schemas.openxmlformats.org/presentationml/2006/ole">
            <mc:AlternateContent xmlns:mc="http://schemas.openxmlformats.org/markup-compatibility/2006">
              <mc:Choice xmlns:v="urn:schemas-microsoft-com:vml" Requires="v">
                <p:oleObj name="Acrobat Document" r:id="rId3" imgW="5667363" imgH="8020022" progId="AcroExch.Document.2020">
                  <p:embed/>
                </p:oleObj>
              </mc:Choice>
              <mc:Fallback>
                <p:oleObj name="Acrobat Document" r:id="rId3" imgW="5667363" imgH="8020022" progId="AcroExch.Document.2020">
                  <p:embed/>
                  <p:pic>
                    <p:nvPicPr>
                      <p:cNvPr id="7" name="Object 6">
                        <a:extLst>
                          <a:ext uri="{FF2B5EF4-FFF2-40B4-BE49-F238E27FC236}">
                            <a16:creationId xmlns:a16="http://schemas.microsoft.com/office/drawing/2014/main" id="{151AF1F5-F190-48C6-B5F8-7252F2D1D906}"/>
                          </a:ext>
                        </a:extLst>
                      </p:cNvPr>
                      <p:cNvPicPr/>
                      <p:nvPr/>
                    </p:nvPicPr>
                    <p:blipFill>
                      <a:blip r:embed="rId4"/>
                      <a:stretch>
                        <a:fillRect/>
                      </a:stretch>
                    </p:blipFill>
                    <p:spPr>
                      <a:xfrm>
                        <a:off x="6019800" y="1825625"/>
                        <a:ext cx="5334000" cy="4351338"/>
                      </a:xfrm>
                      <a:prstGeom prst="rect">
                        <a:avLst/>
                      </a:prstGeom>
                    </p:spPr>
                  </p:pic>
                </p:oleObj>
              </mc:Fallback>
            </mc:AlternateContent>
          </a:graphicData>
        </a:graphic>
      </p:graphicFrame>
    </p:spTree>
    <p:extLst>
      <p:ext uri="{BB962C8B-B14F-4D97-AF65-F5344CB8AC3E}">
        <p14:creationId xmlns:p14="http://schemas.microsoft.com/office/powerpoint/2010/main" val="35991676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82D43-99A5-40E5-A517-40B9FD489ED4}"/>
              </a:ext>
            </a:extLst>
          </p:cNvPr>
          <p:cNvSpPr>
            <a:spLocks noGrp="1"/>
          </p:cNvSpPr>
          <p:nvPr>
            <p:ph type="title"/>
          </p:nvPr>
        </p:nvSpPr>
        <p:spPr/>
        <p:txBody>
          <a:bodyPr/>
          <a:lstStyle/>
          <a:p>
            <a:pPr algn="ctr"/>
            <a:r>
              <a:rPr lang="en-AU" dirty="0"/>
              <a:t>How</a:t>
            </a:r>
          </a:p>
        </p:txBody>
      </p:sp>
      <p:sp>
        <p:nvSpPr>
          <p:cNvPr id="3" name="Content Placeholder 2">
            <a:extLst>
              <a:ext uri="{FF2B5EF4-FFF2-40B4-BE49-F238E27FC236}">
                <a16:creationId xmlns:a16="http://schemas.microsoft.com/office/drawing/2014/main" id="{200D9B32-A922-4A31-92BB-E99501E81FEA}"/>
              </a:ext>
            </a:extLst>
          </p:cNvPr>
          <p:cNvSpPr>
            <a:spLocks noGrp="1"/>
          </p:cNvSpPr>
          <p:nvPr>
            <p:ph sz="half" idx="1"/>
          </p:nvPr>
        </p:nvSpPr>
        <p:spPr/>
        <p:txBody>
          <a:bodyPr>
            <a:normAutofit/>
          </a:bodyPr>
          <a:lstStyle/>
          <a:p>
            <a:pPr marL="0" indent="0">
              <a:buNone/>
            </a:pPr>
            <a:r>
              <a:rPr lang="en-AU" dirty="0"/>
              <a:t>Flyers and posters</a:t>
            </a:r>
          </a:p>
          <a:p>
            <a:pPr marL="0" indent="0">
              <a:buNone/>
            </a:pPr>
            <a:r>
              <a:rPr lang="en-AU" dirty="0"/>
              <a:t>Meet People before group</a:t>
            </a:r>
          </a:p>
          <a:p>
            <a:pPr marL="0" indent="0">
              <a:buNone/>
            </a:pPr>
            <a:r>
              <a:rPr lang="en-AU" dirty="0"/>
              <a:t>A safe space where people will feel welcome and comfortable</a:t>
            </a:r>
          </a:p>
          <a:p>
            <a:pPr marL="0" indent="0">
              <a:buNone/>
            </a:pPr>
            <a:r>
              <a:rPr lang="en-AU" dirty="0"/>
              <a:t>Exploratory </a:t>
            </a:r>
          </a:p>
          <a:p>
            <a:pPr marL="0" indent="0">
              <a:buNone/>
            </a:pPr>
            <a:r>
              <a:rPr lang="en-AU" dirty="0"/>
              <a:t>Voices are welcome, we are not trying to get rid of them</a:t>
            </a:r>
          </a:p>
          <a:p>
            <a:pPr marL="0" indent="0">
              <a:buNone/>
            </a:pPr>
            <a:r>
              <a:rPr lang="en-AU" dirty="0"/>
              <a:t>Bring a sense of fun</a:t>
            </a:r>
          </a:p>
          <a:p>
            <a:pPr marL="0" indent="0">
              <a:buNone/>
            </a:pPr>
            <a:r>
              <a:rPr lang="en-AU" dirty="0"/>
              <a:t>Coffee and cake, music, poetry</a:t>
            </a:r>
          </a:p>
          <a:p>
            <a:pPr marL="0" indent="0">
              <a:buNone/>
            </a:pPr>
            <a:endParaRPr lang="en-AU" dirty="0"/>
          </a:p>
          <a:p>
            <a:pPr marL="0" indent="0">
              <a:buNone/>
            </a:pPr>
            <a:endParaRPr lang="en-AU" dirty="0"/>
          </a:p>
        </p:txBody>
      </p:sp>
      <p:sp>
        <p:nvSpPr>
          <p:cNvPr id="4" name="Content Placeholder 3">
            <a:extLst>
              <a:ext uri="{FF2B5EF4-FFF2-40B4-BE49-F238E27FC236}">
                <a16:creationId xmlns:a16="http://schemas.microsoft.com/office/drawing/2014/main" id="{7635415D-4D69-41C6-9DD4-70556B329D7E}"/>
              </a:ext>
            </a:extLst>
          </p:cNvPr>
          <p:cNvSpPr>
            <a:spLocks noGrp="1"/>
          </p:cNvSpPr>
          <p:nvPr>
            <p:ph sz="half" idx="2"/>
          </p:nvPr>
        </p:nvSpPr>
        <p:spPr/>
        <p:txBody>
          <a:bodyPr>
            <a:normAutofit/>
          </a:bodyPr>
          <a:lstStyle/>
          <a:p>
            <a:endParaRPr lang="en-AU"/>
          </a:p>
        </p:txBody>
      </p:sp>
      <p:graphicFrame>
        <p:nvGraphicFramePr>
          <p:cNvPr id="7" name="Object 6">
            <a:extLst>
              <a:ext uri="{FF2B5EF4-FFF2-40B4-BE49-F238E27FC236}">
                <a16:creationId xmlns:a16="http://schemas.microsoft.com/office/drawing/2014/main" id="{151AF1F5-F190-48C6-B5F8-7252F2D1D906}"/>
              </a:ext>
            </a:extLst>
          </p:cNvPr>
          <p:cNvGraphicFramePr>
            <a:graphicFrameLocks noChangeAspect="1"/>
          </p:cNvGraphicFramePr>
          <p:nvPr/>
        </p:nvGraphicFramePr>
        <p:xfrm>
          <a:off x="6019800" y="1825625"/>
          <a:ext cx="5334000" cy="4351338"/>
        </p:xfrm>
        <a:graphic>
          <a:graphicData uri="http://schemas.openxmlformats.org/presentationml/2006/ole">
            <mc:AlternateContent xmlns:mc="http://schemas.openxmlformats.org/markup-compatibility/2006">
              <mc:Choice xmlns:v="urn:schemas-microsoft-com:vml" Requires="v">
                <p:oleObj name="Acrobat Document" r:id="rId3" imgW="5667363" imgH="8020022" progId="AcroExch.Document.2020">
                  <p:embed/>
                </p:oleObj>
              </mc:Choice>
              <mc:Fallback>
                <p:oleObj name="Acrobat Document" r:id="rId3" imgW="5667363" imgH="8020022" progId="AcroExch.Document.2020">
                  <p:embed/>
                  <p:pic>
                    <p:nvPicPr>
                      <p:cNvPr id="7" name="Object 6">
                        <a:extLst>
                          <a:ext uri="{FF2B5EF4-FFF2-40B4-BE49-F238E27FC236}">
                            <a16:creationId xmlns:a16="http://schemas.microsoft.com/office/drawing/2014/main" id="{151AF1F5-F190-48C6-B5F8-7252F2D1D906}"/>
                          </a:ext>
                        </a:extLst>
                      </p:cNvPr>
                      <p:cNvPicPr/>
                      <p:nvPr/>
                    </p:nvPicPr>
                    <p:blipFill>
                      <a:blip r:embed="rId4"/>
                      <a:stretch>
                        <a:fillRect/>
                      </a:stretch>
                    </p:blipFill>
                    <p:spPr>
                      <a:xfrm>
                        <a:off x="6019800" y="1825625"/>
                        <a:ext cx="5334000" cy="4351338"/>
                      </a:xfrm>
                      <a:prstGeom prst="rect">
                        <a:avLst/>
                      </a:prstGeom>
                    </p:spPr>
                  </p:pic>
                </p:oleObj>
              </mc:Fallback>
            </mc:AlternateContent>
          </a:graphicData>
        </a:graphic>
      </p:graphicFrame>
    </p:spTree>
    <p:extLst>
      <p:ext uri="{BB962C8B-B14F-4D97-AF65-F5344CB8AC3E}">
        <p14:creationId xmlns:p14="http://schemas.microsoft.com/office/powerpoint/2010/main" val="307646539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2054</TotalTime>
  <Words>6480</Words>
  <Application>Microsoft Office PowerPoint</Application>
  <PresentationFormat>Widescreen</PresentationFormat>
  <Paragraphs>490</Paragraphs>
  <Slides>25</Slides>
  <Notes>23</Notes>
  <HiddenSlides>0</HiddenSlides>
  <MMClips>1</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4" baseType="lpstr">
      <vt:lpstr>Arial</vt:lpstr>
      <vt:lpstr>Arial</vt:lpstr>
      <vt:lpstr>Calibri</vt:lpstr>
      <vt:lpstr>Calibri Light</vt:lpstr>
      <vt:lpstr>Lucida Sans Unicode</vt:lpstr>
      <vt:lpstr>Myriad Pro</vt:lpstr>
      <vt:lpstr>Times New Roman</vt:lpstr>
      <vt:lpstr>Office Theme</vt:lpstr>
      <vt:lpstr>Acrobat Document</vt:lpstr>
      <vt:lpstr>Did You Know</vt:lpstr>
      <vt:lpstr>Gordon Kay </vt:lpstr>
      <vt:lpstr>Hearing Voices</vt:lpstr>
      <vt:lpstr>Why</vt:lpstr>
      <vt:lpstr> There appears to be a continuum between good and poor mental health that all voice hearers move up and down ranging from relatively common experiences with little or no impact on people’s lives through to extraordinary experiences that profoundly affect individuals, family, culture, and societies.   For those with persistent problems, impairment in functioning can be profound </vt:lpstr>
      <vt:lpstr>Why (a rational for the bureaucrats)</vt:lpstr>
      <vt:lpstr>How (Combination of CBT/HVN Values) </vt:lpstr>
      <vt:lpstr>How</vt:lpstr>
      <vt:lpstr>How</vt:lpstr>
      <vt:lpstr>Normalisation – Famous faces </vt:lpstr>
      <vt:lpstr>Formulation/Construct</vt:lpstr>
      <vt:lpstr>Normalisation - Stress Vulnerability Model</vt:lpstr>
      <vt:lpstr>Circumstances in which voices can be heard  Draw up a continuum  Explore the differences between those who cope and those who don't</vt:lpstr>
      <vt:lpstr>Most People Cope well  Even those with Nonclinical explanations  Beliefs about voices seems important  </vt:lpstr>
      <vt:lpstr>Voices and Spirituality</vt:lpstr>
      <vt:lpstr>Formulation/construct (The startling Phase)</vt:lpstr>
      <vt:lpstr>Influencing Beliefs  Some of the common tactics of voices</vt:lpstr>
      <vt:lpstr>Influencing Beliefs    Look at widely held beliefs </vt:lpstr>
      <vt:lpstr>Why do we believe what we believe</vt:lpstr>
      <vt:lpstr>Things aren’t always what they seem</vt:lpstr>
      <vt:lpstr>The Cognitive Model Of Voices. Think Differently</vt:lpstr>
      <vt:lpstr>Change the relationship with voices  Influence the power  Compassion for Voices</vt:lpstr>
      <vt:lpstr>Testing the power of Voices</vt:lpstr>
      <vt:lpstr>Things to think about</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Improving Access to Psychological Therapies for Psychosis</dc:title>
  <dc:creator>Gordon Kay</dc:creator>
  <cp:lastModifiedBy>Deborah Kay</cp:lastModifiedBy>
  <cp:revision>134</cp:revision>
  <dcterms:created xsi:type="dcterms:W3CDTF">2018-06-26T02:39:13Z</dcterms:created>
  <dcterms:modified xsi:type="dcterms:W3CDTF">2023-10-19T07:43:56Z</dcterms:modified>
</cp:coreProperties>
</file>