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Override ContentType="application/vnd.openxmlformats-officedocument.custom-properties+xml" PartName="/docProps/custom.xml"/>
</Types>
</file>

<file path=_rels/.rels><?xml version="1.0" encoding="UTF-8" standalone="no" ?><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0"/>
    <p:sldId id="257" r:id="rId41"/>
    <p:sldId id="258" r:id="rId42"/>
    <p:sldId id="259" r:id="rId43"/>
    <p:sldId id="260" r:id="rId44"/>
    <p:sldId id="261" r:id="rId45"/>
    <p:sldId id="262" r:id="rId46"/>
    <p:sldId id="263" r:id="rId47"/>
    <p:sldId id="264" r:id="rId48"/>
    <p:sldId id="265" r:id="rId49"/>
    <p:sldId id="266" r:id="rId50"/>
    <p:sldId id="267" r:id="rId51"/>
    <p:sldId id="268" r:id="rId52"/>
    <p:sldId id="269" r:id="rId53"/>
    <p:sldId id="270" r:id="rId54"/>
    <p:sldId id="271" r:id="rId55"/>
    <p:sldId id="272" r:id="rId5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M Sans" charset="1" panose="00000000000000000000"/>
      <p:regular r:id="rId10"/>
    </p:embeddedFont>
    <p:embeddedFont>
      <p:font typeface="DM Sans Bold" charset="1" panose="00000000000000000000"/>
      <p:regular r:id="rId11"/>
    </p:embeddedFont>
    <p:embeddedFont>
      <p:font typeface="DM Sans Italics" charset="1" panose="00000000000000000000"/>
      <p:regular r:id="rId12"/>
    </p:embeddedFont>
    <p:embeddedFont>
      <p:font typeface="DM Sans Bold Italics" charset="1" panose="00000000000000000000"/>
      <p:regular r:id="rId13"/>
    </p:embeddedFont>
    <p:embeddedFont>
      <p:font typeface="Space Mono" charset="1" panose="02000509040000020004"/>
      <p:regular r:id="rId14"/>
    </p:embeddedFont>
    <p:embeddedFont>
      <p:font typeface="Space Mono Bold" charset="1" panose="02000809030000020004"/>
      <p:regular r:id="rId15"/>
    </p:embeddedFont>
    <p:embeddedFont>
      <p:font typeface="Space Mono Italics" charset="1" panose="02000509090000090004"/>
      <p:regular r:id="rId16"/>
    </p:embeddedFont>
    <p:embeddedFont>
      <p:font typeface="Space Mono Bold Italics" charset="1" panose="02000809040000090004"/>
      <p:regular r:id="rId17"/>
    </p:embeddedFont>
    <p:embeddedFont>
      <p:font typeface="Cyrillic Bodoni" charset="1" panose="02070603070506020303"/>
      <p:regular r:id="rId18"/>
    </p:embeddedFont>
    <p:embeddedFont>
      <p:font typeface="Cyrillic Bodoni Bold" charset="1" panose="02070803080506020303"/>
      <p:regular r:id="rId19"/>
    </p:embeddedFont>
    <p:embeddedFont>
      <p:font typeface="Cyrillic Bodoni Italics" charset="1" panose="02070603070506090303"/>
      <p:regular r:id="rId20"/>
    </p:embeddedFont>
    <p:embeddedFont>
      <p:font typeface="Cyrillic Bodoni Bold Italics" charset="1" panose="02070803080506090303"/>
      <p:regular r:id="rId21"/>
    </p:embeddedFont>
    <p:embeddedFont>
      <p:font typeface="Cooper Hewitt" charset="1" panose="00000000000000000000"/>
      <p:regular r:id="rId22"/>
    </p:embeddedFont>
    <p:embeddedFont>
      <p:font typeface="Cooper Hewitt Bold" charset="1" panose="00000000000000000000"/>
      <p:regular r:id="rId23"/>
    </p:embeddedFont>
    <p:embeddedFont>
      <p:font typeface="Cooper Hewitt Italics" charset="1" panose="00000000000000000000"/>
      <p:regular r:id="rId24"/>
    </p:embeddedFont>
    <p:embeddedFont>
      <p:font typeface="Cooper Hewitt Bold Italics" charset="1" panose="00000000000000000000"/>
      <p:regular r:id="rId25"/>
    </p:embeddedFont>
    <p:embeddedFont>
      <p:font typeface="Cooper Hewitt Thin" charset="1" panose="00000000000000000000"/>
      <p:regular r:id="rId26"/>
    </p:embeddedFont>
    <p:embeddedFont>
      <p:font typeface="Cooper Hewitt Thin Italics" charset="1" panose="00000000000000000000"/>
      <p:regular r:id="rId27"/>
    </p:embeddedFont>
    <p:embeddedFont>
      <p:font typeface="Cooper Hewitt Light" charset="1" panose="00000000000000000000"/>
      <p:regular r:id="rId28"/>
    </p:embeddedFont>
    <p:embeddedFont>
      <p:font typeface="Cooper Hewitt Light Italics" charset="1" panose="00000000000000000000"/>
      <p:regular r:id="rId29"/>
    </p:embeddedFont>
    <p:embeddedFont>
      <p:font typeface="Cooper Hewitt Heavy" charset="1" panose="00000000000000000000"/>
      <p:regular r:id="rId30"/>
    </p:embeddedFont>
    <p:embeddedFont>
      <p:font typeface="Cooper Hewitt Heavy Italics" charset="1" panose="00000000000000000000"/>
      <p:regular r:id="rId31"/>
    </p:embeddedFont>
    <p:embeddedFont>
      <p:font typeface="Open Sans" charset="1" panose="020B0606030504020204"/>
      <p:regular r:id="rId32"/>
    </p:embeddedFont>
    <p:embeddedFont>
      <p:font typeface="Open Sans Bold" charset="1" panose="020B0806030504020204"/>
      <p:regular r:id="rId33"/>
    </p:embeddedFont>
    <p:embeddedFont>
      <p:font typeface="Open Sans Italics" charset="1" panose="020B0606030504020204"/>
      <p:regular r:id="rId34"/>
    </p:embeddedFont>
    <p:embeddedFont>
      <p:font typeface="Open Sans Bold Italics" charset="1" panose="020B0806030504020204"/>
      <p:regular r:id="rId35"/>
    </p:embeddedFont>
    <p:embeddedFont>
      <p:font typeface="Open Sans Light" charset="1" panose="020B0306030504020204"/>
      <p:regular r:id="rId36"/>
    </p:embeddedFont>
    <p:embeddedFont>
      <p:font typeface="Open Sans Light Italics" charset="1" panose="020B0306030504020204"/>
      <p:regular r:id="rId37"/>
    </p:embeddedFont>
    <p:embeddedFont>
      <p:font typeface="Open Sans Ultra-Bold" charset="1" panose="00000000000000000000"/>
      <p:regular r:id="rId38"/>
    </p:embeddedFont>
    <p:embeddedFont>
      <p:font typeface="Open Sans Ultra-Bold Italics" charset="1" panose="0000000000000000000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slides/slide1.xml" Type="http://schemas.openxmlformats.org/officeDocument/2006/relationships/slide"/><Relationship Id="rId41" Target="slides/slide2.xml" Type="http://schemas.openxmlformats.org/officeDocument/2006/relationships/slide"/><Relationship Id="rId42" Target="slides/slide3.xml" Type="http://schemas.openxmlformats.org/officeDocument/2006/relationships/slide"/><Relationship Id="rId43" Target="slides/slide4.xml" Type="http://schemas.openxmlformats.org/officeDocument/2006/relationships/slide"/><Relationship Id="rId44" Target="slides/slide5.xml" Type="http://schemas.openxmlformats.org/officeDocument/2006/relationships/slide"/><Relationship Id="rId45" Target="slides/slide6.xml" Type="http://schemas.openxmlformats.org/officeDocument/2006/relationships/slide"/><Relationship Id="rId46" Target="slides/slide7.xml" Type="http://schemas.openxmlformats.org/officeDocument/2006/relationships/slide"/><Relationship Id="rId47" Target="slides/slide8.xml" Type="http://schemas.openxmlformats.org/officeDocument/2006/relationships/slide"/><Relationship Id="rId48" Target="slides/slide9.xml" Type="http://schemas.openxmlformats.org/officeDocument/2006/relationships/slide"/><Relationship Id="rId49" Target="slides/slide10.xml" Type="http://schemas.openxmlformats.org/officeDocument/2006/relationships/slide"/><Relationship Id="rId5" Target="tableStyles.xml" Type="http://schemas.openxmlformats.org/officeDocument/2006/relationships/tableStyles"/><Relationship Id="rId50" Target="slides/slide11.xml" Type="http://schemas.openxmlformats.org/officeDocument/2006/relationships/slide"/><Relationship Id="rId51" Target="slides/slide12.xml" Type="http://schemas.openxmlformats.org/officeDocument/2006/relationships/slide"/><Relationship Id="rId52" Target="slides/slide13.xml" Type="http://schemas.openxmlformats.org/officeDocument/2006/relationships/slide"/><Relationship Id="rId53" Target="slides/slide14.xml" Type="http://schemas.openxmlformats.org/officeDocument/2006/relationships/slide"/><Relationship Id="rId54" Target="slides/slide15.xml" Type="http://schemas.openxmlformats.org/officeDocument/2006/relationships/slide"/><Relationship Id="rId55" Target="slides/slide16.xml" Type="http://schemas.openxmlformats.org/officeDocument/2006/relationships/slide"/><Relationship Id="rId56" Target="slides/slide17.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s>
</file>

<file path=ppt/slides/_rels/slide11.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 Id="rId3" Target="../media/image36.pn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s>
</file>

<file path=ppt/slides/_rels/slide12.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jpeg" Type="http://schemas.openxmlformats.org/officeDocument/2006/relationships/image"/><Relationship Id="rId4" Target="../media/image41.png" Type="http://schemas.openxmlformats.org/officeDocument/2006/relationships/image"/><Relationship Id="rId5" Target="../media/image42.png" Type="http://schemas.openxmlformats.org/officeDocument/2006/relationships/image"/><Relationship Id="rId6" Target="../media/image19.png" Type="http://schemas.openxmlformats.org/officeDocument/2006/relationships/image"/><Relationship Id="rId7" Target="../media/image43.jpeg" Type="http://schemas.openxmlformats.org/officeDocument/2006/relationships/image"/><Relationship Id="rId8" Target="../media/image44.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27.png" Type="http://schemas.openxmlformats.org/officeDocument/2006/relationships/image"/><Relationship Id="rId4" Target="../media/image48.png" Type="http://schemas.openxmlformats.org/officeDocument/2006/relationships/image"/><Relationship Id="rId5" Target="../media/image49.png" Type="http://schemas.openxmlformats.org/officeDocument/2006/relationships/image"/></Relationships>
</file>

<file path=ppt/slides/_rels/slide15.xml.rels><?xml version="1.0" encoding="UTF-8" standalone="no" ?><Relationships xmlns="http://schemas.openxmlformats.org/package/2006/relationships"><Relationship Id="rId1" Target="../slideLayouts/slideLayout7.xml" Type="http://schemas.openxmlformats.org/officeDocument/2006/relationships/slideLayout"/><Relationship Id="rId10" Target="../media/image58.jpeg" Type="http://schemas.openxmlformats.org/officeDocument/2006/relationships/image"/><Relationship Id="rId11" Target="../media/image59.jpeg" Type="http://schemas.openxmlformats.org/officeDocument/2006/relationships/image"/><Relationship Id="rId12" Target="../media/image60.jpeg" Type="http://schemas.openxmlformats.org/officeDocument/2006/relationships/image"/><Relationship Id="rId13" Target="../media/image61.jpeg" Type="http://schemas.openxmlformats.org/officeDocument/2006/relationships/image"/><Relationship Id="rId14" Target="../media/image62.jpeg" Type="http://schemas.openxmlformats.org/officeDocument/2006/relationships/image"/><Relationship Id="rId2" Target="../media/image50.jpeg" Type="http://schemas.openxmlformats.org/officeDocument/2006/relationships/image"/><Relationship Id="rId3" Target="../media/image51.jpeg" Type="http://schemas.openxmlformats.org/officeDocument/2006/relationships/image"/><Relationship Id="rId4" Target="../media/image52.jpeg" Type="http://schemas.openxmlformats.org/officeDocument/2006/relationships/image"/><Relationship Id="rId5" Target="../media/image53.jpeg" Type="http://schemas.openxmlformats.org/officeDocument/2006/relationships/image"/><Relationship Id="rId6" Target="../media/image54.jpeg" Type="http://schemas.openxmlformats.org/officeDocument/2006/relationships/image"/><Relationship Id="rId7" Target="../media/image55.jpeg" Type="http://schemas.openxmlformats.org/officeDocument/2006/relationships/image"/><Relationship Id="rId8" Target="../media/image56.jpeg" Type="http://schemas.openxmlformats.org/officeDocument/2006/relationships/image"/><Relationship Id="rId9" Target="../media/image57.jpeg" Type="http://schemas.openxmlformats.org/officeDocument/2006/relationships/image"/></Relationships>
</file>

<file path=ppt/slides/_rels/slide16.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63.png" Type="http://schemas.openxmlformats.org/officeDocument/2006/relationships/image"/><Relationship Id="rId3" Target="../media/image64.svg" Type="http://schemas.openxmlformats.org/officeDocument/2006/relationships/image"/><Relationship Id="rId4" Target="../media/image65.jpe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jpeg" Type="http://schemas.openxmlformats.org/officeDocument/2006/relationships/image"/><Relationship Id="rId6" Target="../media/image8.png" Type="http://schemas.openxmlformats.org/officeDocument/2006/relationships/image"/><Relationship Id="rId7" Target="../media/image9.jpeg" Type="http://schemas.openxmlformats.org/officeDocument/2006/relationships/image"/></Relationships>
</file>

<file path=ppt/slides/_rels/slide3.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pn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png" Type="http://schemas.openxmlformats.org/officeDocument/2006/relationships/image"/><Relationship Id="rId7" Target="../media/image15.jpeg" Type="http://schemas.openxmlformats.org/officeDocument/2006/relationships/image"/></Relationships>
</file>

<file path=ppt/slides/_rels/slide4.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s>
</file>

<file path=ppt/slides/_rels/slide5.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s>
</file>

<file path=ppt/slides/_rels/slide6.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s>
</file>

<file path=ppt/slides/_rels/slide8.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 Id="rId3" Target="../media/image29.jpeg" Type="http://schemas.openxmlformats.org/officeDocument/2006/relationships/image"/></Relationships>
</file>

<file path=ppt/slides/_rels/slide9.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31.jpe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sp>
        <p:nvSpPr>
          <p:cNvPr name="Freeform 2" id="2"/>
          <p:cNvSpPr/>
          <p:nvPr/>
        </p:nvSpPr>
        <p:spPr>
          <a:xfrm flipH="false" flipV="false" rot="0">
            <a:off x="655105" y="307871"/>
            <a:ext cx="16812033" cy="5832138"/>
          </a:xfrm>
          <a:custGeom>
            <a:avLst/>
            <a:gdLst/>
            <a:ahLst/>
            <a:cxnLst/>
            <a:rect r="r" b="b" t="t" l="l"/>
            <a:pathLst>
              <a:path h="5832138" w="16812033">
                <a:moveTo>
                  <a:pt x="0" y="0"/>
                </a:moveTo>
                <a:lnTo>
                  <a:pt x="16812032" y="0"/>
                </a:lnTo>
                <a:lnTo>
                  <a:pt x="16812032" y="5832138"/>
                </a:lnTo>
                <a:lnTo>
                  <a:pt x="0" y="5832138"/>
                </a:lnTo>
                <a:lnTo>
                  <a:pt x="0" y="0"/>
                </a:lnTo>
                <a:close/>
              </a:path>
            </a:pathLst>
          </a:custGeom>
          <a:blipFill>
            <a:blip r:embed="rId2"/>
            <a:stretch>
              <a:fillRect l="0" t="-5285" r="0" b="-5285"/>
            </a:stretch>
          </a:blipFill>
        </p:spPr>
      </p:sp>
      <p:sp>
        <p:nvSpPr>
          <p:cNvPr name="Freeform 3" id="3"/>
          <p:cNvSpPr/>
          <p:nvPr/>
        </p:nvSpPr>
        <p:spPr>
          <a:xfrm flipH="false" flipV="false" rot="0">
            <a:off x="13438158" y="8782413"/>
            <a:ext cx="1251803" cy="1263287"/>
          </a:xfrm>
          <a:custGeom>
            <a:avLst/>
            <a:gdLst/>
            <a:ahLst/>
            <a:cxnLst/>
            <a:rect r="r" b="b" t="t" l="l"/>
            <a:pathLst>
              <a:path h="1263287" w="1251803">
                <a:moveTo>
                  <a:pt x="0" y="0"/>
                </a:moveTo>
                <a:lnTo>
                  <a:pt x="1251803" y="0"/>
                </a:lnTo>
                <a:lnTo>
                  <a:pt x="1251803" y="1263287"/>
                </a:lnTo>
                <a:lnTo>
                  <a:pt x="0" y="1263287"/>
                </a:lnTo>
                <a:lnTo>
                  <a:pt x="0" y="0"/>
                </a:lnTo>
                <a:close/>
              </a:path>
            </a:pathLst>
          </a:custGeom>
          <a:blipFill>
            <a:blip r:embed="rId3"/>
            <a:stretch>
              <a:fillRect l="0" t="0" r="0" b="0"/>
            </a:stretch>
          </a:blipFill>
        </p:spPr>
      </p:sp>
      <p:sp>
        <p:nvSpPr>
          <p:cNvPr name="Freeform 4" id="4"/>
          <p:cNvSpPr/>
          <p:nvPr/>
        </p:nvSpPr>
        <p:spPr>
          <a:xfrm flipH="false" flipV="false" rot="0">
            <a:off x="15228074" y="9004181"/>
            <a:ext cx="2031226" cy="1021269"/>
          </a:xfrm>
          <a:custGeom>
            <a:avLst/>
            <a:gdLst/>
            <a:ahLst/>
            <a:cxnLst/>
            <a:rect r="r" b="b" t="t" l="l"/>
            <a:pathLst>
              <a:path h="1021269" w="2031226">
                <a:moveTo>
                  <a:pt x="0" y="0"/>
                </a:moveTo>
                <a:lnTo>
                  <a:pt x="2031226" y="0"/>
                </a:lnTo>
                <a:lnTo>
                  <a:pt x="2031226" y="1021269"/>
                </a:lnTo>
                <a:lnTo>
                  <a:pt x="0" y="1021269"/>
                </a:lnTo>
                <a:lnTo>
                  <a:pt x="0" y="0"/>
                </a:lnTo>
                <a:close/>
              </a:path>
            </a:pathLst>
          </a:custGeom>
          <a:blipFill>
            <a:blip r:embed="rId4"/>
            <a:stretch>
              <a:fillRect l="0" t="0" r="0" b="-50073"/>
            </a:stretch>
          </a:blipFill>
        </p:spPr>
      </p:sp>
      <p:sp>
        <p:nvSpPr>
          <p:cNvPr name="TextBox 5" id="5"/>
          <p:cNvSpPr txBox="true"/>
          <p:nvPr/>
        </p:nvSpPr>
        <p:spPr>
          <a:xfrm rot="0">
            <a:off x="306390" y="9229725"/>
            <a:ext cx="16604195" cy="815975"/>
          </a:xfrm>
          <a:prstGeom prst="rect">
            <a:avLst/>
          </a:prstGeom>
        </p:spPr>
        <p:txBody>
          <a:bodyPr anchor="t" rtlCol="false" tIns="0" lIns="0" bIns="0" rIns="0">
            <a:spAutoFit/>
          </a:bodyPr>
          <a:lstStyle/>
          <a:p>
            <a:pPr>
              <a:lnSpc>
                <a:spcPts val="3249"/>
              </a:lnSpc>
              <a:spcBef>
                <a:spcPct val="0"/>
              </a:spcBef>
            </a:pPr>
            <a:r>
              <a:rPr lang="en-US" sz="2499">
                <a:solidFill>
                  <a:srgbClr val="000000"/>
                </a:solidFill>
                <a:latin typeface="Space Mono"/>
              </a:rPr>
              <a:t>Arthur Braun </a:t>
            </a:r>
          </a:p>
          <a:p>
            <a:pPr>
              <a:lnSpc>
                <a:spcPts val="3249"/>
              </a:lnSpc>
              <a:spcBef>
                <a:spcPct val="0"/>
              </a:spcBef>
            </a:pPr>
            <a:r>
              <a:rPr lang="en-US" sz="2499">
                <a:solidFill>
                  <a:srgbClr val="000000"/>
                </a:solidFill>
                <a:latin typeface="Space Mono"/>
              </a:rPr>
              <a:t>Psychologue clinicien et doctorant </a:t>
            </a:r>
          </a:p>
        </p:txBody>
      </p:sp>
      <p:sp>
        <p:nvSpPr>
          <p:cNvPr name="TextBox 6" id="6"/>
          <p:cNvSpPr txBox="true"/>
          <p:nvPr/>
        </p:nvSpPr>
        <p:spPr>
          <a:xfrm rot="0">
            <a:off x="0" y="6266741"/>
            <a:ext cx="18288000" cy="2625680"/>
          </a:xfrm>
          <a:prstGeom prst="rect">
            <a:avLst/>
          </a:prstGeom>
        </p:spPr>
        <p:txBody>
          <a:bodyPr anchor="t" rtlCol="false" tIns="0" lIns="0" bIns="0" rIns="0">
            <a:spAutoFit/>
          </a:bodyPr>
          <a:lstStyle/>
          <a:p>
            <a:pPr algn="ctr">
              <a:lnSpc>
                <a:spcPts val="5204"/>
              </a:lnSpc>
            </a:pPr>
            <a:r>
              <a:rPr lang="en-US" sz="4003">
                <a:solidFill>
                  <a:srgbClr val="000000"/>
                </a:solidFill>
                <a:latin typeface="Space Mono Bold"/>
              </a:rPr>
              <a:t>Médias et cinéma : des vecteurs de représentations sur l'entente de voix</a:t>
            </a:r>
          </a:p>
          <a:p>
            <a:pPr algn="ctr">
              <a:lnSpc>
                <a:spcPts val="5204"/>
              </a:lnSpc>
              <a:spcBef>
                <a:spcPct val="0"/>
              </a:spcBef>
            </a:pPr>
            <a:r>
              <a:rPr lang="en-US" sz="4003">
                <a:solidFill>
                  <a:srgbClr val="000000"/>
                </a:solidFill>
                <a:latin typeface="Space Mono Bold"/>
              </a:rPr>
              <a:t>Media and cinema: vectors of representations on hearing voices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grpSp>
        <p:nvGrpSpPr>
          <p:cNvPr name="Group 2" id="2"/>
          <p:cNvGrpSpPr/>
          <p:nvPr/>
        </p:nvGrpSpPr>
        <p:grpSpPr>
          <a:xfrm rot="0">
            <a:off x="1583452" y="1028700"/>
            <a:ext cx="5994563" cy="8378345"/>
            <a:chOff x="0" y="0"/>
            <a:chExt cx="7992751" cy="11171127"/>
          </a:xfrm>
        </p:grpSpPr>
        <p:sp>
          <p:nvSpPr>
            <p:cNvPr name="TextBox 3" id="3"/>
            <p:cNvSpPr txBox="true"/>
            <p:nvPr/>
          </p:nvSpPr>
          <p:spPr>
            <a:xfrm rot="-2700000">
              <a:off x="877994" y="8570466"/>
              <a:ext cx="1354818" cy="442069"/>
            </a:xfrm>
            <a:prstGeom prst="rect">
              <a:avLst/>
            </a:prstGeom>
          </p:spPr>
          <p:txBody>
            <a:bodyPr anchor="t" rtlCol="false" tIns="0" lIns="0" bIns="0" rIns="0">
              <a:spAutoFit/>
            </a:bodyPr>
            <a:lstStyle/>
            <a:p>
              <a:pPr algn="ctr">
                <a:lnSpc>
                  <a:spcPts val="2799"/>
                </a:lnSpc>
              </a:pPr>
              <a:r>
                <a:rPr lang="en-US" sz="1999">
                  <a:solidFill>
                    <a:srgbClr val="000000"/>
                  </a:solidFill>
                  <a:latin typeface="DM Sans"/>
                </a:rPr>
                <a:t>Violence</a:t>
              </a:r>
            </a:p>
          </p:txBody>
        </p:sp>
        <p:sp>
          <p:nvSpPr>
            <p:cNvPr name="TextBox 4" id="4"/>
            <p:cNvSpPr txBox="true"/>
            <p:nvPr/>
          </p:nvSpPr>
          <p:spPr>
            <a:xfrm rot="-2700000">
              <a:off x="3266298" y="8619507"/>
              <a:ext cx="1493528" cy="442069"/>
            </a:xfrm>
            <a:prstGeom prst="rect">
              <a:avLst/>
            </a:prstGeom>
          </p:spPr>
          <p:txBody>
            <a:bodyPr anchor="t" rtlCol="false" tIns="0" lIns="0" bIns="0" rIns="0">
              <a:spAutoFit/>
            </a:bodyPr>
            <a:lstStyle/>
            <a:p>
              <a:pPr algn="ctr">
                <a:lnSpc>
                  <a:spcPts val="2799"/>
                </a:lnSpc>
              </a:pPr>
              <a:r>
                <a:rPr lang="en-US" sz="1999">
                  <a:solidFill>
                    <a:srgbClr val="000000"/>
                  </a:solidFill>
                  <a:latin typeface="DM Sans"/>
                </a:rPr>
                <a:t>Homicide</a:t>
              </a:r>
            </a:p>
          </p:txBody>
        </p:sp>
        <p:sp>
          <p:nvSpPr>
            <p:cNvPr name="TextBox 5" id="5"/>
            <p:cNvSpPr txBox="true"/>
            <p:nvPr/>
          </p:nvSpPr>
          <p:spPr>
            <a:xfrm rot="-2700000">
              <a:off x="3785802" y="9442632"/>
              <a:ext cx="3821675" cy="442069"/>
            </a:xfrm>
            <a:prstGeom prst="rect">
              <a:avLst/>
            </a:prstGeom>
          </p:spPr>
          <p:txBody>
            <a:bodyPr anchor="t" rtlCol="false" tIns="0" lIns="0" bIns="0" rIns="0">
              <a:spAutoFit/>
            </a:bodyPr>
            <a:lstStyle/>
            <a:p>
              <a:pPr algn="ctr">
                <a:lnSpc>
                  <a:spcPts val="2799"/>
                </a:lnSpc>
              </a:pPr>
              <a:r>
                <a:rPr lang="en-US" sz="1999">
                  <a:solidFill>
                    <a:srgbClr val="000000"/>
                  </a:solidFill>
                  <a:latin typeface="DM Sans"/>
                </a:rPr>
                <a:t>Capacités paranormales</a:t>
              </a:r>
            </a:p>
          </p:txBody>
        </p:sp>
        <p:grpSp>
          <p:nvGrpSpPr>
            <p:cNvPr name="Group 6" id="6"/>
            <p:cNvGrpSpPr>
              <a:grpSpLocks noChangeAspect="true"/>
            </p:cNvGrpSpPr>
            <p:nvPr/>
          </p:nvGrpSpPr>
          <p:grpSpPr>
            <a:xfrm rot="0">
              <a:off x="830749" y="201985"/>
              <a:ext cx="7162002" cy="7752668"/>
              <a:chOff x="0" y="0"/>
              <a:chExt cx="9641397" cy="10436544"/>
            </a:xfrm>
          </p:grpSpPr>
          <p:sp>
            <p:nvSpPr>
              <p:cNvPr name="Freeform 7" id="7"/>
              <p:cNvSpPr/>
              <p:nvPr/>
            </p:nvSpPr>
            <p:spPr>
              <a:xfrm flipH="false" flipV="false" rot="0">
                <a:off x="0" y="-6350"/>
                <a:ext cx="9641398" cy="12700"/>
              </a:xfrm>
              <a:custGeom>
                <a:avLst/>
                <a:gdLst/>
                <a:ahLst/>
                <a:cxnLst/>
                <a:rect r="r" b="b" t="t" l="l"/>
                <a:pathLst>
                  <a:path h="12700" w="9641398">
                    <a:moveTo>
                      <a:pt x="0" y="0"/>
                    </a:moveTo>
                    <a:lnTo>
                      <a:pt x="9641398" y="0"/>
                    </a:lnTo>
                    <a:lnTo>
                      <a:pt x="9641398" y="12700"/>
                    </a:lnTo>
                    <a:lnTo>
                      <a:pt x="0" y="12700"/>
                    </a:lnTo>
                    <a:close/>
                  </a:path>
                </a:pathLst>
              </a:custGeom>
              <a:solidFill>
                <a:srgbClr val="000000">
                  <a:alpha val="24706"/>
                </a:srgbClr>
              </a:solidFill>
            </p:spPr>
          </p:sp>
          <p:sp>
            <p:nvSpPr>
              <p:cNvPr name="Freeform 8" id="8"/>
              <p:cNvSpPr/>
              <p:nvPr/>
            </p:nvSpPr>
            <p:spPr>
              <a:xfrm flipH="false" flipV="false" rot="0">
                <a:off x="0" y="2602786"/>
                <a:ext cx="9641398" cy="12700"/>
              </a:xfrm>
              <a:custGeom>
                <a:avLst/>
                <a:gdLst/>
                <a:ahLst/>
                <a:cxnLst/>
                <a:rect r="r" b="b" t="t" l="l"/>
                <a:pathLst>
                  <a:path h="12700" w="9641398">
                    <a:moveTo>
                      <a:pt x="0" y="0"/>
                    </a:moveTo>
                    <a:lnTo>
                      <a:pt x="9641398" y="0"/>
                    </a:lnTo>
                    <a:lnTo>
                      <a:pt x="9641398" y="12700"/>
                    </a:lnTo>
                    <a:lnTo>
                      <a:pt x="0" y="12700"/>
                    </a:lnTo>
                    <a:close/>
                  </a:path>
                </a:pathLst>
              </a:custGeom>
              <a:solidFill>
                <a:srgbClr val="000000">
                  <a:alpha val="24706"/>
                </a:srgbClr>
              </a:solidFill>
            </p:spPr>
          </p:sp>
          <p:sp>
            <p:nvSpPr>
              <p:cNvPr name="Freeform 9" id="9"/>
              <p:cNvSpPr/>
              <p:nvPr/>
            </p:nvSpPr>
            <p:spPr>
              <a:xfrm flipH="false" flipV="false" rot="0">
                <a:off x="0" y="5211922"/>
                <a:ext cx="9641398" cy="12700"/>
              </a:xfrm>
              <a:custGeom>
                <a:avLst/>
                <a:gdLst/>
                <a:ahLst/>
                <a:cxnLst/>
                <a:rect r="r" b="b" t="t" l="l"/>
                <a:pathLst>
                  <a:path h="12700" w="9641398">
                    <a:moveTo>
                      <a:pt x="0" y="0"/>
                    </a:moveTo>
                    <a:lnTo>
                      <a:pt x="9641398" y="0"/>
                    </a:lnTo>
                    <a:lnTo>
                      <a:pt x="9641398" y="12700"/>
                    </a:lnTo>
                    <a:lnTo>
                      <a:pt x="0" y="12700"/>
                    </a:lnTo>
                    <a:close/>
                  </a:path>
                </a:pathLst>
              </a:custGeom>
              <a:solidFill>
                <a:srgbClr val="000000">
                  <a:alpha val="24706"/>
                </a:srgbClr>
              </a:solidFill>
            </p:spPr>
          </p:sp>
          <p:sp>
            <p:nvSpPr>
              <p:cNvPr name="Freeform 10" id="10"/>
              <p:cNvSpPr/>
              <p:nvPr/>
            </p:nvSpPr>
            <p:spPr>
              <a:xfrm flipH="false" flipV="false" rot="0">
                <a:off x="0" y="7821058"/>
                <a:ext cx="9641398" cy="12700"/>
              </a:xfrm>
              <a:custGeom>
                <a:avLst/>
                <a:gdLst/>
                <a:ahLst/>
                <a:cxnLst/>
                <a:rect r="r" b="b" t="t" l="l"/>
                <a:pathLst>
                  <a:path h="12700" w="9641398">
                    <a:moveTo>
                      <a:pt x="0" y="0"/>
                    </a:moveTo>
                    <a:lnTo>
                      <a:pt x="9641398" y="0"/>
                    </a:lnTo>
                    <a:lnTo>
                      <a:pt x="9641398" y="12700"/>
                    </a:lnTo>
                    <a:lnTo>
                      <a:pt x="0" y="12700"/>
                    </a:lnTo>
                    <a:close/>
                  </a:path>
                </a:pathLst>
              </a:custGeom>
              <a:solidFill>
                <a:srgbClr val="000000">
                  <a:alpha val="24706"/>
                </a:srgbClr>
              </a:solidFill>
            </p:spPr>
          </p:sp>
          <p:sp>
            <p:nvSpPr>
              <p:cNvPr name="Freeform 11" id="11"/>
              <p:cNvSpPr/>
              <p:nvPr/>
            </p:nvSpPr>
            <p:spPr>
              <a:xfrm flipH="false" flipV="false" rot="0">
                <a:off x="0" y="10430194"/>
                <a:ext cx="9641398" cy="12700"/>
              </a:xfrm>
              <a:custGeom>
                <a:avLst/>
                <a:gdLst/>
                <a:ahLst/>
                <a:cxnLst/>
                <a:rect r="r" b="b" t="t" l="l"/>
                <a:pathLst>
                  <a:path h="12700" w="9641398">
                    <a:moveTo>
                      <a:pt x="0" y="0"/>
                    </a:moveTo>
                    <a:lnTo>
                      <a:pt x="9641398" y="0"/>
                    </a:lnTo>
                    <a:lnTo>
                      <a:pt x="9641398" y="12700"/>
                    </a:lnTo>
                    <a:lnTo>
                      <a:pt x="0" y="12700"/>
                    </a:lnTo>
                    <a:close/>
                  </a:path>
                </a:pathLst>
              </a:custGeom>
              <a:solidFill>
                <a:srgbClr val="000000">
                  <a:alpha val="60000"/>
                </a:srgbClr>
              </a:solidFill>
            </p:spPr>
          </p:sp>
        </p:grpSp>
        <p:sp>
          <p:nvSpPr>
            <p:cNvPr name="TextBox 12" id="12"/>
            <p:cNvSpPr txBox="true"/>
            <p:nvPr/>
          </p:nvSpPr>
          <p:spPr>
            <a:xfrm rot="0">
              <a:off x="0" y="-38100"/>
              <a:ext cx="661415" cy="442069"/>
            </a:xfrm>
            <a:prstGeom prst="rect">
              <a:avLst/>
            </a:prstGeom>
          </p:spPr>
          <p:txBody>
            <a:bodyPr anchor="t" rtlCol="false" tIns="0" lIns="0" bIns="0" rIns="0">
              <a:spAutoFit/>
            </a:bodyPr>
            <a:lstStyle/>
            <a:p>
              <a:pPr algn="r">
                <a:lnSpc>
                  <a:spcPts val="2799"/>
                </a:lnSpc>
              </a:pPr>
              <a:r>
                <a:rPr lang="en-US" sz="1999">
                  <a:solidFill>
                    <a:srgbClr val="000000"/>
                  </a:solidFill>
                  <a:latin typeface="DM Sans"/>
                </a:rPr>
                <a:t>100 </a:t>
              </a:r>
            </a:p>
          </p:txBody>
        </p:sp>
        <p:sp>
          <p:nvSpPr>
            <p:cNvPr name="TextBox 13" id="13"/>
            <p:cNvSpPr txBox="true"/>
            <p:nvPr/>
          </p:nvSpPr>
          <p:spPr>
            <a:xfrm rot="0">
              <a:off x="183817" y="1900067"/>
              <a:ext cx="477599" cy="442069"/>
            </a:xfrm>
            <a:prstGeom prst="rect">
              <a:avLst/>
            </a:prstGeom>
          </p:spPr>
          <p:txBody>
            <a:bodyPr anchor="t" rtlCol="false" tIns="0" lIns="0" bIns="0" rIns="0">
              <a:spAutoFit/>
            </a:bodyPr>
            <a:lstStyle/>
            <a:p>
              <a:pPr algn="r">
                <a:lnSpc>
                  <a:spcPts val="2799"/>
                </a:lnSpc>
              </a:pPr>
              <a:r>
                <a:rPr lang="en-US" sz="1999">
                  <a:solidFill>
                    <a:srgbClr val="000000"/>
                  </a:solidFill>
                  <a:latin typeface="DM Sans"/>
                </a:rPr>
                <a:t>75 </a:t>
              </a:r>
            </a:p>
          </p:txBody>
        </p:sp>
        <p:sp>
          <p:nvSpPr>
            <p:cNvPr name="TextBox 14" id="14"/>
            <p:cNvSpPr txBox="true"/>
            <p:nvPr/>
          </p:nvSpPr>
          <p:spPr>
            <a:xfrm rot="0">
              <a:off x="129718" y="3838234"/>
              <a:ext cx="531697" cy="442069"/>
            </a:xfrm>
            <a:prstGeom prst="rect">
              <a:avLst/>
            </a:prstGeom>
          </p:spPr>
          <p:txBody>
            <a:bodyPr anchor="t" rtlCol="false" tIns="0" lIns="0" bIns="0" rIns="0">
              <a:spAutoFit/>
            </a:bodyPr>
            <a:lstStyle/>
            <a:p>
              <a:pPr algn="r">
                <a:lnSpc>
                  <a:spcPts val="2799"/>
                </a:lnSpc>
              </a:pPr>
              <a:r>
                <a:rPr lang="en-US" sz="1999">
                  <a:solidFill>
                    <a:srgbClr val="000000"/>
                  </a:solidFill>
                  <a:latin typeface="DM Sans"/>
                </a:rPr>
                <a:t>50 </a:t>
              </a:r>
            </a:p>
          </p:txBody>
        </p:sp>
        <p:sp>
          <p:nvSpPr>
            <p:cNvPr name="TextBox 15" id="15"/>
            <p:cNvSpPr txBox="true"/>
            <p:nvPr/>
          </p:nvSpPr>
          <p:spPr>
            <a:xfrm rot="0">
              <a:off x="170697" y="5776401"/>
              <a:ext cx="490718" cy="442069"/>
            </a:xfrm>
            <a:prstGeom prst="rect">
              <a:avLst/>
            </a:prstGeom>
          </p:spPr>
          <p:txBody>
            <a:bodyPr anchor="t" rtlCol="false" tIns="0" lIns="0" bIns="0" rIns="0">
              <a:spAutoFit/>
            </a:bodyPr>
            <a:lstStyle/>
            <a:p>
              <a:pPr algn="r">
                <a:lnSpc>
                  <a:spcPts val="2799"/>
                </a:lnSpc>
              </a:pPr>
              <a:r>
                <a:rPr lang="en-US" sz="1999">
                  <a:solidFill>
                    <a:srgbClr val="000000"/>
                  </a:solidFill>
                  <a:latin typeface="DM Sans"/>
                </a:rPr>
                <a:t>25 </a:t>
              </a:r>
            </a:p>
          </p:txBody>
        </p:sp>
        <p:sp>
          <p:nvSpPr>
            <p:cNvPr name="TextBox 16" id="16"/>
            <p:cNvSpPr txBox="true"/>
            <p:nvPr/>
          </p:nvSpPr>
          <p:spPr>
            <a:xfrm rot="0">
              <a:off x="336972" y="7714568"/>
              <a:ext cx="324443" cy="442069"/>
            </a:xfrm>
            <a:prstGeom prst="rect">
              <a:avLst/>
            </a:prstGeom>
          </p:spPr>
          <p:txBody>
            <a:bodyPr anchor="t" rtlCol="false" tIns="0" lIns="0" bIns="0" rIns="0">
              <a:spAutoFit/>
            </a:bodyPr>
            <a:lstStyle/>
            <a:p>
              <a:pPr algn="r">
                <a:lnSpc>
                  <a:spcPts val="2799"/>
                </a:lnSpc>
              </a:pPr>
              <a:r>
                <a:rPr lang="en-US" sz="1999">
                  <a:solidFill>
                    <a:srgbClr val="000000"/>
                  </a:solidFill>
                  <a:latin typeface="DM Sans"/>
                </a:rPr>
                <a:t>0 </a:t>
              </a:r>
            </a:p>
          </p:txBody>
        </p:sp>
        <p:grpSp>
          <p:nvGrpSpPr>
            <p:cNvPr name="Group 17" id="17"/>
            <p:cNvGrpSpPr>
              <a:grpSpLocks noChangeAspect="true"/>
            </p:cNvGrpSpPr>
            <p:nvPr/>
          </p:nvGrpSpPr>
          <p:grpSpPr>
            <a:xfrm rot="0">
              <a:off x="830749" y="1515221"/>
              <a:ext cx="7162002" cy="6439431"/>
              <a:chOff x="0" y="1767863"/>
              <a:chExt cx="9641397" cy="8668682"/>
            </a:xfrm>
          </p:grpSpPr>
          <p:sp>
            <p:nvSpPr>
              <p:cNvPr name="Freeform 18" id="18"/>
              <p:cNvSpPr/>
              <p:nvPr/>
            </p:nvSpPr>
            <p:spPr>
              <a:xfrm flipH="false" flipV="false" rot="0">
                <a:off x="0" y="1767862"/>
                <a:ext cx="2892419" cy="8668682"/>
              </a:xfrm>
              <a:custGeom>
                <a:avLst/>
                <a:gdLst/>
                <a:ahLst/>
                <a:cxnLst/>
                <a:rect r="r" b="b" t="t" l="l"/>
                <a:pathLst>
                  <a:path h="8668682" w="2892419">
                    <a:moveTo>
                      <a:pt x="0" y="8668682"/>
                    </a:moveTo>
                    <a:lnTo>
                      <a:pt x="0" y="231394"/>
                    </a:lnTo>
                    <a:lnTo>
                      <a:pt x="0" y="231394"/>
                    </a:lnTo>
                    <a:cubicBezTo>
                      <a:pt x="0" y="170025"/>
                      <a:pt x="24379" y="111169"/>
                      <a:pt x="67774" y="67774"/>
                    </a:cubicBezTo>
                    <a:cubicBezTo>
                      <a:pt x="111168" y="24379"/>
                      <a:pt x="170024" y="0"/>
                      <a:pt x="231394" y="0"/>
                    </a:cubicBezTo>
                    <a:lnTo>
                      <a:pt x="2661026" y="0"/>
                    </a:lnTo>
                    <a:cubicBezTo>
                      <a:pt x="2722395" y="0"/>
                      <a:pt x="2781251" y="24379"/>
                      <a:pt x="2824646" y="67774"/>
                    </a:cubicBezTo>
                    <a:cubicBezTo>
                      <a:pt x="2868040" y="111169"/>
                      <a:pt x="2892419" y="170025"/>
                      <a:pt x="2892419" y="231394"/>
                    </a:cubicBezTo>
                    <a:lnTo>
                      <a:pt x="2892419" y="8668682"/>
                    </a:lnTo>
                    <a:close/>
                  </a:path>
                </a:pathLst>
              </a:custGeom>
              <a:solidFill>
                <a:srgbClr val="FF3131"/>
              </a:solidFill>
            </p:spPr>
          </p:sp>
          <p:sp>
            <p:nvSpPr>
              <p:cNvPr name="Freeform 19" id="19"/>
              <p:cNvSpPr/>
              <p:nvPr/>
            </p:nvSpPr>
            <p:spPr>
              <a:xfrm flipH="false" flipV="false" rot="0">
                <a:off x="3374489" y="7299231"/>
                <a:ext cx="2892419" cy="3137313"/>
              </a:xfrm>
              <a:custGeom>
                <a:avLst/>
                <a:gdLst/>
                <a:ahLst/>
                <a:cxnLst/>
                <a:rect r="r" b="b" t="t" l="l"/>
                <a:pathLst>
                  <a:path h="3137313" w="2892419">
                    <a:moveTo>
                      <a:pt x="0" y="3137313"/>
                    </a:moveTo>
                    <a:lnTo>
                      <a:pt x="0" y="231394"/>
                    </a:lnTo>
                    <a:cubicBezTo>
                      <a:pt x="0" y="170025"/>
                      <a:pt x="24379" y="111169"/>
                      <a:pt x="67774" y="67774"/>
                    </a:cubicBezTo>
                    <a:cubicBezTo>
                      <a:pt x="111168" y="24379"/>
                      <a:pt x="170024" y="0"/>
                      <a:pt x="231394" y="0"/>
                    </a:cubicBezTo>
                    <a:lnTo>
                      <a:pt x="2661026" y="0"/>
                    </a:lnTo>
                    <a:cubicBezTo>
                      <a:pt x="2788821" y="0"/>
                      <a:pt x="2892419" y="103599"/>
                      <a:pt x="2892419" y="231394"/>
                    </a:cubicBezTo>
                    <a:lnTo>
                      <a:pt x="2892419" y="3137313"/>
                    </a:lnTo>
                    <a:close/>
                  </a:path>
                </a:pathLst>
              </a:custGeom>
              <a:solidFill>
                <a:srgbClr val="FF3131"/>
              </a:solidFill>
            </p:spPr>
          </p:sp>
          <p:sp>
            <p:nvSpPr>
              <p:cNvPr name="Freeform 20" id="20"/>
              <p:cNvSpPr/>
              <p:nvPr/>
            </p:nvSpPr>
            <p:spPr>
              <a:xfrm flipH="false" flipV="false" rot="0">
                <a:off x="6748978" y="9073444"/>
                <a:ext cx="2892420" cy="1363101"/>
              </a:xfrm>
              <a:custGeom>
                <a:avLst/>
                <a:gdLst/>
                <a:ahLst/>
                <a:cxnLst/>
                <a:rect r="r" b="b" t="t" l="l"/>
                <a:pathLst>
                  <a:path h="1363101" w="2892420">
                    <a:moveTo>
                      <a:pt x="0" y="1363100"/>
                    </a:moveTo>
                    <a:lnTo>
                      <a:pt x="0" y="231393"/>
                    </a:lnTo>
                    <a:cubicBezTo>
                      <a:pt x="0" y="103598"/>
                      <a:pt x="103599" y="0"/>
                      <a:pt x="231394" y="0"/>
                    </a:cubicBezTo>
                    <a:lnTo>
                      <a:pt x="2661026" y="0"/>
                    </a:lnTo>
                    <a:cubicBezTo>
                      <a:pt x="2788820" y="0"/>
                      <a:pt x="2892420" y="103598"/>
                      <a:pt x="2892420" y="231393"/>
                    </a:cubicBezTo>
                    <a:lnTo>
                      <a:pt x="2892420" y="1363100"/>
                    </a:lnTo>
                    <a:close/>
                  </a:path>
                </a:pathLst>
              </a:custGeom>
              <a:solidFill>
                <a:srgbClr val="FF3131"/>
              </a:solidFill>
            </p:spPr>
          </p:sp>
        </p:grpSp>
      </p:grpSp>
      <p:sp>
        <p:nvSpPr>
          <p:cNvPr name="AutoShape 21" id="21"/>
          <p:cNvSpPr/>
          <p:nvPr/>
        </p:nvSpPr>
        <p:spPr>
          <a:xfrm rot="-5400000">
            <a:off x="5569784" y="5138738"/>
            <a:ext cx="7340687" cy="0"/>
          </a:xfrm>
          <a:prstGeom prst="line">
            <a:avLst/>
          </a:prstGeom>
          <a:ln cap="flat" w="9525">
            <a:solidFill>
              <a:srgbClr val="000000"/>
            </a:solidFill>
            <a:prstDash val="solid"/>
            <a:headEnd type="none" len="sm" w="sm"/>
            <a:tailEnd type="none" len="sm" w="sm"/>
          </a:ln>
        </p:spPr>
      </p:sp>
      <p:sp>
        <p:nvSpPr>
          <p:cNvPr name="Freeform 22" id="22"/>
          <p:cNvSpPr/>
          <p:nvPr/>
        </p:nvSpPr>
        <p:spPr>
          <a:xfrm flipH="false" flipV="false" rot="0">
            <a:off x="11877182" y="193063"/>
            <a:ext cx="4273878" cy="2560186"/>
          </a:xfrm>
          <a:custGeom>
            <a:avLst/>
            <a:gdLst/>
            <a:ahLst/>
            <a:cxnLst/>
            <a:rect r="r" b="b" t="t" l="l"/>
            <a:pathLst>
              <a:path h="2560186" w="4273878">
                <a:moveTo>
                  <a:pt x="0" y="0"/>
                </a:moveTo>
                <a:lnTo>
                  <a:pt x="4273879" y="0"/>
                </a:lnTo>
                <a:lnTo>
                  <a:pt x="4273879" y="2560186"/>
                </a:lnTo>
                <a:lnTo>
                  <a:pt x="0" y="2560186"/>
                </a:lnTo>
                <a:lnTo>
                  <a:pt x="0" y="0"/>
                </a:lnTo>
                <a:close/>
              </a:path>
            </a:pathLst>
          </a:custGeom>
          <a:blipFill>
            <a:blip r:embed="rId2"/>
            <a:stretch>
              <a:fillRect l="0" t="-7666" r="0" b="-9856"/>
            </a:stretch>
          </a:blipFill>
          <a:ln w="38100" cap="sq">
            <a:solidFill>
              <a:srgbClr val="000000"/>
            </a:solidFill>
            <a:prstDash val="solid"/>
            <a:miter/>
          </a:ln>
        </p:spPr>
      </p:sp>
      <p:grpSp>
        <p:nvGrpSpPr>
          <p:cNvPr name="Group 23" id="23"/>
          <p:cNvGrpSpPr/>
          <p:nvPr/>
        </p:nvGrpSpPr>
        <p:grpSpPr>
          <a:xfrm rot="0">
            <a:off x="9740243" y="2952732"/>
            <a:ext cx="8547757" cy="8051895"/>
            <a:chOff x="0" y="0"/>
            <a:chExt cx="11397009" cy="10735861"/>
          </a:xfrm>
        </p:grpSpPr>
        <p:sp>
          <p:nvSpPr>
            <p:cNvPr name="TextBox 24" id="24"/>
            <p:cNvSpPr txBox="true"/>
            <p:nvPr/>
          </p:nvSpPr>
          <p:spPr>
            <a:xfrm rot="0">
              <a:off x="0" y="-9525"/>
              <a:ext cx="11397009" cy="822325"/>
            </a:xfrm>
            <a:prstGeom prst="rect">
              <a:avLst/>
            </a:prstGeom>
          </p:spPr>
          <p:txBody>
            <a:bodyPr anchor="t" rtlCol="false" tIns="0" lIns="0" bIns="0" rIns="0">
              <a:spAutoFit/>
            </a:bodyPr>
            <a:lstStyle/>
            <a:p>
              <a:pPr>
                <a:lnSpc>
                  <a:spcPts val="4800"/>
                </a:lnSpc>
                <a:spcBef>
                  <a:spcPct val="0"/>
                </a:spcBef>
              </a:pPr>
              <a:r>
                <a:rPr lang="en-US" sz="4000">
                  <a:solidFill>
                    <a:srgbClr val="000000"/>
                  </a:solidFill>
                  <a:latin typeface="DM Sans Bold"/>
                </a:rPr>
                <a:t>Quels stéréotypes?</a:t>
              </a:r>
            </a:p>
          </p:txBody>
        </p:sp>
        <p:sp>
          <p:nvSpPr>
            <p:cNvPr name="TextBox 25" id="25"/>
            <p:cNvSpPr txBox="true"/>
            <p:nvPr/>
          </p:nvSpPr>
          <p:spPr>
            <a:xfrm rot="0">
              <a:off x="0" y="1587564"/>
              <a:ext cx="11397009" cy="7874000"/>
            </a:xfrm>
            <a:prstGeom prst="rect">
              <a:avLst/>
            </a:prstGeom>
          </p:spPr>
          <p:txBody>
            <a:bodyPr anchor="t" rtlCol="false" tIns="0" lIns="0" bIns="0" rIns="0">
              <a:spAutoFit/>
            </a:bodyPr>
            <a:lstStyle/>
            <a:p>
              <a:pPr algn="just">
                <a:lnSpc>
                  <a:spcPts val="2910"/>
                </a:lnSpc>
              </a:pPr>
              <a:r>
                <a:rPr lang="en-US" sz="2425">
                  <a:solidFill>
                    <a:srgbClr val="000000"/>
                  </a:solidFill>
                  <a:latin typeface="DM Sans"/>
                </a:rPr>
                <a:t>83% ont eu un comportement violent à l’égard des autres allants jusqu’à l’homicide pour 30%</a:t>
              </a:r>
            </a:p>
            <a:p>
              <a:pPr algn="just">
                <a:lnSpc>
                  <a:spcPts val="2910"/>
                </a:lnSpc>
              </a:pPr>
            </a:p>
            <a:p>
              <a:pPr algn="just">
                <a:lnSpc>
                  <a:spcPts val="2910"/>
                </a:lnSpc>
              </a:pPr>
              <a:r>
                <a:rPr lang="en-US" sz="2425">
                  <a:solidFill>
                    <a:srgbClr val="000000"/>
                  </a:solidFill>
                  <a:latin typeface="DM Sans"/>
                </a:rPr>
                <a:t>Majorité de symptômes positifs avec des délires, et des hallucinations (visuels, puis auditives) </a:t>
              </a:r>
            </a:p>
            <a:p>
              <a:pPr algn="just">
                <a:lnSpc>
                  <a:spcPts val="3510"/>
                </a:lnSpc>
              </a:pPr>
            </a:p>
            <a:p>
              <a:pPr algn="just">
                <a:lnSpc>
                  <a:spcPts val="4800"/>
                </a:lnSpc>
              </a:pPr>
              <a:r>
                <a:rPr lang="en-US" sz="4000">
                  <a:solidFill>
                    <a:srgbClr val="000000"/>
                  </a:solidFill>
                  <a:latin typeface="DM Sans Bold"/>
                </a:rPr>
                <a:t>What stereotypes?</a:t>
              </a:r>
            </a:p>
            <a:p>
              <a:pPr algn="just">
                <a:lnSpc>
                  <a:spcPts val="2879"/>
                </a:lnSpc>
              </a:pPr>
            </a:p>
            <a:p>
              <a:pPr algn="just">
                <a:lnSpc>
                  <a:spcPts val="2879"/>
                </a:lnSpc>
              </a:pPr>
              <a:r>
                <a:rPr lang="en-US" sz="2400">
                  <a:solidFill>
                    <a:srgbClr val="000000"/>
                  </a:solidFill>
                  <a:latin typeface="DM Sans"/>
                </a:rPr>
                <a:t>83% had violent behavior towards others, going as far as homicide for 30%</a:t>
              </a:r>
            </a:p>
            <a:p>
              <a:pPr algn="just">
                <a:lnSpc>
                  <a:spcPts val="2879"/>
                </a:lnSpc>
              </a:pPr>
            </a:p>
            <a:p>
              <a:pPr algn="just">
                <a:lnSpc>
                  <a:spcPts val="2879"/>
                </a:lnSpc>
              </a:pPr>
              <a:r>
                <a:rPr lang="en-US" sz="2400">
                  <a:solidFill>
                    <a:srgbClr val="000000"/>
                  </a:solidFill>
                  <a:latin typeface="DM Sans"/>
                </a:rPr>
                <a:t>Majority of positive symptoms with delusions and hallucinations (visual, then auditory)</a:t>
              </a:r>
            </a:p>
            <a:p>
              <a:pPr algn="just">
                <a:lnSpc>
                  <a:spcPts val="3510"/>
                </a:lnSpc>
              </a:pPr>
            </a:p>
            <a:p>
              <a:pPr algn="just" marL="0" indent="0" lvl="0">
                <a:lnSpc>
                  <a:spcPts val="3510"/>
                </a:lnSpc>
                <a:spcBef>
                  <a:spcPct val="0"/>
                </a:spcBef>
              </a:pPr>
            </a:p>
          </p:txBody>
        </p:sp>
        <p:sp>
          <p:nvSpPr>
            <p:cNvPr name="TextBox 26" id="26"/>
            <p:cNvSpPr txBox="true"/>
            <p:nvPr/>
          </p:nvSpPr>
          <p:spPr>
            <a:xfrm rot="0">
              <a:off x="0" y="10188702"/>
              <a:ext cx="11397009" cy="547158"/>
            </a:xfrm>
            <a:prstGeom prst="rect">
              <a:avLst/>
            </a:prstGeom>
          </p:spPr>
          <p:txBody>
            <a:bodyPr anchor="t" rtlCol="false" tIns="0" lIns="0" bIns="0" rIns="0">
              <a:spAutoFit/>
            </a:bodyPr>
            <a:lstStyle/>
            <a:p>
              <a:pPr>
                <a:lnSpc>
                  <a:spcPts val="3499"/>
                </a:lnSpc>
              </a:pPr>
            </a:p>
          </p:txBody>
        </p:sp>
      </p:grpSp>
      <p:sp>
        <p:nvSpPr>
          <p:cNvPr name="TextBox 27" id="27"/>
          <p:cNvSpPr txBox="true"/>
          <p:nvPr/>
        </p:nvSpPr>
        <p:spPr>
          <a:xfrm rot="-2700000">
            <a:off x="5238996" y="8216658"/>
            <a:ext cx="2221855" cy="300038"/>
          </a:xfrm>
          <a:prstGeom prst="rect">
            <a:avLst/>
          </a:prstGeom>
        </p:spPr>
        <p:txBody>
          <a:bodyPr anchor="t" rtlCol="false" tIns="0" lIns="0" bIns="0" rIns="0">
            <a:spAutoFit/>
          </a:bodyPr>
          <a:lstStyle/>
          <a:p>
            <a:pPr algn="ctr">
              <a:lnSpc>
                <a:spcPts val="2437"/>
              </a:lnSpc>
              <a:spcBef>
                <a:spcPct val="0"/>
              </a:spcBef>
            </a:pPr>
            <a:r>
              <a:rPr lang="en-US" sz="1875">
                <a:solidFill>
                  <a:srgbClr val="000000"/>
                </a:solidFill>
                <a:latin typeface="Open Sans"/>
              </a:rPr>
              <a:t>Paranormal abilities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sp>
        <p:nvSpPr>
          <p:cNvPr name="Freeform 2" id="2"/>
          <p:cNvSpPr/>
          <p:nvPr/>
        </p:nvSpPr>
        <p:spPr>
          <a:xfrm flipH="false" flipV="false" rot="0">
            <a:off x="6806658" y="5628841"/>
            <a:ext cx="3038998" cy="4051997"/>
          </a:xfrm>
          <a:custGeom>
            <a:avLst/>
            <a:gdLst/>
            <a:ahLst/>
            <a:cxnLst/>
            <a:rect r="r" b="b" t="t" l="l"/>
            <a:pathLst>
              <a:path h="4051997" w="3038998">
                <a:moveTo>
                  <a:pt x="0" y="0"/>
                </a:moveTo>
                <a:lnTo>
                  <a:pt x="3038998" y="0"/>
                </a:lnTo>
                <a:lnTo>
                  <a:pt x="3038998" y="4051997"/>
                </a:lnTo>
                <a:lnTo>
                  <a:pt x="0" y="4051997"/>
                </a:lnTo>
                <a:lnTo>
                  <a:pt x="0" y="0"/>
                </a:lnTo>
                <a:close/>
              </a:path>
            </a:pathLst>
          </a:custGeom>
          <a:blipFill>
            <a:blip r:embed="rId2"/>
            <a:stretch>
              <a:fillRect l="0" t="0" r="0" b="0"/>
            </a:stretch>
          </a:blipFill>
          <a:ln w="38100" cap="rnd">
            <a:solidFill>
              <a:srgbClr val="000000"/>
            </a:solidFill>
            <a:prstDash val="solid"/>
            <a:round/>
          </a:ln>
        </p:spPr>
      </p:sp>
      <p:sp>
        <p:nvSpPr>
          <p:cNvPr name="Freeform 3" id="3"/>
          <p:cNvSpPr/>
          <p:nvPr/>
        </p:nvSpPr>
        <p:spPr>
          <a:xfrm flipH="false" flipV="false" rot="0">
            <a:off x="1688643" y="544882"/>
            <a:ext cx="4027325" cy="3875116"/>
          </a:xfrm>
          <a:custGeom>
            <a:avLst/>
            <a:gdLst/>
            <a:ahLst/>
            <a:cxnLst/>
            <a:rect r="r" b="b" t="t" l="l"/>
            <a:pathLst>
              <a:path h="3875116" w="4027325">
                <a:moveTo>
                  <a:pt x="0" y="0"/>
                </a:moveTo>
                <a:lnTo>
                  <a:pt x="4027325" y="0"/>
                </a:lnTo>
                <a:lnTo>
                  <a:pt x="4027325" y="3875116"/>
                </a:lnTo>
                <a:lnTo>
                  <a:pt x="0" y="3875116"/>
                </a:lnTo>
                <a:lnTo>
                  <a:pt x="0" y="0"/>
                </a:lnTo>
                <a:close/>
              </a:path>
            </a:pathLst>
          </a:custGeom>
          <a:blipFill>
            <a:blip r:embed="rId3"/>
            <a:stretch>
              <a:fillRect l="0" t="-1963" r="0" b="-1963"/>
            </a:stretch>
          </a:blipFill>
          <a:ln w="38100" cap="rnd">
            <a:solidFill>
              <a:srgbClr val="000000"/>
            </a:solidFill>
            <a:prstDash val="solid"/>
            <a:round/>
          </a:ln>
        </p:spPr>
      </p:sp>
      <p:sp>
        <p:nvSpPr>
          <p:cNvPr name="AutoShape 4" id="4"/>
          <p:cNvSpPr/>
          <p:nvPr/>
        </p:nvSpPr>
        <p:spPr>
          <a:xfrm flipH="true" flipV="true">
            <a:off x="4092002" y="5167312"/>
            <a:ext cx="10103996" cy="23813"/>
          </a:xfrm>
          <a:prstGeom prst="line">
            <a:avLst/>
          </a:prstGeom>
          <a:ln cap="rnd" w="47625">
            <a:solidFill>
              <a:srgbClr val="191919"/>
            </a:solidFill>
            <a:prstDash val="solid"/>
            <a:headEnd type="none" len="sm" w="sm"/>
            <a:tailEnd type="none" len="sm" w="sm"/>
          </a:ln>
        </p:spPr>
      </p:sp>
      <p:sp>
        <p:nvSpPr>
          <p:cNvPr name="Freeform 5" id="5"/>
          <p:cNvSpPr/>
          <p:nvPr/>
        </p:nvSpPr>
        <p:spPr>
          <a:xfrm flipH="false" flipV="false" rot="0">
            <a:off x="10131406" y="6896160"/>
            <a:ext cx="1308682" cy="1517360"/>
          </a:xfrm>
          <a:custGeom>
            <a:avLst/>
            <a:gdLst/>
            <a:ahLst/>
            <a:cxnLst/>
            <a:rect r="r" b="b" t="t" l="l"/>
            <a:pathLst>
              <a:path h="1517360" w="1308682">
                <a:moveTo>
                  <a:pt x="0" y="0"/>
                </a:moveTo>
                <a:lnTo>
                  <a:pt x="1308681" y="0"/>
                </a:lnTo>
                <a:lnTo>
                  <a:pt x="1308681" y="1517359"/>
                </a:lnTo>
                <a:lnTo>
                  <a:pt x="0" y="1517359"/>
                </a:lnTo>
                <a:lnTo>
                  <a:pt x="0" y="0"/>
                </a:lnTo>
                <a:close/>
              </a:path>
            </a:pathLst>
          </a:custGeom>
          <a:blipFill>
            <a:blip r:embed="rId4"/>
            <a:stretch>
              <a:fillRect l="0" t="0" r="0" b="0"/>
            </a:stretch>
          </a:blipFill>
        </p:spPr>
      </p:sp>
      <p:sp>
        <p:nvSpPr>
          <p:cNvPr name="Freeform 6" id="6"/>
          <p:cNvSpPr/>
          <p:nvPr/>
        </p:nvSpPr>
        <p:spPr>
          <a:xfrm flipH="false" flipV="false" rot="0">
            <a:off x="11657761" y="5889731"/>
            <a:ext cx="6275940" cy="3530216"/>
          </a:xfrm>
          <a:custGeom>
            <a:avLst/>
            <a:gdLst/>
            <a:ahLst/>
            <a:cxnLst/>
            <a:rect r="r" b="b" t="t" l="l"/>
            <a:pathLst>
              <a:path h="3530216" w="6275940">
                <a:moveTo>
                  <a:pt x="0" y="0"/>
                </a:moveTo>
                <a:lnTo>
                  <a:pt x="6275940" y="0"/>
                </a:lnTo>
                <a:lnTo>
                  <a:pt x="6275940" y="3530217"/>
                </a:lnTo>
                <a:lnTo>
                  <a:pt x="0" y="3530217"/>
                </a:lnTo>
                <a:lnTo>
                  <a:pt x="0" y="0"/>
                </a:lnTo>
                <a:close/>
              </a:path>
            </a:pathLst>
          </a:custGeom>
          <a:blipFill>
            <a:blip r:embed="rId5"/>
            <a:stretch>
              <a:fillRect l="0" t="0" r="0" b="0"/>
            </a:stretch>
          </a:blipFill>
          <a:ln w="38100" cap="rnd">
            <a:solidFill>
              <a:srgbClr val="000000"/>
            </a:solidFill>
            <a:prstDash val="solid"/>
            <a:round/>
          </a:ln>
        </p:spPr>
      </p:sp>
      <p:sp>
        <p:nvSpPr>
          <p:cNvPr name="TextBox 7" id="7"/>
          <p:cNvSpPr txBox="true"/>
          <p:nvPr/>
        </p:nvSpPr>
        <p:spPr>
          <a:xfrm rot="0">
            <a:off x="455282" y="6654715"/>
            <a:ext cx="6064436" cy="1971675"/>
          </a:xfrm>
          <a:prstGeom prst="rect">
            <a:avLst/>
          </a:prstGeom>
        </p:spPr>
        <p:txBody>
          <a:bodyPr anchor="t" rtlCol="false" tIns="0" lIns="0" bIns="0" rIns="0">
            <a:spAutoFit/>
          </a:bodyPr>
          <a:lstStyle/>
          <a:p>
            <a:pPr algn="ctr">
              <a:lnSpc>
                <a:spcPts val="3900"/>
              </a:lnSpc>
            </a:pPr>
            <a:r>
              <a:rPr lang="en-US" sz="3000">
                <a:solidFill>
                  <a:srgbClr val="000000"/>
                </a:solidFill>
                <a:latin typeface="Open Sans Bold"/>
              </a:rPr>
              <a:t>Les films ne sont  pas des documentaires </a:t>
            </a:r>
          </a:p>
          <a:p>
            <a:pPr algn="ctr">
              <a:lnSpc>
                <a:spcPts val="3900"/>
              </a:lnSpc>
            </a:pPr>
          </a:p>
          <a:p>
            <a:pPr algn="ctr">
              <a:lnSpc>
                <a:spcPts val="3900"/>
              </a:lnSpc>
              <a:spcBef>
                <a:spcPct val="0"/>
              </a:spcBef>
            </a:pPr>
            <a:r>
              <a:rPr lang="en-US" sz="3000">
                <a:solidFill>
                  <a:srgbClr val="000000"/>
                </a:solidFill>
                <a:latin typeface="Open Sans Bold"/>
              </a:rPr>
              <a:t>Films are not documentaries</a:t>
            </a:r>
          </a:p>
        </p:txBody>
      </p:sp>
      <p:sp>
        <p:nvSpPr>
          <p:cNvPr name="TextBox 8" id="8"/>
          <p:cNvSpPr txBox="true"/>
          <p:nvPr/>
        </p:nvSpPr>
        <p:spPr>
          <a:xfrm rot="0">
            <a:off x="6519718" y="1729965"/>
            <a:ext cx="10447249" cy="1476375"/>
          </a:xfrm>
          <a:prstGeom prst="rect">
            <a:avLst/>
          </a:prstGeom>
        </p:spPr>
        <p:txBody>
          <a:bodyPr anchor="t" rtlCol="false" tIns="0" lIns="0" bIns="0" rIns="0">
            <a:spAutoFit/>
          </a:bodyPr>
          <a:lstStyle/>
          <a:p>
            <a:pPr algn="ctr">
              <a:lnSpc>
                <a:spcPts val="3900"/>
              </a:lnSpc>
            </a:pPr>
            <a:r>
              <a:rPr lang="en-US" sz="3000">
                <a:solidFill>
                  <a:srgbClr val="000000"/>
                </a:solidFill>
                <a:latin typeface="Open Sans Bold"/>
              </a:rPr>
              <a:t>Une augmentation de la dangerositée perçue</a:t>
            </a:r>
          </a:p>
          <a:p>
            <a:pPr algn="ctr">
              <a:lnSpc>
                <a:spcPts val="3900"/>
              </a:lnSpc>
            </a:pPr>
          </a:p>
          <a:p>
            <a:pPr algn="ctr">
              <a:lnSpc>
                <a:spcPts val="3900"/>
              </a:lnSpc>
              <a:spcBef>
                <a:spcPct val="0"/>
              </a:spcBef>
            </a:pPr>
            <a:r>
              <a:rPr lang="en-US" sz="3000">
                <a:solidFill>
                  <a:srgbClr val="000000"/>
                </a:solidFill>
                <a:latin typeface="Open Sans Bold"/>
              </a:rPr>
              <a:t>An increase in perceived dangerousness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grpSp>
        <p:nvGrpSpPr>
          <p:cNvPr name="Group 2" id="2"/>
          <p:cNvGrpSpPr/>
          <p:nvPr/>
        </p:nvGrpSpPr>
        <p:grpSpPr>
          <a:xfrm rot="0">
            <a:off x="-290753" y="-190654"/>
            <a:ext cx="18697372" cy="2741653"/>
            <a:chOff x="0" y="0"/>
            <a:chExt cx="32021606" cy="4695425"/>
          </a:xfrm>
        </p:grpSpPr>
        <p:sp>
          <p:nvSpPr>
            <p:cNvPr name="Freeform 3" id="3"/>
            <p:cNvSpPr/>
            <p:nvPr/>
          </p:nvSpPr>
          <p:spPr>
            <a:xfrm flipH="false" flipV="false" rot="0">
              <a:off x="31750" y="31750"/>
              <a:ext cx="31958105" cy="4631925"/>
            </a:xfrm>
            <a:custGeom>
              <a:avLst/>
              <a:gdLst/>
              <a:ahLst/>
              <a:cxnLst/>
              <a:rect r="r" b="b" t="t" l="l"/>
              <a:pathLst>
                <a:path h="4631925" w="31958105">
                  <a:moveTo>
                    <a:pt x="31865395" y="4631925"/>
                  </a:moveTo>
                  <a:lnTo>
                    <a:pt x="92710" y="4631925"/>
                  </a:lnTo>
                  <a:cubicBezTo>
                    <a:pt x="41910" y="4631925"/>
                    <a:pt x="0" y="4590015"/>
                    <a:pt x="0" y="4539215"/>
                  </a:cubicBezTo>
                  <a:lnTo>
                    <a:pt x="0" y="92710"/>
                  </a:lnTo>
                  <a:cubicBezTo>
                    <a:pt x="0" y="41910"/>
                    <a:pt x="41910" y="0"/>
                    <a:pt x="92710" y="0"/>
                  </a:cubicBezTo>
                  <a:lnTo>
                    <a:pt x="31864126" y="0"/>
                  </a:lnTo>
                  <a:cubicBezTo>
                    <a:pt x="31914926" y="0"/>
                    <a:pt x="31956837" y="41910"/>
                    <a:pt x="31956837" y="92710"/>
                  </a:cubicBezTo>
                  <a:lnTo>
                    <a:pt x="31956837" y="4537945"/>
                  </a:lnTo>
                  <a:cubicBezTo>
                    <a:pt x="31958105" y="4590015"/>
                    <a:pt x="31916195" y="4631925"/>
                    <a:pt x="31865395" y="4631925"/>
                  </a:cubicBezTo>
                  <a:close/>
                </a:path>
              </a:pathLst>
            </a:custGeom>
            <a:solidFill>
              <a:srgbClr val="E0D2EF"/>
            </a:solidFill>
          </p:spPr>
        </p:sp>
        <p:sp>
          <p:nvSpPr>
            <p:cNvPr name="Freeform 4" id="4"/>
            <p:cNvSpPr/>
            <p:nvPr/>
          </p:nvSpPr>
          <p:spPr>
            <a:xfrm flipH="false" flipV="false" rot="0">
              <a:off x="0" y="0"/>
              <a:ext cx="32021605" cy="4695425"/>
            </a:xfrm>
            <a:custGeom>
              <a:avLst/>
              <a:gdLst/>
              <a:ahLst/>
              <a:cxnLst/>
              <a:rect r="r" b="b" t="t" l="l"/>
              <a:pathLst>
                <a:path h="4695425" w="32021605">
                  <a:moveTo>
                    <a:pt x="31897145" y="59690"/>
                  </a:moveTo>
                  <a:cubicBezTo>
                    <a:pt x="31932705" y="59690"/>
                    <a:pt x="31961916" y="88900"/>
                    <a:pt x="31961916" y="124460"/>
                  </a:cubicBezTo>
                  <a:lnTo>
                    <a:pt x="31961916" y="4570966"/>
                  </a:lnTo>
                  <a:cubicBezTo>
                    <a:pt x="31961916" y="4606525"/>
                    <a:pt x="31932705" y="4635735"/>
                    <a:pt x="31897145" y="4635735"/>
                  </a:cubicBezTo>
                  <a:lnTo>
                    <a:pt x="124460" y="4635735"/>
                  </a:lnTo>
                  <a:cubicBezTo>
                    <a:pt x="88900" y="4635735"/>
                    <a:pt x="59690" y="4606525"/>
                    <a:pt x="59690" y="4570966"/>
                  </a:cubicBezTo>
                  <a:lnTo>
                    <a:pt x="59690" y="124460"/>
                  </a:lnTo>
                  <a:cubicBezTo>
                    <a:pt x="59690" y="88900"/>
                    <a:pt x="88900" y="59690"/>
                    <a:pt x="124460" y="59690"/>
                  </a:cubicBezTo>
                  <a:lnTo>
                    <a:pt x="31897145" y="59690"/>
                  </a:lnTo>
                  <a:moveTo>
                    <a:pt x="31897145" y="0"/>
                  </a:moveTo>
                  <a:lnTo>
                    <a:pt x="124460" y="0"/>
                  </a:lnTo>
                  <a:cubicBezTo>
                    <a:pt x="55880" y="0"/>
                    <a:pt x="0" y="55880"/>
                    <a:pt x="0" y="124460"/>
                  </a:cubicBezTo>
                  <a:lnTo>
                    <a:pt x="0" y="4570966"/>
                  </a:lnTo>
                  <a:cubicBezTo>
                    <a:pt x="0" y="4639545"/>
                    <a:pt x="55880" y="4695425"/>
                    <a:pt x="124460" y="4695425"/>
                  </a:cubicBezTo>
                  <a:lnTo>
                    <a:pt x="31897145" y="4695425"/>
                  </a:lnTo>
                  <a:cubicBezTo>
                    <a:pt x="31965726" y="4695425"/>
                    <a:pt x="32021605" y="4639545"/>
                    <a:pt x="32021605" y="4570966"/>
                  </a:cubicBezTo>
                  <a:lnTo>
                    <a:pt x="32021605" y="124460"/>
                  </a:lnTo>
                  <a:cubicBezTo>
                    <a:pt x="32021605" y="55880"/>
                    <a:pt x="31965726" y="0"/>
                    <a:pt x="31897145" y="0"/>
                  </a:cubicBezTo>
                  <a:close/>
                </a:path>
              </a:pathLst>
            </a:custGeom>
            <a:solidFill>
              <a:srgbClr val="000000"/>
            </a:solidFill>
          </p:spPr>
        </p:sp>
      </p:grpSp>
      <p:sp>
        <p:nvSpPr>
          <p:cNvPr name="Freeform 5" id="5"/>
          <p:cNvSpPr/>
          <p:nvPr/>
        </p:nvSpPr>
        <p:spPr>
          <a:xfrm flipH="false" flipV="false" rot="0">
            <a:off x="285915" y="-187813"/>
            <a:ext cx="2743949" cy="2743949"/>
          </a:xfrm>
          <a:custGeom>
            <a:avLst/>
            <a:gdLst/>
            <a:ahLst/>
            <a:cxnLst/>
            <a:rect r="r" b="b" t="t" l="l"/>
            <a:pathLst>
              <a:path h="2743949" w="2743949">
                <a:moveTo>
                  <a:pt x="0" y="0"/>
                </a:moveTo>
                <a:lnTo>
                  <a:pt x="2743949" y="0"/>
                </a:lnTo>
                <a:lnTo>
                  <a:pt x="2743949" y="2743949"/>
                </a:lnTo>
                <a:lnTo>
                  <a:pt x="0" y="2743949"/>
                </a:lnTo>
                <a:lnTo>
                  <a:pt x="0" y="0"/>
                </a:lnTo>
                <a:close/>
              </a:path>
            </a:pathLst>
          </a:custGeom>
          <a:blipFill>
            <a:blip r:embed="rId2"/>
            <a:stretch>
              <a:fillRect l="0" t="0" r="0" b="0"/>
            </a:stretch>
          </a:blipFill>
        </p:spPr>
      </p:sp>
      <p:grpSp>
        <p:nvGrpSpPr>
          <p:cNvPr name="Group 6" id="6"/>
          <p:cNvGrpSpPr>
            <a:grpSpLocks noChangeAspect="true"/>
          </p:cNvGrpSpPr>
          <p:nvPr/>
        </p:nvGrpSpPr>
        <p:grpSpPr>
          <a:xfrm rot="0">
            <a:off x="12368644" y="2550999"/>
            <a:ext cx="4584125" cy="3313705"/>
            <a:chOff x="0" y="0"/>
            <a:chExt cx="5265420" cy="3806190"/>
          </a:xfrm>
        </p:grpSpPr>
        <p:sp>
          <p:nvSpPr>
            <p:cNvPr name="Freeform 7" id="7"/>
            <p:cNvSpPr/>
            <p:nvPr/>
          </p:nvSpPr>
          <p:spPr>
            <a:xfrm flipH="false" flipV="false" rot="0">
              <a:off x="16510" y="15240"/>
              <a:ext cx="5233670" cy="3774440"/>
            </a:xfrm>
            <a:custGeom>
              <a:avLst/>
              <a:gdLst/>
              <a:ahLst/>
              <a:cxnLst/>
              <a:rect r="r" b="b" t="t" l="l"/>
              <a:pathLst>
                <a:path h="3774440" w="5233670">
                  <a:moveTo>
                    <a:pt x="5233670" y="2413000"/>
                  </a:moveTo>
                  <a:cubicBezTo>
                    <a:pt x="5233670" y="3249930"/>
                    <a:pt x="5233670" y="3774440"/>
                    <a:pt x="5233670" y="3774440"/>
                  </a:cubicBezTo>
                  <a:lnTo>
                    <a:pt x="2616200" y="3774440"/>
                  </a:lnTo>
                  <a:lnTo>
                    <a:pt x="0" y="3774440"/>
                  </a:lnTo>
                  <a:cubicBezTo>
                    <a:pt x="0" y="3774440"/>
                    <a:pt x="0" y="3248660"/>
                    <a:pt x="0" y="2413000"/>
                  </a:cubicBezTo>
                  <a:cubicBezTo>
                    <a:pt x="0" y="1577340"/>
                    <a:pt x="875030" y="0"/>
                    <a:pt x="2617470" y="0"/>
                  </a:cubicBezTo>
                  <a:cubicBezTo>
                    <a:pt x="4359910" y="0"/>
                    <a:pt x="5233670" y="1576070"/>
                    <a:pt x="5233670" y="2413000"/>
                  </a:cubicBezTo>
                  <a:close/>
                </a:path>
              </a:pathLst>
            </a:custGeom>
            <a:blipFill>
              <a:blip r:embed="rId3"/>
              <a:stretch>
                <a:fillRect l="-300" t="0" r="-300" b="0"/>
              </a:stretch>
            </a:blipFill>
          </p:spPr>
        </p:sp>
        <p:sp>
          <p:nvSpPr>
            <p:cNvPr name="Freeform 8" id="8"/>
            <p:cNvSpPr/>
            <p:nvPr/>
          </p:nvSpPr>
          <p:spPr>
            <a:xfrm flipH="false" flipV="false" rot="0">
              <a:off x="0" y="0"/>
              <a:ext cx="5265420" cy="3806190"/>
            </a:xfrm>
            <a:custGeom>
              <a:avLst/>
              <a:gdLst/>
              <a:ahLst/>
              <a:cxnLst/>
              <a:rect r="r" b="b" t="t" l="l"/>
              <a:pathLst>
                <a:path h="3806190" w="5265420">
                  <a:moveTo>
                    <a:pt x="5265420" y="3806190"/>
                  </a:moveTo>
                  <a:lnTo>
                    <a:pt x="0" y="3806190"/>
                  </a:lnTo>
                  <a:lnTo>
                    <a:pt x="0" y="2428240"/>
                  </a:lnTo>
                  <a:cubicBezTo>
                    <a:pt x="0" y="1955800"/>
                    <a:pt x="259080" y="1355090"/>
                    <a:pt x="659130" y="897890"/>
                  </a:cubicBezTo>
                  <a:cubicBezTo>
                    <a:pt x="1018540" y="488950"/>
                    <a:pt x="1652270" y="0"/>
                    <a:pt x="2632710" y="0"/>
                  </a:cubicBezTo>
                  <a:cubicBezTo>
                    <a:pt x="3614420" y="0"/>
                    <a:pt x="4246880" y="488950"/>
                    <a:pt x="4606290" y="897890"/>
                  </a:cubicBezTo>
                  <a:cubicBezTo>
                    <a:pt x="5006340" y="1355090"/>
                    <a:pt x="5265420" y="1955800"/>
                    <a:pt x="5265420" y="2428240"/>
                  </a:cubicBezTo>
                  <a:lnTo>
                    <a:pt x="5265420" y="3806190"/>
                  </a:lnTo>
                  <a:close/>
                  <a:moveTo>
                    <a:pt x="31750" y="3774440"/>
                  </a:moveTo>
                  <a:lnTo>
                    <a:pt x="5233670" y="3774440"/>
                  </a:lnTo>
                  <a:lnTo>
                    <a:pt x="5233670" y="2428240"/>
                  </a:lnTo>
                  <a:cubicBezTo>
                    <a:pt x="5233670" y="1963420"/>
                    <a:pt x="4978400" y="1370330"/>
                    <a:pt x="4582160" y="918210"/>
                  </a:cubicBezTo>
                  <a:cubicBezTo>
                    <a:pt x="4227830" y="514350"/>
                    <a:pt x="3601720" y="31750"/>
                    <a:pt x="2632710" y="31750"/>
                  </a:cubicBezTo>
                  <a:cubicBezTo>
                    <a:pt x="1663700" y="31750"/>
                    <a:pt x="1037590" y="514350"/>
                    <a:pt x="683260" y="919480"/>
                  </a:cubicBezTo>
                  <a:cubicBezTo>
                    <a:pt x="287020" y="1370330"/>
                    <a:pt x="31750" y="1963420"/>
                    <a:pt x="31750" y="2428240"/>
                  </a:cubicBezTo>
                  <a:lnTo>
                    <a:pt x="31750" y="3774440"/>
                  </a:lnTo>
                  <a:close/>
                </a:path>
              </a:pathLst>
            </a:custGeom>
            <a:solidFill>
              <a:srgbClr val="000000"/>
            </a:solidFill>
          </p:spPr>
        </p:sp>
      </p:grpSp>
      <p:sp>
        <p:nvSpPr>
          <p:cNvPr name="Freeform 9" id="9"/>
          <p:cNvSpPr/>
          <p:nvPr/>
        </p:nvSpPr>
        <p:spPr>
          <a:xfrm flipH="false" flipV="false" rot="1000532">
            <a:off x="12612353" y="5884390"/>
            <a:ext cx="1075537" cy="1075537"/>
          </a:xfrm>
          <a:custGeom>
            <a:avLst/>
            <a:gdLst/>
            <a:ahLst/>
            <a:cxnLst/>
            <a:rect r="r" b="b" t="t" l="l"/>
            <a:pathLst>
              <a:path h="1075537" w="1075537">
                <a:moveTo>
                  <a:pt x="0" y="0"/>
                </a:moveTo>
                <a:lnTo>
                  <a:pt x="1075537" y="0"/>
                </a:lnTo>
                <a:lnTo>
                  <a:pt x="1075537" y="1075537"/>
                </a:lnTo>
                <a:lnTo>
                  <a:pt x="0" y="1075537"/>
                </a:lnTo>
                <a:lnTo>
                  <a:pt x="0" y="0"/>
                </a:lnTo>
                <a:close/>
              </a:path>
            </a:pathLst>
          </a:custGeom>
          <a:blipFill>
            <a:blip r:embed="rId4"/>
            <a:stretch>
              <a:fillRect l="0" t="0" r="0" b="0"/>
            </a:stretch>
          </a:blipFill>
        </p:spPr>
      </p:sp>
      <p:sp>
        <p:nvSpPr>
          <p:cNvPr name="Freeform 10" id="10"/>
          <p:cNvSpPr/>
          <p:nvPr/>
        </p:nvSpPr>
        <p:spPr>
          <a:xfrm flipH="false" flipV="false" rot="-538603">
            <a:off x="14716697" y="6029808"/>
            <a:ext cx="1032350" cy="868332"/>
          </a:xfrm>
          <a:custGeom>
            <a:avLst/>
            <a:gdLst/>
            <a:ahLst/>
            <a:cxnLst/>
            <a:rect r="r" b="b" t="t" l="l"/>
            <a:pathLst>
              <a:path h="868332" w="1032350">
                <a:moveTo>
                  <a:pt x="0" y="0"/>
                </a:moveTo>
                <a:lnTo>
                  <a:pt x="1032351" y="0"/>
                </a:lnTo>
                <a:lnTo>
                  <a:pt x="1032351" y="868332"/>
                </a:lnTo>
                <a:lnTo>
                  <a:pt x="0" y="868332"/>
                </a:lnTo>
                <a:lnTo>
                  <a:pt x="0" y="0"/>
                </a:lnTo>
                <a:close/>
              </a:path>
            </a:pathLst>
          </a:custGeom>
          <a:blipFill>
            <a:blip r:embed="rId5"/>
            <a:stretch>
              <a:fillRect l="0" t="0" r="0" b="0"/>
            </a:stretch>
          </a:blipFill>
        </p:spPr>
      </p:sp>
      <p:sp>
        <p:nvSpPr>
          <p:cNvPr name="Freeform 11" id="11"/>
          <p:cNvSpPr/>
          <p:nvPr/>
        </p:nvSpPr>
        <p:spPr>
          <a:xfrm flipH="false" flipV="false" rot="0">
            <a:off x="12480655" y="5864704"/>
            <a:ext cx="1226921" cy="1226921"/>
          </a:xfrm>
          <a:custGeom>
            <a:avLst/>
            <a:gdLst/>
            <a:ahLst/>
            <a:cxnLst/>
            <a:rect r="r" b="b" t="t" l="l"/>
            <a:pathLst>
              <a:path h="1226921" w="1226921">
                <a:moveTo>
                  <a:pt x="0" y="0"/>
                </a:moveTo>
                <a:lnTo>
                  <a:pt x="1226921" y="0"/>
                </a:lnTo>
                <a:lnTo>
                  <a:pt x="1226921" y="1226921"/>
                </a:lnTo>
                <a:lnTo>
                  <a:pt x="0" y="1226921"/>
                </a:lnTo>
                <a:lnTo>
                  <a:pt x="0" y="0"/>
                </a:lnTo>
                <a:close/>
              </a:path>
            </a:pathLst>
          </a:custGeom>
          <a:blipFill>
            <a:blip r:embed="rId6"/>
            <a:stretch>
              <a:fillRect l="0" t="0" r="0" b="0"/>
            </a:stretch>
          </a:blipFill>
        </p:spPr>
      </p:sp>
      <p:sp>
        <p:nvSpPr>
          <p:cNvPr name="AutoShape 12" id="12"/>
          <p:cNvSpPr/>
          <p:nvPr/>
        </p:nvSpPr>
        <p:spPr>
          <a:xfrm flipH="true" flipV="true">
            <a:off x="14842772" y="4643528"/>
            <a:ext cx="298994" cy="1395288"/>
          </a:xfrm>
          <a:prstGeom prst="line">
            <a:avLst/>
          </a:prstGeom>
          <a:ln cap="rnd" w="47625">
            <a:solidFill>
              <a:srgbClr val="191919"/>
            </a:solidFill>
            <a:prstDash val="solid"/>
            <a:headEnd type="oval" len="lg" w="lg"/>
            <a:tailEnd type="triangle" len="med" w="lg"/>
          </a:ln>
        </p:spPr>
      </p:sp>
      <p:sp>
        <p:nvSpPr>
          <p:cNvPr name="Freeform 13" id="13"/>
          <p:cNvSpPr/>
          <p:nvPr/>
        </p:nvSpPr>
        <p:spPr>
          <a:xfrm flipH="false" flipV="false" rot="0">
            <a:off x="1937201" y="7095738"/>
            <a:ext cx="5546178" cy="2820290"/>
          </a:xfrm>
          <a:custGeom>
            <a:avLst/>
            <a:gdLst/>
            <a:ahLst/>
            <a:cxnLst/>
            <a:rect r="r" b="b" t="t" l="l"/>
            <a:pathLst>
              <a:path h="2820290" w="5546178">
                <a:moveTo>
                  <a:pt x="0" y="0"/>
                </a:moveTo>
                <a:lnTo>
                  <a:pt x="5546178" y="0"/>
                </a:lnTo>
                <a:lnTo>
                  <a:pt x="5546178" y="2820291"/>
                </a:lnTo>
                <a:lnTo>
                  <a:pt x="0" y="2820291"/>
                </a:lnTo>
                <a:lnTo>
                  <a:pt x="0" y="0"/>
                </a:lnTo>
                <a:close/>
              </a:path>
            </a:pathLst>
          </a:custGeom>
          <a:blipFill>
            <a:blip r:embed="rId7"/>
            <a:stretch>
              <a:fillRect l="0" t="0" r="0" b="0"/>
            </a:stretch>
          </a:blipFill>
          <a:ln w="38100" cap="rnd">
            <a:solidFill>
              <a:srgbClr val="000000"/>
            </a:solidFill>
            <a:prstDash val="solid"/>
            <a:round/>
          </a:ln>
        </p:spPr>
      </p:sp>
      <p:sp>
        <p:nvSpPr>
          <p:cNvPr name="Freeform 14" id="14"/>
          <p:cNvSpPr/>
          <p:nvPr/>
        </p:nvSpPr>
        <p:spPr>
          <a:xfrm flipH="false" flipV="false" rot="0">
            <a:off x="14992269" y="150699"/>
            <a:ext cx="2314575" cy="2200275"/>
          </a:xfrm>
          <a:custGeom>
            <a:avLst/>
            <a:gdLst/>
            <a:ahLst/>
            <a:cxnLst/>
            <a:rect r="r" b="b" t="t" l="l"/>
            <a:pathLst>
              <a:path h="2200275" w="2314575">
                <a:moveTo>
                  <a:pt x="0" y="0"/>
                </a:moveTo>
                <a:lnTo>
                  <a:pt x="2314575" y="0"/>
                </a:lnTo>
                <a:lnTo>
                  <a:pt x="2314575" y="2200275"/>
                </a:lnTo>
                <a:lnTo>
                  <a:pt x="0" y="2200275"/>
                </a:lnTo>
                <a:lnTo>
                  <a:pt x="0" y="0"/>
                </a:lnTo>
                <a:close/>
              </a:path>
            </a:pathLst>
          </a:custGeom>
          <a:blipFill>
            <a:blip r:embed="rId8"/>
            <a:stretch>
              <a:fillRect l="0" t="-5194" r="0" b="0"/>
            </a:stretch>
          </a:blipFill>
          <a:ln w="38100" cap="rnd">
            <a:solidFill>
              <a:srgbClr val="000000"/>
            </a:solidFill>
            <a:prstDash val="solid"/>
            <a:round/>
          </a:ln>
        </p:spPr>
      </p:sp>
      <p:sp>
        <p:nvSpPr>
          <p:cNvPr name="TextBox 15" id="15"/>
          <p:cNvSpPr txBox="true"/>
          <p:nvPr/>
        </p:nvSpPr>
        <p:spPr>
          <a:xfrm rot="0">
            <a:off x="3389712" y="93549"/>
            <a:ext cx="10429875" cy="2124075"/>
          </a:xfrm>
          <a:prstGeom prst="rect">
            <a:avLst/>
          </a:prstGeom>
        </p:spPr>
        <p:txBody>
          <a:bodyPr anchor="t" rtlCol="false" tIns="0" lIns="0" bIns="0" rIns="0">
            <a:spAutoFit/>
          </a:bodyPr>
          <a:lstStyle/>
          <a:p>
            <a:pPr algn="ctr">
              <a:lnSpc>
                <a:spcPts val="7800"/>
              </a:lnSpc>
            </a:pPr>
            <a:r>
              <a:rPr lang="en-US" sz="6000">
                <a:solidFill>
                  <a:srgbClr val="000000"/>
                </a:solidFill>
                <a:latin typeface="Open Sans"/>
              </a:rPr>
              <a:t>Un monde décrit-préscrit</a:t>
            </a:r>
          </a:p>
          <a:p>
            <a:pPr algn="ctr">
              <a:lnSpc>
                <a:spcPts val="1299"/>
              </a:lnSpc>
            </a:pPr>
          </a:p>
          <a:p>
            <a:pPr algn="ctr">
              <a:lnSpc>
                <a:spcPts val="7800"/>
              </a:lnSpc>
              <a:spcBef>
                <a:spcPct val="0"/>
              </a:spcBef>
            </a:pPr>
            <a:r>
              <a:rPr lang="en-US" sz="6000">
                <a:solidFill>
                  <a:srgbClr val="000000"/>
                </a:solidFill>
                <a:latin typeface="Open Sans"/>
              </a:rPr>
              <a:t>A described-prescribed world</a:t>
            </a:r>
          </a:p>
        </p:txBody>
      </p:sp>
      <p:sp>
        <p:nvSpPr>
          <p:cNvPr name="TextBox 16" id="16"/>
          <p:cNvSpPr txBox="true"/>
          <p:nvPr/>
        </p:nvSpPr>
        <p:spPr>
          <a:xfrm rot="0">
            <a:off x="285915" y="2913314"/>
            <a:ext cx="11244529" cy="3390583"/>
          </a:xfrm>
          <a:prstGeom prst="rect">
            <a:avLst/>
          </a:prstGeom>
        </p:spPr>
        <p:txBody>
          <a:bodyPr anchor="t" rtlCol="false" tIns="0" lIns="0" bIns="0" rIns="0">
            <a:spAutoFit/>
          </a:bodyPr>
          <a:lstStyle/>
          <a:p>
            <a:pPr algn="ctr">
              <a:lnSpc>
                <a:spcPts val="3217"/>
              </a:lnSpc>
            </a:pPr>
            <a:r>
              <a:rPr lang="en-US" sz="2474">
                <a:solidFill>
                  <a:srgbClr val="000000"/>
                </a:solidFill>
                <a:latin typeface="Open Sans Bold"/>
              </a:rPr>
              <a:t>Une représentation fausse des personnes diagnostiquées schizophrène</a:t>
            </a:r>
          </a:p>
          <a:p>
            <a:pPr algn="ctr">
              <a:lnSpc>
                <a:spcPts val="2697"/>
              </a:lnSpc>
            </a:pPr>
          </a:p>
          <a:p>
            <a:pPr algn="ctr">
              <a:lnSpc>
                <a:spcPts val="2697"/>
              </a:lnSpc>
            </a:pPr>
            <a:r>
              <a:rPr lang="en-US" sz="2074">
                <a:solidFill>
                  <a:srgbClr val="000000"/>
                </a:solidFill>
                <a:latin typeface="Open Sans"/>
              </a:rPr>
              <a:t>Dans la réalité :</a:t>
            </a:r>
          </a:p>
          <a:p>
            <a:pPr algn="ctr" marL="447991" indent="-223996" lvl="1">
              <a:lnSpc>
                <a:spcPts val="2697"/>
              </a:lnSpc>
              <a:buFont typeface="Arial"/>
              <a:buChar char="•"/>
            </a:pPr>
            <a:r>
              <a:rPr lang="en-US" sz="2074">
                <a:solidFill>
                  <a:srgbClr val="000000"/>
                </a:solidFill>
                <a:latin typeface="Open Sans"/>
              </a:rPr>
              <a:t>Une majorité de comportement autoagressif</a:t>
            </a:r>
          </a:p>
          <a:p>
            <a:pPr algn="ctr" marL="447991" indent="-223996" lvl="1">
              <a:lnSpc>
                <a:spcPts val="2697"/>
              </a:lnSpc>
              <a:buFont typeface="Arial"/>
              <a:buChar char="•"/>
            </a:pPr>
            <a:r>
              <a:rPr lang="en-US" sz="2074">
                <a:solidFill>
                  <a:srgbClr val="000000"/>
                </a:solidFill>
                <a:latin typeface="Open Sans"/>
              </a:rPr>
              <a:t>Un taux de suicide jusqu’à 16 fois supérieur par rapport à la population générale (Limosin, Loze, Philippe, Casadebaig, et Rouillon, 2007)</a:t>
            </a:r>
          </a:p>
          <a:p>
            <a:pPr algn="ctr" marL="447991" indent="-223996" lvl="1">
              <a:lnSpc>
                <a:spcPts val="2697"/>
              </a:lnSpc>
              <a:buFont typeface="Arial"/>
              <a:buChar char="•"/>
            </a:pPr>
            <a:r>
              <a:rPr lang="en-US" sz="2074">
                <a:solidFill>
                  <a:srgbClr val="000000"/>
                </a:solidFill>
                <a:latin typeface="Open Sans"/>
              </a:rPr>
              <a:t>Plus souvent victime d’actes violents que l’inverse (Teplin, McClelland, Abram et Weiner, 2005)</a:t>
            </a:r>
          </a:p>
          <a:p>
            <a:pPr algn="ctr">
              <a:lnSpc>
                <a:spcPts val="2697"/>
              </a:lnSpc>
            </a:pPr>
          </a:p>
          <a:p>
            <a:pPr algn="ctr">
              <a:lnSpc>
                <a:spcPts val="2697"/>
              </a:lnSpc>
              <a:spcBef>
                <a:spcPct val="0"/>
              </a:spcBef>
            </a:pPr>
          </a:p>
        </p:txBody>
      </p:sp>
      <p:sp>
        <p:nvSpPr>
          <p:cNvPr name="TextBox 17" id="17"/>
          <p:cNvSpPr txBox="true"/>
          <p:nvPr/>
        </p:nvSpPr>
        <p:spPr>
          <a:xfrm rot="0">
            <a:off x="7900231" y="7148775"/>
            <a:ext cx="10387769" cy="2685643"/>
          </a:xfrm>
          <a:prstGeom prst="rect">
            <a:avLst/>
          </a:prstGeom>
        </p:spPr>
        <p:txBody>
          <a:bodyPr anchor="t" rtlCol="false" tIns="0" lIns="0" bIns="0" rIns="0">
            <a:spAutoFit/>
          </a:bodyPr>
          <a:lstStyle/>
          <a:p>
            <a:pPr algn="ctr">
              <a:lnSpc>
                <a:spcPts val="3226"/>
              </a:lnSpc>
              <a:spcBef>
                <a:spcPct val="0"/>
              </a:spcBef>
            </a:pPr>
            <a:r>
              <a:rPr lang="en-US" sz="2482">
                <a:solidFill>
                  <a:srgbClr val="000000"/>
                </a:solidFill>
                <a:latin typeface="Open Sans Bold"/>
              </a:rPr>
              <a:t>A false representation of people diagnosed with schizophrenia</a:t>
            </a:r>
          </a:p>
          <a:p>
            <a:pPr algn="ctr">
              <a:lnSpc>
                <a:spcPts val="1796"/>
              </a:lnSpc>
              <a:spcBef>
                <a:spcPct val="0"/>
              </a:spcBef>
            </a:pPr>
          </a:p>
          <a:p>
            <a:pPr algn="ctr">
              <a:lnSpc>
                <a:spcPts val="2706"/>
              </a:lnSpc>
              <a:spcBef>
                <a:spcPct val="0"/>
              </a:spcBef>
            </a:pPr>
            <a:r>
              <a:rPr lang="en-US" sz="2082">
                <a:solidFill>
                  <a:srgbClr val="000000"/>
                </a:solidFill>
                <a:latin typeface="Open Sans"/>
              </a:rPr>
              <a:t>Reality:</a:t>
            </a:r>
          </a:p>
          <a:p>
            <a:pPr algn="ctr" marL="449522" indent="-224761" lvl="1">
              <a:lnSpc>
                <a:spcPts val="2706"/>
              </a:lnSpc>
              <a:buFont typeface="Arial"/>
              <a:buChar char="•"/>
            </a:pPr>
            <a:r>
              <a:rPr lang="en-US" sz="2082">
                <a:solidFill>
                  <a:srgbClr val="000000"/>
                </a:solidFill>
                <a:latin typeface="Open Sans"/>
              </a:rPr>
              <a:t>A majority of self-aggressive behavior</a:t>
            </a:r>
          </a:p>
          <a:p>
            <a:pPr algn="ctr" marL="449522" indent="-224761" lvl="1">
              <a:lnSpc>
                <a:spcPts val="2706"/>
              </a:lnSpc>
              <a:buFont typeface="Arial"/>
              <a:buChar char="•"/>
            </a:pPr>
            <a:r>
              <a:rPr lang="en-US" sz="2082">
                <a:solidFill>
                  <a:srgbClr val="000000"/>
                </a:solidFill>
                <a:latin typeface="Open Sans"/>
              </a:rPr>
              <a:t>A suicide rate up to 16 times higher than the general population (Limosin, Loze, Philippe, Casadebaig, and Rouillon, 2007)</a:t>
            </a:r>
          </a:p>
          <a:p>
            <a:pPr algn="ctr" marL="449522" indent="-224761" lvl="1">
              <a:lnSpc>
                <a:spcPts val="2706"/>
              </a:lnSpc>
              <a:buFont typeface="Arial"/>
              <a:buChar char="•"/>
            </a:pPr>
            <a:r>
              <a:rPr lang="en-US" sz="2082">
                <a:solidFill>
                  <a:srgbClr val="000000"/>
                </a:solidFill>
                <a:latin typeface="Open Sans"/>
              </a:rPr>
              <a:t>More often victims of violent acts than the reverse (Teplin, McClelland, Abram and Weiner, 2005)</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EFBF5"/>
        </a:solidFill>
      </p:bgPr>
    </p:bg>
    <p:spTree>
      <p:nvGrpSpPr>
        <p:cNvPr id="1" name=""/>
        <p:cNvGrpSpPr/>
        <p:nvPr/>
      </p:nvGrpSpPr>
      <p:grpSpPr>
        <a:xfrm>
          <a:off x="0" y="0"/>
          <a:ext cx="0" cy="0"/>
          <a:chOff x="0" y="0"/>
          <a:chExt cx="0" cy="0"/>
        </a:xfrm>
      </p:grpSpPr>
      <p:sp>
        <p:nvSpPr>
          <p:cNvPr name="Freeform 2" id="2"/>
          <p:cNvSpPr/>
          <p:nvPr/>
        </p:nvSpPr>
        <p:spPr>
          <a:xfrm flipH="true" flipV="false" rot="-8100000">
            <a:off x="8485702" y="-1334650"/>
            <a:ext cx="8075295" cy="8229600"/>
          </a:xfrm>
          <a:custGeom>
            <a:avLst/>
            <a:gdLst/>
            <a:ahLst/>
            <a:cxnLst/>
            <a:rect r="r" b="b" t="t" l="l"/>
            <a:pathLst>
              <a:path h="8229600" w="8075295">
                <a:moveTo>
                  <a:pt x="8075295" y="0"/>
                </a:moveTo>
                <a:lnTo>
                  <a:pt x="0" y="0"/>
                </a:lnTo>
                <a:lnTo>
                  <a:pt x="0" y="8229600"/>
                </a:lnTo>
                <a:lnTo>
                  <a:pt x="8075295" y="8229600"/>
                </a:lnTo>
                <a:lnTo>
                  <a:pt x="8075295" y="0"/>
                </a:lnTo>
                <a:close/>
              </a:path>
            </a:pathLst>
          </a:custGeom>
          <a:blipFill>
            <a:blip r:embed="rId2"/>
            <a:stretch>
              <a:fillRect l="0" t="0" r="0" b="0"/>
            </a:stretch>
          </a:blipFill>
        </p:spPr>
      </p:sp>
      <p:sp>
        <p:nvSpPr>
          <p:cNvPr name="AutoShape 3" id="3"/>
          <p:cNvSpPr/>
          <p:nvPr/>
        </p:nvSpPr>
        <p:spPr>
          <a:xfrm>
            <a:off x="1028701" y="2986879"/>
            <a:ext cx="16230600" cy="4762"/>
          </a:xfrm>
          <a:prstGeom prst="line">
            <a:avLst/>
          </a:prstGeom>
          <a:ln cap="flat" w="9525">
            <a:solidFill>
              <a:srgbClr val="000000"/>
            </a:solidFill>
            <a:prstDash val="solid"/>
            <a:headEnd type="none" len="sm" w="sm"/>
            <a:tailEnd type="none" len="sm" w="sm"/>
          </a:ln>
        </p:spPr>
      </p:sp>
      <p:graphicFrame>
        <p:nvGraphicFramePr>
          <p:cNvPr name="Table 4" id="4"/>
          <p:cNvGraphicFramePr>
            <a:graphicFrameLocks noGrp="true"/>
          </p:cNvGraphicFramePr>
          <p:nvPr/>
        </p:nvGraphicFramePr>
        <p:xfrm>
          <a:off x="661096" y="3565242"/>
          <a:ext cx="16230603" cy="6296025"/>
        </p:xfrm>
        <a:graphic>
          <a:graphicData uri="http://schemas.openxmlformats.org/drawingml/2006/table">
            <a:tbl>
              <a:tblPr/>
              <a:tblGrid>
                <a:gridCol w="8115301"/>
                <a:gridCol w="8115301"/>
              </a:tblGrid>
              <a:tr h="6296025">
                <a:tc>
                  <a:txBody>
                    <a:bodyPr anchor="t" rtlCol="false"/>
                    <a:lstStyle/>
                    <a:p>
                      <a:pPr algn="ctr">
                        <a:lnSpc>
                          <a:spcPts val="4200"/>
                        </a:lnSpc>
                        <a:defRPr/>
                      </a:pPr>
                      <a:r>
                        <a:rPr lang="en-US" sz="3000">
                          <a:solidFill>
                            <a:srgbClr val="000000"/>
                          </a:solidFill>
                          <a:latin typeface="DM Sans Bold"/>
                        </a:rPr>
                        <a:t>En psychiatrie</a:t>
                      </a:r>
                      <a:endParaRPr lang="en-US" sz="1100"/>
                    </a:p>
                    <a:p>
                      <a:pPr marL="647700" indent="-323850" lvl="1">
                        <a:lnSpc>
                          <a:spcPts val="4200"/>
                        </a:lnSpc>
                        <a:buFont typeface="Arial"/>
                        <a:buChar char="•"/>
                      </a:pPr>
                      <a:r>
                        <a:rPr lang="en-US" sz="3000">
                          <a:solidFill>
                            <a:srgbClr val="000000"/>
                          </a:solidFill>
                          <a:latin typeface="DM Sans"/>
                        </a:rPr>
                        <a:t>Changer de terme ?</a:t>
                      </a:r>
                    </a:p>
                    <a:p>
                      <a:pPr marL="647700" indent="-323850" lvl="1">
                        <a:lnSpc>
                          <a:spcPts val="4200"/>
                        </a:lnSpc>
                        <a:buFont typeface="Arial"/>
                        <a:buChar char="•"/>
                      </a:pPr>
                      <a:r>
                        <a:rPr lang="en-US" sz="3000">
                          <a:solidFill>
                            <a:srgbClr val="000000"/>
                          </a:solidFill>
                          <a:latin typeface="DM Sans"/>
                        </a:rPr>
                        <a:t>Une nouvelle classification de l’entente de voix distincte de celles actuelles ?</a:t>
                      </a:r>
                    </a:p>
                    <a:p>
                      <a:pPr marL="647700" indent="-323850" lvl="1">
                        <a:lnSpc>
                          <a:spcPts val="4200"/>
                        </a:lnSpc>
                        <a:buFont typeface="Arial"/>
                        <a:buChar char="•"/>
                      </a:pPr>
                      <a:r>
                        <a:rPr lang="en-US" sz="3000">
                          <a:solidFill>
                            <a:srgbClr val="000000"/>
                          </a:solidFill>
                          <a:latin typeface="DM Sans"/>
                        </a:rPr>
                        <a:t>Sensibiliser les professionnels de santé</a:t>
                      </a:r>
                    </a:p>
                    <a:p>
                      <a:pPr algn="ctr">
                        <a:lnSpc>
                          <a:spcPts val="4200"/>
                        </a:lnSpc>
                      </a:pPr>
                    </a:p>
                    <a:p>
                      <a:pPr algn="ctr">
                        <a:lnSpc>
                          <a:spcPts val="4200"/>
                        </a:lnSpc>
                      </a:pPr>
                      <a:r>
                        <a:rPr lang="en-US" sz="3000">
                          <a:solidFill>
                            <a:srgbClr val="000000"/>
                          </a:solidFill>
                          <a:latin typeface="DM Sans Bold"/>
                        </a:rPr>
                        <a:t>Plus globalement</a:t>
                      </a:r>
                    </a:p>
                    <a:p>
                      <a:pPr marL="647700" indent="-323850" lvl="1">
                        <a:lnSpc>
                          <a:spcPts val="4200"/>
                        </a:lnSpc>
                        <a:buFont typeface="Arial"/>
                        <a:buChar char="•"/>
                      </a:pPr>
                      <a:r>
                        <a:rPr lang="en-US" sz="3000">
                          <a:solidFill>
                            <a:srgbClr val="000000"/>
                          </a:solidFill>
                          <a:latin typeface="DM Sans"/>
                        </a:rPr>
                        <a:t>Créer davantage de contacts</a:t>
                      </a:r>
                    </a:p>
                    <a:p>
                      <a:pPr marL="647700" indent="-323850" lvl="1">
                        <a:lnSpc>
                          <a:spcPts val="4200"/>
                        </a:lnSpc>
                        <a:buFont typeface="Arial"/>
                        <a:buChar char="•"/>
                      </a:pPr>
                      <a:r>
                        <a:rPr lang="en-US" sz="3000">
                          <a:solidFill>
                            <a:srgbClr val="000000"/>
                          </a:solidFill>
                          <a:latin typeface="DM Sans"/>
                        </a:rPr>
                        <a:t>Un travail d’information, de sensibilisation et de prévention</a:t>
                      </a:r>
                    </a:p>
                    <a:p>
                      <a:pPr algn="ctr">
                        <a:lnSpc>
                          <a:spcPts val="4200"/>
                        </a:lnSpc>
                      </a:pPr>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6956A"/>
                    </a:solidFill>
                  </a:tcPr>
                </a:tc>
                <a:tc>
                  <a:txBody>
                    <a:bodyPr anchor="t" rtlCol="false"/>
                    <a:lstStyle/>
                    <a:p>
                      <a:pPr algn="ctr">
                        <a:lnSpc>
                          <a:spcPts val="4200"/>
                        </a:lnSpc>
                        <a:defRPr/>
                      </a:pPr>
                      <a:r>
                        <a:rPr lang="en-US" sz="3000">
                          <a:solidFill>
                            <a:srgbClr val="000000"/>
                          </a:solidFill>
                          <a:latin typeface="DM Sans Bold"/>
                        </a:rPr>
                        <a:t>In psychiatry</a:t>
                      </a:r>
                      <a:endParaRPr lang="en-US" sz="1100"/>
                    </a:p>
                    <a:p>
                      <a:pPr marL="647700" indent="-323850" lvl="1">
                        <a:lnSpc>
                          <a:spcPts val="4200"/>
                        </a:lnSpc>
                        <a:buFont typeface="Arial"/>
                        <a:buChar char="•"/>
                      </a:pPr>
                      <a:r>
                        <a:rPr lang="en-US" sz="3000">
                          <a:solidFill>
                            <a:srgbClr val="000000"/>
                          </a:solidFill>
                          <a:latin typeface="DM Sans"/>
                        </a:rPr>
                        <a:t>Change term?</a:t>
                      </a:r>
                    </a:p>
                    <a:p>
                      <a:pPr marL="647700" indent="-323850" lvl="1">
                        <a:lnSpc>
                          <a:spcPts val="4200"/>
                        </a:lnSpc>
                        <a:buFont typeface="Arial"/>
                        <a:buChar char="•"/>
                      </a:pPr>
                      <a:r>
                        <a:rPr lang="en-US" sz="3000">
                          <a:solidFill>
                            <a:srgbClr val="000000"/>
                          </a:solidFill>
                          <a:latin typeface="DM Sans"/>
                        </a:rPr>
                        <a:t>A new classification of voice hearing distinct from current ones?</a:t>
                      </a:r>
                    </a:p>
                    <a:p>
                      <a:pPr marL="647700" indent="-323850" lvl="1">
                        <a:lnSpc>
                          <a:spcPts val="4200"/>
                        </a:lnSpc>
                        <a:buFont typeface="Arial"/>
                        <a:buChar char="•"/>
                      </a:pPr>
                      <a:r>
                        <a:rPr lang="en-US" sz="3000">
                          <a:solidFill>
                            <a:srgbClr val="000000"/>
                          </a:solidFill>
                          <a:latin typeface="DM Sans"/>
                        </a:rPr>
                        <a:t>Raise awareness among health professionals</a:t>
                      </a:r>
                    </a:p>
                    <a:p>
                      <a:pPr>
                        <a:lnSpc>
                          <a:spcPts val="4200"/>
                        </a:lnSpc>
                      </a:pPr>
                    </a:p>
                    <a:p>
                      <a:pPr algn="ctr">
                        <a:lnSpc>
                          <a:spcPts val="4200"/>
                        </a:lnSpc>
                      </a:pPr>
                      <a:r>
                        <a:rPr lang="en-US" sz="3000">
                          <a:solidFill>
                            <a:srgbClr val="000000"/>
                          </a:solidFill>
                          <a:latin typeface="DM Sans Bold"/>
                        </a:rPr>
                        <a:t>More globally</a:t>
                      </a:r>
                    </a:p>
                    <a:p>
                      <a:pPr marL="647700" indent="-323850" lvl="1">
                        <a:lnSpc>
                          <a:spcPts val="4200"/>
                        </a:lnSpc>
                        <a:buFont typeface="Arial"/>
                        <a:buChar char="•"/>
                      </a:pPr>
                      <a:r>
                        <a:rPr lang="en-US" sz="3000">
                          <a:solidFill>
                            <a:srgbClr val="000000"/>
                          </a:solidFill>
                          <a:latin typeface="DM Sans"/>
                        </a:rPr>
                        <a:t>Create more contacts</a:t>
                      </a:r>
                    </a:p>
                    <a:p>
                      <a:pPr marL="647700" indent="-323850" lvl="1">
                        <a:lnSpc>
                          <a:spcPts val="4200"/>
                        </a:lnSpc>
                        <a:buFont typeface="Arial"/>
                        <a:buChar char="•"/>
                      </a:pPr>
                      <a:r>
                        <a:rPr lang="en-US" sz="3000">
                          <a:solidFill>
                            <a:srgbClr val="000000"/>
                          </a:solidFill>
                          <a:latin typeface="DM Sans"/>
                        </a:rPr>
                        <a:t>Information, awareness and prevention work</a:t>
                      </a:r>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E0D2EF"/>
                    </a:solidFill>
                  </a:tcPr>
                </a:tc>
              </a:tr>
            </a:tbl>
          </a:graphicData>
        </a:graphic>
      </p:graphicFrame>
      <p:sp>
        <p:nvSpPr>
          <p:cNvPr name="Freeform 5" id="5"/>
          <p:cNvSpPr/>
          <p:nvPr/>
        </p:nvSpPr>
        <p:spPr>
          <a:xfrm flipH="false" flipV="false" rot="0">
            <a:off x="14652563" y="-108978"/>
            <a:ext cx="2870954" cy="3490260"/>
          </a:xfrm>
          <a:custGeom>
            <a:avLst/>
            <a:gdLst/>
            <a:ahLst/>
            <a:cxnLst/>
            <a:rect r="r" b="b" t="t" l="l"/>
            <a:pathLst>
              <a:path h="3490260" w="2870954">
                <a:moveTo>
                  <a:pt x="0" y="0"/>
                </a:moveTo>
                <a:lnTo>
                  <a:pt x="2870954" y="0"/>
                </a:lnTo>
                <a:lnTo>
                  <a:pt x="2870954" y="3490260"/>
                </a:lnTo>
                <a:lnTo>
                  <a:pt x="0" y="3490260"/>
                </a:lnTo>
                <a:lnTo>
                  <a:pt x="0" y="0"/>
                </a:lnTo>
                <a:close/>
              </a:path>
            </a:pathLst>
          </a:custGeom>
          <a:blipFill>
            <a:blip r:embed="rId3"/>
            <a:stretch>
              <a:fillRect l="0" t="0" r="0" b="0"/>
            </a:stretch>
          </a:blipFill>
        </p:spPr>
      </p:sp>
      <p:sp>
        <p:nvSpPr>
          <p:cNvPr name="TextBox 6" id="6"/>
          <p:cNvSpPr txBox="true"/>
          <p:nvPr/>
        </p:nvSpPr>
        <p:spPr>
          <a:xfrm rot="0">
            <a:off x="1028700" y="318200"/>
            <a:ext cx="16230600" cy="2295525"/>
          </a:xfrm>
          <a:prstGeom prst="rect">
            <a:avLst/>
          </a:prstGeom>
        </p:spPr>
        <p:txBody>
          <a:bodyPr anchor="t" rtlCol="false" tIns="0" lIns="0" bIns="0" rIns="0">
            <a:spAutoFit/>
          </a:bodyPr>
          <a:lstStyle/>
          <a:p>
            <a:pPr>
              <a:lnSpc>
                <a:spcPts val="7200"/>
              </a:lnSpc>
            </a:pPr>
            <a:r>
              <a:rPr lang="en-US" sz="6000">
                <a:solidFill>
                  <a:srgbClr val="000000"/>
                </a:solidFill>
                <a:latin typeface="DM Sans Bold"/>
              </a:rPr>
              <a:t>Comment agir sur la stigmatisation?</a:t>
            </a:r>
          </a:p>
          <a:p>
            <a:pPr>
              <a:lnSpc>
                <a:spcPts val="3600"/>
              </a:lnSpc>
            </a:pPr>
          </a:p>
          <a:p>
            <a:pPr>
              <a:lnSpc>
                <a:spcPts val="7200"/>
              </a:lnSpc>
              <a:spcBef>
                <a:spcPct val="0"/>
              </a:spcBef>
            </a:pPr>
            <a:r>
              <a:rPr lang="en-US" sz="6000">
                <a:solidFill>
                  <a:srgbClr val="000000"/>
                </a:solidFill>
                <a:latin typeface="DM Sans Bold"/>
              </a:rPr>
              <a:t>How to act on stigma?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90753" y="2486337"/>
            <a:ext cx="8319529" cy="7800663"/>
            <a:chOff x="0" y="0"/>
            <a:chExt cx="14014464" cy="13140421"/>
          </a:xfrm>
        </p:grpSpPr>
        <p:sp>
          <p:nvSpPr>
            <p:cNvPr name="Freeform 3" id="3"/>
            <p:cNvSpPr/>
            <p:nvPr/>
          </p:nvSpPr>
          <p:spPr>
            <a:xfrm flipH="false" flipV="false" rot="0">
              <a:off x="31750" y="31750"/>
              <a:ext cx="13950964" cy="13076921"/>
            </a:xfrm>
            <a:custGeom>
              <a:avLst/>
              <a:gdLst/>
              <a:ahLst/>
              <a:cxnLst/>
              <a:rect r="r" b="b" t="t" l="l"/>
              <a:pathLst>
                <a:path h="13076921" w="13950964">
                  <a:moveTo>
                    <a:pt x="13858255" y="13076921"/>
                  </a:moveTo>
                  <a:lnTo>
                    <a:pt x="92710" y="13076921"/>
                  </a:lnTo>
                  <a:cubicBezTo>
                    <a:pt x="41910" y="13076921"/>
                    <a:pt x="0" y="13035011"/>
                    <a:pt x="0" y="12984211"/>
                  </a:cubicBezTo>
                  <a:lnTo>
                    <a:pt x="0" y="92710"/>
                  </a:lnTo>
                  <a:cubicBezTo>
                    <a:pt x="0" y="41910"/>
                    <a:pt x="41910" y="0"/>
                    <a:pt x="92710" y="0"/>
                  </a:cubicBezTo>
                  <a:lnTo>
                    <a:pt x="13856985" y="0"/>
                  </a:lnTo>
                  <a:cubicBezTo>
                    <a:pt x="13907785" y="0"/>
                    <a:pt x="13949694" y="41910"/>
                    <a:pt x="13949694" y="92710"/>
                  </a:cubicBezTo>
                  <a:lnTo>
                    <a:pt x="13949694" y="12982941"/>
                  </a:lnTo>
                  <a:cubicBezTo>
                    <a:pt x="13950964" y="13035011"/>
                    <a:pt x="13909055" y="13076921"/>
                    <a:pt x="13858255" y="13076921"/>
                  </a:cubicBezTo>
                  <a:close/>
                </a:path>
              </a:pathLst>
            </a:custGeom>
            <a:solidFill>
              <a:srgbClr val="CED8FF"/>
            </a:solidFill>
          </p:spPr>
        </p:sp>
        <p:sp>
          <p:nvSpPr>
            <p:cNvPr name="Freeform 4" id="4"/>
            <p:cNvSpPr/>
            <p:nvPr/>
          </p:nvSpPr>
          <p:spPr>
            <a:xfrm flipH="false" flipV="false" rot="0">
              <a:off x="0" y="0"/>
              <a:ext cx="14014464" cy="13140421"/>
            </a:xfrm>
            <a:custGeom>
              <a:avLst/>
              <a:gdLst/>
              <a:ahLst/>
              <a:cxnLst/>
              <a:rect r="r" b="b" t="t" l="l"/>
              <a:pathLst>
                <a:path h="13140421" w="14014464">
                  <a:moveTo>
                    <a:pt x="13890005" y="59690"/>
                  </a:moveTo>
                  <a:cubicBezTo>
                    <a:pt x="13925564" y="59690"/>
                    <a:pt x="13954775" y="88900"/>
                    <a:pt x="13954775" y="124460"/>
                  </a:cubicBezTo>
                  <a:lnTo>
                    <a:pt x="13954775" y="13015961"/>
                  </a:lnTo>
                  <a:cubicBezTo>
                    <a:pt x="13954775" y="13051521"/>
                    <a:pt x="13925564" y="13080730"/>
                    <a:pt x="13890005" y="13080730"/>
                  </a:cubicBezTo>
                  <a:lnTo>
                    <a:pt x="124460" y="13080730"/>
                  </a:lnTo>
                  <a:cubicBezTo>
                    <a:pt x="88900" y="13080730"/>
                    <a:pt x="59690" y="13051521"/>
                    <a:pt x="59690" y="13015961"/>
                  </a:cubicBezTo>
                  <a:lnTo>
                    <a:pt x="59690" y="124460"/>
                  </a:lnTo>
                  <a:cubicBezTo>
                    <a:pt x="59690" y="88900"/>
                    <a:pt x="88900" y="59690"/>
                    <a:pt x="124460" y="59690"/>
                  </a:cubicBezTo>
                  <a:lnTo>
                    <a:pt x="13890005" y="59690"/>
                  </a:lnTo>
                  <a:moveTo>
                    <a:pt x="13890005" y="0"/>
                  </a:moveTo>
                  <a:lnTo>
                    <a:pt x="124460" y="0"/>
                  </a:lnTo>
                  <a:cubicBezTo>
                    <a:pt x="55880" y="0"/>
                    <a:pt x="0" y="55880"/>
                    <a:pt x="0" y="124460"/>
                  </a:cubicBezTo>
                  <a:lnTo>
                    <a:pt x="0" y="13015961"/>
                  </a:lnTo>
                  <a:cubicBezTo>
                    <a:pt x="0" y="13084541"/>
                    <a:pt x="55880" y="13140421"/>
                    <a:pt x="124460" y="13140421"/>
                  </a:cubicBezTo>
                  <a:lnTo>
                    <a:pt x="13890005" y="13140421"/>
                  </a:lnTo>
                  <a:cubicBezTo>
                    <a:pt x="13958585" y="13140421"/>
                    <a:pt x="14014464" y="13084541"/>
                    <a:pt x="14014464" y="13015961"/>
                  </a:cubicBezTo>
                  <a:lnTo>
                    <a:pt x="14014464" y="124460"/>
                  </a:lnTo>
                  <a:cubicBezTo>
                    <a:pt x="14014464" y="55880"/>
                    <a:pt x="13958585" y="0"/>
                    <a:pt x="13890005" y="0"/>
                  </a:cubicBezTo>
                  <a:close/>
                </a:path>
              </a:pathLst>
            </a:custGeom>
            <a:solidFill>
              <a:srgbClr val="000000"/>
            </a:solidFill>
          </p:spPr>
        </p:sp>
      </p:grpSp>
      <p:grpSp>
        <p:nvGrpSpPr>
          <p:cNvPr name="Group 5" id="5"/>
          <p:cNvGrpSpPr/>
          <p:nvPr/>
        </p:nvGrpSpPr>
        <p:grpSpPr>
          <a:xfrm rot="0">
            <a:off x="-55376" y="-192230"/>
            <a:ext cx="18398753" cy="2897951"/>
            <a:chOff x="0" y="0"/>
            <a:chExt cx="30993180" cy="4881675"/>
          </a:xfrm>
        </p:grpSpPr>
        <p:sp>
          <p:nvSpPr>
            <p:cNvPr name="Freeform 6" id="6"/>
            <p:cNvSpPr/>
            <p:nvPr/>
          </p:nvSpPr>
          <p:spPr>
            <a:xfrm flipH="false" flipV="false" rot="0">
              <a:off x="31750" y="31750"/>
              <a:ext cx="30929681" cy="4818175"/>
            </a:xfrm>
            <a:custGeom>
              <a:avLst/>
              <a:gdLst/>
              <a:ahLst/>
              <a:cxnLst/>
              <a:rect r="r" b="b" t="t" l="l"/>
              <a:pathLst>
                <a:path h="4818175" w="30929681">
                  <a:moveTo>
                    <a:pt x="30836970" y="4818175"/>
                  </a:moveTo>
                  <a:lnTo>
                    <a:pt x="92710" y="4818175"/>
                  </a:lnTo>
                  <a:cubicBezTo>
                    <a:pt x="41910" y="4818175"/>
                    <a:pt x="0" y="4776265"/>
                    <a:pt x="0" y="4725465"/>
                  </a:cubicBezTo>
                  <a:lnTo>
                    <a:pt x="0" y="92710"/>
                  </a:lnTo>
                  <a:cubicBezTo>
                    <a:pt x="0" y="41910"/>
                    <a:pt x="41910" y="0"/>
                    <a:pt x="92710" y="0"/>
                  </a:cubicBezTo>
                  <a:lnTo>
                    <a:pt x="30835699" y="0"/>
                  </a:lnTo>
                  <a:cubicBezTo>
                    <a:pt x="30886499" y="0"/>
                    <a:pt x="30928410" y="41910"/>
                    <a:pt x="30928410" y="92710"/>
                  </a:cubicBezTo>
                  <a:lnTo>
                    <a:pt x="30928410" y="4724195"/>
                  </a:lnTo>
                  <a:cubicBezTo>
                    <a:pt x="30929681" y="4776265"/>
                    <a:pt x="30887770" y="4818175"/>
                    <a:pt x="30836970" y="4818175"/>
                  </a:cubicBezTo>
                  <a:close/>
                </a:path>
              </a:pathLst>
            </a:custGeom>
            <a:solidFill>
              <a:srgbClr val="E0D2EF"/>
            </a:solidFill>
          </p:spPr>
        </p:sp>
        <p:sp>
          <p:nvSpPr>
            <p:cNvPr name="Freeform 7" id="7"/>
            <p:cNvSpPr/>
            <p:nvPr/>
          </p:nvSpPr>
          <p:spPr>
            <a:xfrm flipH="false" flipV="false" rot="0">
              <a:off x="0" y="0"/>
              <a:ext cx="30993181" cy="4881675"/>
            </a:xfrm>
            <a:custGeom>
              <a:avLst/>
              <a:gdLst/>
              <a:ahLst/>
              <a:cxnLst/>
              <a:rect r="r" b="b" t="t" l="l"/>
              <a:pathLst>
                <a:path h="4881675" w="30993181">
                  <a:moveTo>
                    <a:pt x="30868720" y="59690"/>
                  </a:moveTo>
                  <a:cubicBezTo>
                    <a:pt x="30904281" y="59690"/>
                    <a:pt x="30933492" y="88900"/>
                    <a:pt x="30933492" y="124460"/>
                  </a:cubicBezTo>
                  <a:lnTo>
                    <a:pt x="30933492" y="4757215"/>
                  </a:lnTo>
                  <a:cubicBezTo>
                    <a:pt x="30933492" y="4792775"/>
                    <a:pt x="30904281" y="4821985"/>
                    <a:pt x="30868720" y="4821985"/>
                  </a:cubicBezTo>
                  <a:lnTo>
                    <a:pt x="124460" y="4821985"/>
                  </a:lnTo>
                  <a:cubicBezTo>
                    <a:pt x="88900" y="4821985"/>
                    <a:pt x="59690" y="4792775"/>
                    <a:pt x="59690" y="4757215"/>
                  </a:cubicBezTo>
                  <a:lnTo>
                    <a:pt x="59690" y="124460"/>
                  </a:lnTo>
                  <a:cubicBezTo>
                    <a:pt x="59690" y="88900"/>
                    <a:pt x="88900" y="59690"/>
                    <a:pt x="124460" y="59690"/>
                  </a:cubicBezTo>
                  <a:lnTo>
                    <a:pt x="30868720" y="59690"/>
                  </a:lnTo>
                  <a:moveTo>
                    <a:pt x="30868720" y="0"/>
                  </a:moveTo>
                  <a:lnTo>
                    <a:pt x="124460" y="0"/>
                  </a:lnTo>
                  <a:cubicBezTo>
                    <a:pt x="55880" y="0"/>
                    <a:pt x="0" y="55880"/>
                    <a:pt x="0" y="124460"/>
                  </a:cubicBezTo>
                  <a:lnTo>
                    <a:pt x="0" y="4757215"/>
                  </a:lnTo>
                  <a:cubicBezTo>
                    <a:pt x="0" y="4825795"/>
                    <a:pt x="55880" y="4881675"/>
                    <a:pt x="124460" y="4881675"/>
                  </a:cubicBezTo>
                  <a:lnTo>
                    <a:pt x="30868720" y="4881675"/>
                  </a:lnTo>
                  <a:cubicBezTo>
                    <a:pt x="30937299" y="4881675"/>
                    <a:pt x="30993181" y="4825795"/>
                    <a:pt x="30993181" y="4757215"/>
                  </a:cubicBezTo>
                  <a:lnTo>
                    <a:pt x="30993181" y="124460"/>
                  </a:lnTo>
                  <a:cubicBezTo>
                    <a:pt x="30993181" y="55880"/>
                    <a:pt x="30937299" y="0"/>
                    <a:pt x="30868720" y="0"/>
                  </a:cubicBezTo>
                  <a:close/>
                </a:path>
              </a:pathLst>
            </a:custGeom>
            <a:solidFill>
              <a:srgbClr val="000000"/>
            </a:solidFill>
          </p:spPr>
        </p:sp>
      </p:grpSp>
      <p:sp>
        <p:nvSpPr>
          <p:cNvPr name="Freeform 8" id="8"/>
          <p:cNvSpPr/>
          <p:nvPr/>
        </p:nvSpPr>
        <p:spPr>
          <a:xfrm flipH="false" flipV="false" rot="0">
            <a:off x="637498" y="4659143"/>
            <a:ext cx="6463026" cy="4599157"/>
          </a:xfrm>
          <a:custGeom>
            <a:avLst/>
            <a:gdLst/>
            <a:ahLst/>
            <a:cxnLst/>
            <a:rect r="r" b="b" t="t" l="l"/>
            <a:pathLst>
              <a:path h="4599157" w="6463026">
                <a:moveTo>
                  <a:pt x="0" y="0"/>
                </a:moveTo>
                <a:lnTo>
                  <a:pt x="6463026" y="0"/>
                </a:lnTo>
                <a:lnTo>
                  <a:pt x="6463026" y="4599157"/>
                </a:lnTo>
                <a:lnTo>
                  <a:pt x="0" y="4599157"/>
                </a:lnTo>
                <a:lnTo>
                  <a:pt x="0" y="0"/>
                </a:lnTo>
                <a:close/>
              </a:path>
            </a:pathLst>
          </a:custGeom>
          <a:blipFill>
            <a:blip r:embed="rId2"/>
            <a:stretch>
              <a:fillRect l="0" t="0" r="0" b="0"/>
            </a:stretch>
          </a:blipFill>
        </p:spPr>
      </p:sp>
      <p:sp>
        <p:nvSpPr>
          <p:cNvPr name="Freeform 9" id="9"/>
          <p:cNvSpPr/>
          <p:nvPr/>
        </p:nvSpPr>
        <p:spPr>
          <a:xfrm flipH="false" flipV="false" rot="0">
            <a:off x="9143358" y="5489575"/>
            <a:ext cx="1885280" cy="1885280"/>
          </a:xfrm>
          <a:custGeom>
            <a:avLst/>
            <a:gdLst/>
            <a:ahLst/>
            <a:cxnLst/>
            <a:rect r="r" b="b" t="t" l="l"/>
            <a:pathLst>
              <a:path h="1885280" w="1885280">
                <a:moveTo>
                  <a:pt x="0" y="0"/>
                </a:moveTo>
                <a:lnTo>
                  <a:pt x="1885280" y="0"/>
                </a:lnTo>
                <a:lnTo>
                  <a:pt x="1885280" y="1885280"/>
                </a:lnTo>
                <a:lnTo>
                  <a:pt x="0" y="1885280"/>
                </a:lnTo>
                <a:lnTo>
                  <a:pt x="0" y="0"/>
                </a:lnTo>
                <a:close/>
              </a:path>
            </a:pathLst>
          </a:custGeom>
          <a:blipFill>
            <a:blip r:embed="rId3"/>
            <a:stretch>
              <a:fillRect l="0" t="0" r="0" b="0"/>
            </a:stretch>
          </a:blipFill>
        </p:spPr>
      </p:sp>
      <p:sp>
        <p:nvSpPr>
          <p:cNvPr name="Freeform 10" id="10"/>
          <p:cNvSpPr/>
          <p:nvPr/>
        </p:nvSpPr>
        <p:spPr>
          <a:xfrm flipH="false" flipV="false" rot="0">
            <a:off x="11771588" y="5143500"/>
            <a:ext cx="2376907" cy="2650251"/>
          </a:xfrm>
          <a:custGeom>
            <a:avLst/>
            <a:gdLst/>
            <a:ahLst/>
            <a:cxnLst/>
            <a:rect r="r" b="b" t="t" l="l"/>
            <a:pathLst>
              <a:path h="2650251" w="2376907">
                <a:moveTo>
                  <a:pt x="0" y="0"/>
                </a:moveTo>
                <a:lnTo>
                  <a:pt x="2376907" y="0"/>
                </a:lnTo>
                <a:lnTo>
                  <a:pt x="2376907" y="2650251"/>
                </a:lnTo>
                <a:lnTo>
                  <a:pt x="0" y="2650251"/>
                </a:lnTo>
                <a:lnTo>
                  <a:pt x="0" y="0"/>
                </a:lnTo>
                <a:close/>
              </a:path>
            </a:pathLst>
          </a:custGeom>
          <a:blipFill>
            <a:blip r:embed="rId4"/>
            <a:stretch>
              <a:fillRect l="0" t="0" r="0" b="0"/>
            </a:stretch>
          </a:blipFill>
        </p:spPr>
      </p:sp>
      <p:sp>
        <p:nvSpPr>
          <p:cNvPr name="Freeform 11" id="11"/>
          <p:cNvSpPr/>
          <p:nvPr/>
        </p:nvSpPr>
        <p:spPr>
          <a:xfrm flipH="false" flipV="false" rot="0">
            <a:off x="14891445" y="5346989"/>
            <a:ext cx="2842959" cy="2243272"/>
          </a:xfrm>
          <a:custGeom>
            <a:avLst/>
            <a:gdLst/>
            <a:ahLst/>
            <a:cxnLst/>
            <a:rect r="r" b="b" t="t" l="l"/>
            <a:pathLst>
              <a:path h="2243272" w="2842959">
                <a:moveTo>
                  <a:pt x="0" y="0"/>
                </a:moveTo>
                <a:lnTo>
                  <a:pt x="2842959" y="0"/>
                </a:lnTo>
                <a:lnTo>
                  <a:pt x="2842959" y="2243273"/>
                </a:lnTo>
                <a:lnTo>
                  <a:pt x="0" y="2243273"/>
                </a:lnTo>
                <a:lnTo>
                  <a:pt x="0" y="0"/>
                </a:lnTo>
                <a:close/>
              </a:path>
            </a:pathLst>
          </a:custGeom>
          <a:blipFill>
            <a:blip r:embed="rId5"/>
            <a:stretch>
              <a:fillRect l="0" t="0" r="0" b="0"/>
            </a:stretch>
          </a:blipFill>
        </p:spPr>
      </p:sp>
      <p:sp>
        <p:nvSpPr>
          <p:cNvPr name="TextBox 12" id="12"/>
          <p:cNvSpPr txBox="true"/>
          <p:nvPr/>
        </p:nvSpPr>
        <p:spPr>
          <a:xfrm rot="0">
            <a:off x="1626262" y="256620"/>
            <a:ext cx="15035476" cy="2000250"/>
          </a:xfrm>
          <a:prstGeom prst="rect">
            <a:avLst/>
          </a:prstGeom>
        </p:spPr>
        <p:txBody>
          <a:bodyPr anchor="t" rtlCol="false" tIns="0" lIns="0" bIns="0" rIns="0">
            <a:spAutoFit/>
          </a:bodyPr>
          <a:lstStyle/>
          <a:p>
            <a:pPr>
              <a:lnSpc>
                <a:spcPts val="5280"/>
              </a:lnSpc>
            </a:pPr>
            <a:r>
              <a:rPr lang="en-US" sz="4400">
                <a:solidFill>
                  <a:srgbClr val="000000"/>
                </a:solidFill>
                <a:latin typeface="Cyrillic Bodoni Bold"/>
              </a:rPr>
              <a:t>Santé mentale et nouveau vecteur de représentation culturel</a:t>
            </a:r>
          </a:p>
          <a:p>
            <a:pPr>
              <a:lnSpc>
                <a:spcPts val="5280"/>
              </a:lnSpc>
            </a:pPr>
          </a:p>
          <a:p>
            <a:pPr>
              <a:lnSpc>
                <a:spcPts val="5280"/>
              </a:lnSpc>
            </a:pPr>
            <a:r>
              <a:rPr lang="en-US" sz="4400">
                <a:solidFill>
                  <a:srgbClr val="000000"/>
                </a:solidFill>
                <a:latin typeface="Cyrillic Bodoni Bold"/>
              </a:rPr>
              <a:t>Mental health and a new vector of cultural representation</a:t>
            </a:r>
          </a:p>
        </p:txBody>
      </p:sp>
      <p:sp>
        <p:nvSpPr>
          <p:cNvPr name="TextBox 13" id="13"/>
          <p:cNvSpPr txBox="true"/>
          <p:nvPr/>
        </p:nvSpPr>
        <p:spPr>
          <a:xfrm rot="0">
            <a:off x="8115300" y="3023711"/>
            <a:ext cx="9947686" cy="2279015"/>
          </a:xfrm>
          <a:prstGeom prst="rect">
            <a:avLst/>
          </a:prstGeom>
        </p:spPr>
        <p:txBody>
          <a:bodyPr anchor="t" rtlCol="false" tIns="0" lIns="0" bIns="0" rIns="0">
            <a:spAutoFit/>
          </a:bodyPr>
          <a:lstStyle/>
          <a:p>
            <a:pPr algn="just" marL="604524" indent="-302262" lvl="1">
              <a:lnSpc>
                <a:spcPts val="3640"/>
              </a:lnSpc>
              <a:buFont typeface="Arial"/>
              <a:buChar char="•"/>
            </a:pPr>
            <a:r>
              <a:rPr lang="en-US" sz="2800">
                <a:solidFill>
                  <a:srgbClr val="000000"/>
                </a:solidFill>
                <a:latin typeface="Cyrillic Bodoni"/>
              </a:rPr>
              <a:t>Toutes les souffrances psychologiques souffrent de préjugés et génèrent de la stigmatisation</a:t>
            </a:r>
          </a:p>
          <a:p>
            <a:pPr algn="just">
              <a:lnSpc>
                <a:spcPts val="3640"/>
              </a:lnSpc>
            </a:pPr>
          </a:p>
          <a:p>
            <a:pPr algn="just" marL="604524" indent="-302262" lvl="1">
              <a:lnSpc>
                <a:spcPts val="3640"/>
              </a:lnSpc>
              <a:buFont typeface="Arial"/>
              <a:buChar char="•"/>
            </a:pPr>
            <a:r>
              <a:rPr lang="en-US" sz="2800">
                <a:solidFill>
                  <a:srgbClr val="000000"/>
                </a:solidFill>
                <a:latin typeface="Cyrillic Bodoni"/>
              </a:rPr>
              <a:t>All psychological suffering suffers from prejudice and generates stigma</a:t>
            </a:r>
          </a:p>
        </p:txBody>
      </p:sp>
      <p:sp>
        <p:nvSpPr>
          <p:cNvPr name="TextBox 14" id="14"/>
          <p:cNvSpPr txBox="true"/>
          <p:nvPr/>
        </p:nvSpPr>
        <p:spPr>
          <a:xfrm rot="0">
            <a:off x="2897610" y="4154011"/>
            <a:ext cx="1942802" cy="696278"/>
          </a:xfrm>
          <a:prstGeom prst="rect">
            <a:avLst/>
          </a:prstGeom>
        </p:spPr>
        <p:txBody>
          <a:bodyPr anchor="t" rtlCol="false" tIns="0" lIns="0" bIns="0" rIns="0">
            <a:spAutoFit/>
          </a:bodyPr>
          <a:lstStyle/>
          <a:p>
            <a:pPr algn="ctr">
              <a:lnSpc>
                <a:spcPts val="2827"/>
              </a:lnSpc>
            </a:pPr>
            <a:r>
              <a:rPr lang="en-US" sz="2174">
                <a:solidFill>
                  <a:srgbClr val="000000"/>
                </a:solidFill>
                <a:latin typeface="Open Sans Bold"/>
              </a:rPr>
              <a:t>Schizophrénie</a:t>
            </a:r>
          </a:p>
          <a:p>
            <a:pPr algn="ctr">
              <a:lnSpc>
                <a:spcPts val="2827"/>
              </a:lnSpc>
              <a:spcBef>
                <a:spcPct val="0"/>
              </a:spcBef>
            </a:pPr>
            <a:r>
              <a:rPr lang="en-US" sz="2174">
                <a:solidFill>
                  <a:srgbClr val="000000"/>
                </a:solidFill>
                <a:latin typeface="Open Sans Bold"/>
              </a:rPr>
              <a:t>Schizophrenia</a:t>
            </a:r>
          </a:p>
        </p:txBody>
      </p:sp>
      <p:sp>
        <p:nvSpPr>
          <p:cNvPr name="TextBox 15" id="15"/>
          <p:cNvSpPr txBox="true"/>
          <p:nvPr/>
        </p:nvSpPr>
        <p:spPr>
          <a:xfrm rot="0">
            <a:off x="8115300" y="8007985"/>
            <a:ext cx="9947686" cy="2279015"/>
          </a:xfrm>
          <a:prstGeom prst="rect">
            <a:avLst/>
          </a:prstGeom>
        </p:spPr>
        <p:txBody>
          <a:bodyPr anchor="t" rtlCol="false" tIns="0" lIns="0" bIns="0" rIns="0">
            <a:spAutoFit/>
          </a:bodyPr>
          <a:lstStyle/>
          <a:p>
            <a:pPr algn="just" marL="604524" indent="-302262" lvl="1">
              <a:lnSpc>
                <a:spcPts val="3640"/>
              </a:lnSpc>
              <a:buFont typeface="Arial"/>
              <a:buChar char="•"/>
            </a:pPr>
            <a:r>
              <a:rPr lang="en-US" sz="2800">
                <a:solidFill>
                  <a:srgbClr val="000000"/>
                </a:solidFill>
                <a:latin typeface="Cyrillic Bodoni"/>
              </a:rPr>
              <a:t>Informations, films, télévisions des nouveaux vecteurs de représentations culturels dans notre société</a:t>
            </a:r>
          </a:p>
          <a:p>
            <a:pPr algn="just">
              <a:lnSpc>
                <a:spcPts val="3640"/>
              </a:lnSpc>
            </a:pPr>
          </a:p>
          <a:p>
            <a:pPr algn="just" marL="604524" indent="-302262" lvl="1">
              <a:lnSpc>
                <a:spcPts val="3640"/>
              </a:lnSpc>
              <a:buFont typeface="Arial"/>
              <a:buChar char="•"/>
            </a:pPr>
            <a:r>
              <a:rPr lang="en-US" sz="2800">
                <a:solidFill>
                  <a:srgbClr val="000000"/>
                </a:solidFill>
                <a:latin typeface="Cyrillic Bodoni"/>
              </a:rPr>
              <a:t>Information, movies, television new vectors of cultural representations in our society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grpSp>
        <p:nvGrpSpPr>
          <p:cNvPr name="Group 2" id="2"/>
          <p:cNvGrpSpPr/>
          <p:nvPr/>
        </p:nvGrpSpPr>
        <p:grpSpPr>
          <a:xfrm rot="0">
            <a:off x="-2116135" y="-190867"/>
            <a:ext cx="7287861" cy="10683824"/>
            <a:chOff x="0" y="0"/>
            <a:chExt cx="12276593" cy="17997182"/>
          </a:xfrm>
        </p:grpSpPr>
        <p:sp>
          <p:nvSpPr>
            <p:cNvPr name="Freeform 3" id="3"/>
            <p:cNvSpPr/>
            <p:nvPr/>
          </p:nvSpPr>
          <p:spPr>
            <a:xfrm flipH="false" flipV="false" rot="0">
              <a:off x="31750" y="31750"/>
              <a:ext cx="12213093" cy="17933682"/>
            </a:xfrm>
            <a:custGeom>
              <a:avLst/>
              <a:gdLst/>
              <a:ahLst/>
              <a:cxnLst/>
              <a:rect r="r" b="b" t="t" l="l"/>
              <a:pathLst>
                <a:path h="17933682" w="12213093">
                  <a:moveTo>
                    <a:pt x="12120383" y="17933682"/>
                  </a:moveTo>
                  <a:lnTo>
                    <a:pt x="92710" y="17933682"/>
                  </a:lnTo>
                  <a:cubicBezTo>
                    <a:pt x="41910" y="17933682"/>
                    <a:pt x="0" y="17891771"/>
                    <a:pt x="0" y="17840971"/>
                  </a:cubicBezTo>
                  <a:lnTo>
                    <a:pt x="0" y="92710"/>
                  </a:lnTo>
                  <a:cubicBezTo>
                    <a:pt x="0" y="41910"/>
                    <a:pt x="41910" y="0"/>
                    <a:pt x="92710" y="0"/>
                  </a:cubicBezTo>
                  <a:lnTo>
                    <a:pt x="12119113" y="0"/>
                  </a:lnTo>
                  <a:cubicBezTo>
                    <a:pt x="12169913" y="0"/>
                    <a:pt x="12211823" y="41910"/>
                    <a:pt x="12211823" y="92710"/>
                  </a:cubicBezTo>
                  <a:lnTo>
                    <a:pt x="12211823" y="17839702"/>
                  </a:lnTo>
                  <a:cubicBezTo>
                    <a:pt x="12213093" y="17891771"/>
                    <a:pt x="12171183" y="17933682"/>
                    <a:pt x="12120383" y="17933682"/>
                  </a:cubicBezTo>
                  <a:close/>
                </a:path>
              </a:pathLst>
            </a:custGeom>
            <a:solidFill>
              <a:srgbClr val="FFFFFF"/>
            </a:solidFill>
          </p:spPr>
        </p:sp>
        <p:sp>
          <p:nvSpPr>
            <p:cNvPr name="Freeform 4" id="4"/>
            <p:cNvSpPr/>
            <p:nvPr/>
          </p:nvSpPr>
          <p:spPr>
            <a:xfrm flipH="false" flipV="false" rot="0">
              <a:off x="0" y="0"/>
              <a:ext cx="12276593" cy="17997182"/>
            </a:xfrm>
            <a:custGeom>
              <a:avLst/>
              <a:gdLst/>
              <a:ahLst/>
              <a:cxnLst/>
              <a:rect r="r" b="b" t="t" l="l"/>
              <a:pathLst>
                <a:path h="17997182" w="12276593">
                  <a:moveTo>
                    <a:pt x="12152133" y="59690"/>
                  </a:moveTo>
                  <a:cubicBezTo>
                    <a:pt x="12187693" y="59690"/>
                    <a:pt x="12216903" y="88900"/>
                    <a:pt x="12216903" y="124460"/>
                  </a:cubicBezTo>
                  <a:lnTo>
                    <a:pt x="12216903" y="17872721"/>
                  </a:lnTo>
                  <a:cubicBezTo>
                    <a:pt x="12216903" y="17908282"/>
                    <a:pt x="12187693" y="17937491"/>
                    <a:pt x="12152133" y="17937491"/>
                  </a:cubicBezTo>
                  <a:lnTo>
                    <a:pt x="124460" y="17937491"/>
                  </a:lnTo>
                  <a:cubicBezTo>
                    <a:pt x="88900" y="17937491"/>
                    <a:pt x="59690" y="17908282"/>
                    <a:pt x="59690" y="17872721"/>
                  </a:cubicBezTo>
                  <a:lnTo>
                    <a:pt x="59690" y="124460"/>
                  </a:lnTo>
                  <a:cubicBezTo>
                    <a:pt x="59690" y="88900"/>
                    <a:pt x="88900" y="59690"/>
                    <a:pt x="124460" y="59690"/>
                  </a:cubicBezTo>
                  <a:lnTo>
                    <a:pt x="12152133" y="59690"/>
                  </a:lnTo>
                  <a:moveTo>
                    <a:pt x="12152133" y="0"/>
                  </a:moveTo>
                  <a:lnTo>
                    <a:pt x="124460" y="0"/>
                  </a:lnTo>
                  <a:cubicBezTo>
                    <a:pt x="55880" y="0"/>
                    <a:pt x="0" y="55880"/>
                    <a:pt x="0" y="124460"/>
                  </a:cubicBezTo>
                  <a:lnTo>
                    <a:pt x="0" y="17872721"/>
                  </a:lnTo>
                  <a:cubicBezTo>
                    <a:pt x="0" y="17941302"/>
                    <a:pt x="55880" y="17997182"/>
                    <a:pt x="124460" y="17997182"/>
                  </a:cubicBezTo>
                  <a:lnTo>
                    <a:pt x="12152133" y="17997182"/>
                  </a:lnTo>
                  <a:cubicBezTo>
                    <a:pt x="12220713" y="17997182"/>
                    <a:pt x="12276593" y="17941302"/>
                    <a:pt x="12276593" y="17872721"/>
                  </a:cubicBezTo>
                  <a:lnTo>
                    <a:pt x="12276593" y="124460"/>
                  </a:lnTo>
                  <a:cubicBezTo>
                    <a:pt x="12276593" y="55880"/>
                    <a:pt x="12220713" y="0"/>
                    <a:pt x="12152133" y="0"/>
                  </a:cubicBezTo>
                  <a:close/>
                </a:path>
              </a:pathLst>
            </a:custGeom>
            <a:solidFill>
              <a:srgbClr val="000000"/>
            </a:solidFill>
          </p:spPr>
        </p:sp>
      </p:grpSp>
      <p:grpSp>
        <p:nvGrpSpPr>
          <p:cNvPr name="Group 5" id="5"/>
          <p:cNvGrpSpPr/>
          <p:nvPr/>
        </p:nvGrpSpPr>
        <p:grpSpPr>
          <a:xfrm rot="0">
            <a:off x="-55376" y="-192230"/>
            <a:ext cx="18398753" cy="2265122"/>
            <a:chOff x="0" y="0"/>
            <a:chExt cx="30993180" cy="3815657"/>
          </a:xfrm>
        </p:grpSpPr>
        <p:sp>
          <p:nvSpPr>
            <p:cNvPr name="Freeform 6" id="6"/>
            <p:cNvSpPr/>
            <p:nvPr/>
          </p:nvSpPr>
          <p:spPr>
            <a:xfrm flipH="false" flipV="false" rot="0">
              <a:off x="31750" y="31750"/>
              <a:ext cx="30929681" cy="3752157"/>
            </a:xfrm>
            <a:custGeom>
              <a:avLst/>
              <a:gdLst/>
              <a:ahLst/>
              <a:cxnLst/>
              <a:rect r="r" b="b" t="t" l="l"/>
              <a:pathLst>
                <a:path h="3752157" w="30929681">
                  <a:moveTo>
                    <a:pt x="30836970" y="3752157"/>
                  </a:moveTo>
                  <a:lnTo>
                    <a:pt x="92710" y="3752157"/>
                  </a:lnTo>
                  <a:cubicBezTo>
                    <a:pt x="41910" y="3752157"/>
                    <a:pt x="0" y="3710248"/>
                    <a:pt x="0" y="3659448"/>
                  </a:cubicBezTo>
                  <a:lnTo>
                    <a:pt x="0" y="92710"/>
                  </a:lnTo>
                  <a:cubicBezTo>
                    <a:pt x="0" y="41910"/>
                    <a:pt x="41910" y="0"/>
                    <a:pt x="92710" y="0"/>
                  </a:cubicBezTo>
                  <a:lnTo>
                    <a:pt x="30835699" y="0"/>
                  </a:lnTo>
                  <a:cubicBezTo>
                    <a:pt x="30886499" y="0"/>
                    <a:pt x="30928410" y="41910"/>
                    <a:pt x="30928410" y="92710"/>
                  </a:cubicBezTo>
                  <a:lnTo>
                    <a:pt x="30928410" y="3658177"/>
                  </a:lnTo>
                  <a:cubicBezTo>
                    <a:pt x="30929681" y="3710248"/>
                    <a:pt x="30887770" y="3752157"/>
                    <a:pt x="30836970" y="3752157"/>
                  </a:cubicBezTo>
                  <a:close/>
                </a:path>
              </a:pathLst>
            </a:custGeom>
            <a:solidFill>
              <a:srgbClr val="E0D2EF"/>
            </a:solidFill>
          </p:spPr>
        </p:sp>
        <p:sp>
          <p:nvSpPr>
            <p:cNvPr name="Freeform 7" id="7"/>
            <p:cNvSpPr/>
            <p:nvPr/>
          </p:nvSpPr>
          <p:spPr>
            <a:xfrm flipH="false" flipV="false" rot="0">
              <a:off x="0" y="0"/>
              <a:ext cx="30993181" cy="3815658"/>
            </a:xfrm>
            <a:custGeom>
              <a:avLst/>
              <a:gdLst/>
              <a:ahLst/>
              <a:cxnLst/>
              <a:rect r="r" b="b" t="t" l="l"/>
              <a:pathLst>
                <a:path h="3815658" w="30993181">
                  <a:moveTo>
                    <a:pt x="30868720" y="59690"/>
                  </a:moveTo>
                  <a:cubicBezTo>
                    <a:pt x="30904281" y="59690"/>
                    <a:pt x="30933492" y="88900"/>
                    <a:pt x="30933492" y="124460"/>
                  </a:cubicBezTo>
                  <a:lnTo>
                    <a:pt x="30933492" y="3691198"/>
                  </a:lnTo>
                  <a:cubicBezTo>
                    <a:pt x="30933492" y="3726758"/>
                    <a:pt x="30904281" y="3755968"/>
                    <a:pt x="30868720" y="3755968"/>
                  </a:cubicBezTo>
                  <a:lnTo>
                    <a:pt x="124460" y="3755968"/>
                  </a:lnTo>
                  <a:cubicBezTo>
                    <a:pt x="88900" y="3755968"/>
                    <a:pt x="59690" y="3726758"/>
                    <a:pt x="59690" y="3691198"/>
                  </a:cubicBezTo>
                  <a:lnTo>
                    <a:pt x="59690" y="124460"/>
                  </a:lnTo>
                  <a:cubicBezTo>
                    <a:pt x="59690" y="88900"/>
                    <a:pt x="88900" y="59690"/>
                    <a:pt x="124460" y="59690"/>
                  </a:cubicBezTo>
                  <a:lnTo>
                    <a:pt x="30868720" y="59690"/>
                  </a:lnTo>
                  <a:moveTo>
                    <a:pt x="30868720" y="0"/>
                  </a:moveTo>
                  <a:lnTo>
                    <a:pt x="124460" y="0"/>
                  </a:lnTo>
                  <a:cubicBezTo>
                    <a:pt x="55880" y="0"/>
                    <a:pt x="0" y="55880"/>
                    <a:pt x="0" y="124460"/>
                  </a:cubicBezTo>
                  <a:lnTo>
                    <a:pt x="0" y="3691198"/>
                  </a:lnTo>
                  <a:cubicBezTo>
                    <a:pt x="0" y="3759777"/>
                    <a:pt x="55880" y="3815658"/>
                    <a:pt x="124460" y="3815658"/>
                  </a:cubicBezTo>
                  <a:lnTo>
                    <a:pt x="30868720" y="3815658"/>
                  </a:lnTo>
                  <a:cubicBezTo>
                    <a:pt x="30937299" y="3815658"/>
                    <a:pt x="30993181" y="3759777"/>
                    <a:pt x="30993181" y="3691198"/>
                  </a:cubicBezTo>
                  <a:lnTo>
                    <a:pt x="30993181" y="124460"/>
                  </a:lnTo>
                  <a:cubicBezTo>
                    <a:pt x="30993181" y="55880"/>
                    <a:pt x="30937299" y="0"/>
                    <a:pt x="30868720" y="0"/>
                  </a:cubicBezTo>
                  <a:close/>
                </a:path>
              </a:pathLst>
            </a:custGeom>
            <a:solidFill>
              <a:srgbClr val="000000"/>
            </a:solidFill>
          </p:spPr>
        </p:sp>
      </p:grpSp>
      <p:sp>
        <p:nvSpPr>
          <p:cNvPr name="Freeform 8" id="8"/>
          <p:cNvSpPr/>
          <p:nvPr/>
        </p:nvSpPr>
        <p:spPr>
          <a:xfrm flipH="false" flipV="false" rot="0">
            <a:off x="11563730" y="7664194"/>
            <a:ext cx="2260117" cy="2450730"/>
          </a:xfrm>
          <a:custGeom>
            <a:avLst/>
            <a:gdLst/>
            <a:ahLst/>
            <a:cxnLst/>
            <a:rect r="r" b="b" t="t" l="l"/>
            <a:pathLst>
              <a:path h="2450730" w="2260117">
                <a:moveTo>
                  <a:pt x="0" y="0"/>
                </a:moveTo>
                <a:lnTo>
                  <a:pt x="2260117" y="0"/>
                </a:lnTo>
                <a:lnTo>
                  <a:pt x="2260117" y="2450730"/>
                </a:lnTo>
                <a:lnTo>
                  <a:pt x="0" y="2450730"/>
                </a:lnTo>
                <a:lnTo>
                  <a:pt x="0" y="0"/>
                </a:lnTo>
                <a:close/>
              </a:path>
            </a:pathLst>
          </a:custGeom>
          <a:blipFill>
            <a:blip r:embed="rId2"/>
            <a:stretch>
              <a:fillRect l="0" t="0" r="0" b="0"/>
            </a:stretch>
          </a:blipFill>
          <a:ln w="38100" cap="rnd">
            <a:solidFill>
              <a:srgbClr val="000000"/>
            </a:solidFill>
            <a:prstDash val="solid"/>
            <a:round/>
          </a:ln>
        </p:spPr>
      </p:sp>
      <p:sp>
        <p:nvSpPr>
          <p:cNvPr name="Freeform 9" id="9"/>
          <p:cNvSpPr/>
          <p:nvPr/>
        </p:nvSpPr>
        <p:spPr>
          <a:xfrm flipH="false" flipV="false" rot="0">
            <a:off x="6226229" y="5143500"/>
            <a:ext cx="3488976" cy="2221835"/>
          </a:xfrm>
          <a:custGeom>
            <a:avLst/>
            <a:gdLst/>
            <a:ahLst/>
            <a:cxnLst/>
            <a:rect r="r" b="b" t="t" l="l"/>
            <a:pathLst>
              <a:path h="2221835" w="3488976">
                <a:moveTo>
                  <a:pt x="0" y="0"/>
                </a:moveTo>
                <a:lnTo>
                  <a:pt x="3488975" y="0"/>
                </a:lnTo>
                <a:lnTo>
                  <a:pt x="3488975" y="2221835"/>
                </a:lnTo>
                <a:lnTo>
                  <a:pt x="0" y="2221835"/>
                </a:lnTo>
                <a:lnTo>
                  <a:pt x="0" y="0"/>
                </a:lnTo>
                <a:close/>
              </a:path>
            </a:pathLst>
          </a:custGeom>
          <a:blipFill>
            <a:blip r:embed="rId3"/>
            <a:stretch>
              <a:fillRect l="0" t="0" r="0" b="0"/>
            </a:stretch>
          </a:blipFill>
          <a:ln w="38100" cap="rnd">
            <a:solidFill>
              <a:srgbClr val="000000"/>
            </a:solidFill>
            <a:prstDash val="solid"/>
            <a:round/>
          </a:ln>
        </p:spPr>
      </p:sp>
      <p:sp>
        <p:nvSpPr>
          <p:cNvPr name="Freeform 10" id="10"/>
          <p:cNvSpPr/>
          <p:nvPr/>
        </p:nvSpPr>
        <p:spPr>
          <a:xfrm flipH="false" flipV="false" rot="0">
            <a:off x="15888155" y="2516702"/>
            <a:ext cx="1897768" cy="2378371"/>
          </a:xfrm>
          <a:custGeom>
            <a:avLst/>
            <a:gdLst/>
            <a:ahLst/>
            <a:cxnLst/>
            <a:rect r="r" b="b" t="t" l="l"/>
            <a:pathLst>
              <a:path h="2378371" w="1897768">
                <a:moveTo>
                  <a:pt x="0" y="0"/>
                </a:moveTo>
                <a:lnTo>
                  <a:pt x="1897768" y="0"/>
                </a:lnTo>
                <a:lnTo>
                  <a:pt x="1897768" y="2378372"/>
                </a:lnTo>
                <a:lnTo>
                  <a:pt x="0" y="2378372"/>
                </a:lnTo>
                <a:lnTo>
                  <a:pt x="0" y="0"/>
                </a:lnTo>
                <a:close/>
              </a:path>
            </a:pathLst>
          </a:custGeom>
          <a:blipFill>
            <a:blip r:embed="rId4"/>
            <a:stretch>
              <a:fillRect l="0" t="0" r="0" b="0"/>
            </a:stretch>
          </a:blipFill>
          <a:ln w="38100" cap="rnd">
            <a:solidFill>
              <a:srgbClr val="000000"/>
            </a:solidFill>
            <a:prstDash val="solid"/>
            <a:round/>
          </a:ln>
        </p:spPr>
      </p:sp>
      <p:sp>
        <p:nvSpPr>
          <p:cNvPr name="Freeform 11" id="11"/>
          <p:cNvSpPr/>
          <p:nvPr/>
        </p:nvSpPr>
        <p:spPr>
          <a:xfrm flipH="false" flipV="false" rot="0">
            <a:off x="5514693" y="2496595"/>
            <a:ext cx="2249351" cy="2398479"/>
          </a:xfrm>
          <a:custGeom>
            <a:avLst/>
            <a:gdLst/>
            <a:ahLst/>
            <a:cxnLst/>
            <a:rect r="r" b="b" t="t" l="l"/>
            <a:pathLst>
              <a:path h="2398479" w="2249351">
                <a:moveTo>
                  <a:pt x="0" y="0"/>
                </a:moveTo>
                <a:lnTo>
                  <a:pt x="2249351" y="0"/>
                </a:lnTo>
                <a:lnTo>
                  <a:pt x="2249351" y="2398479"/>
                </a:lnTo>
                <a:lnTo>
                  <a:pt x="0" y="2398479"/>
                </a:lnTo>
                <a:lnTo>
                  <a:pt x="0" y="0"/>
                </a:lnTo>
                <a:close/>
              </a:path>
            </a:pathLst>
          </a:custGeom>
          <a:blipFill>
            <a:blip r:embed="rId5"/>
            <a:stretch>
              <a:fillRect l="0" t="0" r="0" b="0"/>
            </a:stretch>
          </a:blipFill>
          <a:ln w="38100" cap="rnd">
            <a:solidFill>
              <a:srgbClr val="000000"/>
            </a:solidFill>
            <a:prstDash val="solid"/>
            <a:round/>
          </a:ln>
        </p:spPr>
      </p:sp>
      <p:sp>
        <p:nvSpPr>
          <p:cNvPr name="Freeform 12" id="12"/>
          <p:cNvSpPr/>
          <p:nvPr/>
        </p:nvSpPr>
        <p:spPr>
          <a:xfrm flipH="false" flipV="false" rot="0">
            <a:off x="14249087" y="7664194"/>
            <a:ext cx="3362651" cy="2528714"/>
          </a:xfrm>
          <a:custGeom>
            <a:avLst/>
            <a:gdLst/>
            <a:ahLst/>
            <a:cxnLst/>
            <a:rect r="r" b="b" t="t" l="l"/>
            <a:pathLst>
              <a:path h="2528714" w="3362651">
                <a:moveTo>
                  <a:pt x="0" y="0"/>
                </a:moveTo>
                <a:lnTo>
                  <a:pt x="3362651" y="0"/>
                </a:lnTo>
                <a:lnTo>
                  <a:pt x="3362651" y="2528714"/>
                </a:lnTo>
                <a:lnTo>
                  <a:pt x="0" y="2528714"/>
                </a:lnTo>
                <a:lnTo>
                  <a:pt x="0" y="0"/>
                </a:lnTo>
                <a:close/>
              </a:path>
            </a:pathLst>
          </a:custGeom>
          <a:blipFill>
            <a:blip r:embed="rId6"/>
            <a:stretch>
              <a:fillRect l="0" t="0" r="0" b="0"/>
            </a:stretch>
          </a:blipFill>
          <a:ln w="38100" cap="rnd">
            <a:solidFill>
              <a:srgbClr val="000000"/>
            </a:solidFill>
            <a:prstDash val="solid"/>
            <a:round/>
          </a:ln>
        </p:spPr>
      </p:sp>
      <p:sp>
        <p:nvSpPr>
          <p:cNvPr name="Freeform 13" id="13"/>
          <p:cNvSpPr/>
          <p:nvPr/>
        </p:nvSpPr>
        <p:spPr>
          <a:xfrm flipH="false" flipV="false" rot="0">
            <a:off x="10151610" y="5143500"/>
            <a:ext cx="1317286" cy="2072622"/>
          </a:xfrm>
          <a:custGeom>
            <a:avLst/>
            <a:gdLst/>
            <a:ahLst/>
            <a:cxnLst/>
            <a:rect r="r" b="b" t="t" l="l"/>
            <a:pathLst>
              <a:path h="2072622" w="1317286">
                <a:moveTo>
                  <a:pt x="0" y="0"/>
                </a:moveTo>
                <a:lnTo>
                  <a:pt x="1317285" y="0"/>
                </a:lnTo>
                <a:lnTo>
                  <a:pt x="1317285" y="2072622"/>
                </a:lnTo>
                <a:lnTo>
                  <a:pt x="0" y="2072622"/>
                </a:lnTo>
                <a:lnTo>
                  <a:pt x="0" y="0"/>
                </a:lnTo>
                <a:close/>
              </a:path>
            </a:pathLst>
          </a:custGeom>
          <a:blipFill>
            <a:blip r:embed="rId7"/>
            <a:stretch>
              <a:fillRect l="-7556" t="0" r="-6611" b="0"/>
            </a:stretch>
          </a:blipFill>
          <a:ln w="38100" cap="rnd">
            <a:solidFill>
              <a:srgbClr val="000000"/>
            </a:solidFill>
            <a:prstDash val="solid"/>
            <a:round/>
          </a:ln>
        </p:spPr>
      </p:sp>
      <p:sp>
        <p:nvSpPr>
          <p:cNvPr name="Freeform 14" id="14"/>
          <p:cNvSpPr/>
          <p:nvPr/>
        </p:nvSpPr>
        <p:spPr>
          <a:xfrm flipH="false" flipV="false" rot="0">
            <a:off x="8661178" y="7717760"/>
            <a:ext cx="2477312" cy="2413133"/>
          </a:xfrm>
          <a:custGeom>
            <a:avLst/>
            <a:gdLst/>
            <a:ahLst/>
            <a:cxnLst/>
            <a:rect r="r" b="b" t="t" l="l"/>
            <a:pathLst>
              <a:path h="2413133" w="2477312">
                <a:moveTo>
                  <a:pt x="0" y="0"/>
                </a:moveTo>
                <a:lnTo>
                  <a:pt x="2477312" y="0"/>
                </a:lnTo>
                <a:lnTo>
                  <a:pt x="2477312" y="2413133"/>
                </a:lnTo>
                <a:lnTo>
                  <a:pt x="0" y="2413133"/>
                </a:lnTo>
                <a:lnTo>
                  <a:pt x="0" y="0"/>
                </a:lnTo>
                <a:close/>
              </a:path>
            </a:pathLst>
          </a:custGeom>
          <a:blipFill>
            <a:blip r:embed="rId8"/>
            <a:stretch>
              <a:fillRect l="0" t="0" r="0" b="0"/>
            </a:stretch>
          </a:blipFill>
          <a:ln w="38100" cap="rnd">
            <a:solidFill>
              <a:srgbClr val="000000"/>
            </a:solidFill>
            <a:prstDash val="solid"/>
            <a:round/>
          </a:ln>
        </p:spPr>
      </p:sp>
      <p:sp>
        <p:nvSpPr>
          <p:cNvPr name="Freeform 15" id="15"/>
          <p:cNvSpPr/>
          <p:nvPr/>
        </p:nvSpPr>
        <p:spPr>
          <a:xfrm flipH="false" flipV="false" rot="0">
            <a:off x="6226229" y="7664194"/>
            <a:ext cx="1982545" cy="2457239"/>
          </a:xfrm>
          <a:custGeom>
            <a:avLst/>
            <a:gdLst/>
            <a:ahLst/>
            <a:cxnLst/>
            <a:rect r="r" b="b" t="t" l="l"/>
            <a:pathLst>
              <a:path h="2457239" w="1982545">
                <a:moveTo>
                  <a:pt x="0" y="0"/>
                </a:moveTo>
                <a:lnTo>
                  <a:pt x="1982545" y="0"/>
                </a:lnTo>
                <a:lnTo>
                  <a:pt x="1982545" y="2457240"/>
                </a:lnTo>
                <a:lnTo>
                  <a:pt x="0" y="2457240"/>
                </a:lnTo>
                <a:lnTo>
                  <a:pt x="0" y="0"/>
                </a:lnTo>
                <a:close/>
              </a:path>
            </a:pathLst>
          </a:custGeom>
          <a:blipFill>
            <a:blip r:embed="rId9"/>
            <a:stretch>
              <a:fillRect l="0" t="0" r="0" b="0"/>
            </a:stretch>
          </a:blipFill>
          <a:ln w="38100" cap="rnd">
            <a:solidFill>
              <a:srgbClr val="000000"/>
            </a:solidFill>
            <a:prstDash val="solid"/>
            <a:round/>
          </a:ln>
        </p:spPr>
      </p:sp>
      <p:sp>
        <p:nvSpPr>
          <p:cNvPr name="Freeform 16" id="16"/>
          <p:cNvSpPr/>
          <p:nvPr/>
        </p:nvSpPr>
        <p:spPr>
          <a:xfrm flipH="false" flipV="false" rot="0">
            <a:off x="8129259" y="2496595"/>
            <a:ext cx="2029482" cy="2398479"/>
          </a:xfrm>
          <a:custGeom>
            <a:avLst/>
            <a:gdLst/>
            <a:ahLst/>
            <a:cxnLst/>
            <a:rect r="r" b="b" t="t" l="l"/>
            <a:pathLst>
              <a:path h="2398479" w="2029482">
                <a:moveTo>
                  <a:pt x="0" y="0"/>
                </a:moveTo>
                <a:lnTo>
                  <a:pt x="2029482" y="0"/>
                </a:lnTo>
                <a:lnTo>
                  <a:pt x="2029482" y="2398479"/>
                </a:lnTo>
                <a:lnTo>
                  <a:pt x="0" y="2398479"/>
                </a:lnTo>
                <a:lnTo>
                  <a:pt x="0" y="0"/>
                </a:lnTo>
                <a:close/>
              </a:path>
            </a:pathLst>
          </a:custGeom>
          <a:blipFill>
            <a:blip r:embed="rId10"/>
            <a:stretch>
              <a:fillRect l="0" t="0" r="0" b="0"/>
            </a:stretch>
          </a:blipFill>
          <a:ln w="38100" cap="rnd">
            <a:solidFill>
              <a:srgbClr val="000000"/>
            </a:solidFill>
            <a:prstDash val="solid"/>
            <a:round/>
          </a:ln>
        </p:spPr>
      </p:sp>
      <p:sp>
        <p:nvSpPr>
          <p:cNvPr name="Freeform 17" id="17"/>
          <p:cNvSpPr/>
          <p:nvPr/>
        </p:nvSpPr>
        <p:spPr>
          <a:xfrm flipH="false" flipV="false" rot="0">
            <a:off x="12163207" y="5151045"/>
            <a:ext cx="2753658" cy="2221835"/>
          </a:xfrm>
          <a:custGeom>
            <a:avLst/>
            <a:gdLst/>
            <a:ahLst/>
            <a:cxnLst/>
            <a:rect r="r" b="b" t="t" l="l"/>
            <a:pathLst>
              <a:path h="2221835" w="2753658">
                <a:moveTo>
                  <a:pt x="0" y="0"/>
                </a:moveTo>
                <a:lnTo>
                  <a:pt x="2753657" y="0"/>
                </a:lnTo>
                <a:lnTo>
                  <a:pt x="2753657" y="2221835"/>
                </a:lnTo>
                <a:lnTo>
                  <a:pt x="0" y="2221835"/>
                </a:lnTo>
                <a:lnTo>
                  <a:pt x="0" y="0"/>
                </a:lnTo>
                <a:close/>
              </a:path>
            </a:pathLst>
          </a:custGeom>
          <a:blipFill>
            <a:blip r:embed="rId11"/>
            <a:stretch>
              <a:fillRect l="0" t="0" r="0" b="0"/>
            </a:stretch>
          </a:blipFill>
          <a:ln w="38100" cap="rnd">
            <a:solidFill>
              <a:srgbClr val="000000"/>
            </a:solidFill>
            <a:prstDash val="solid"/>
            <a:round/>
          </a:ln>
        </p:spPr>
      </p:sp>
      <p:sp>
        <p:nvSpPr>
          <p:cNvPr name="Freeform 18" id="18"/>
          <p:cNvSpPr/>
          <p:nvPr/>
        </p:nvSpPr>
        <p:spPr>
          <a:xfrm flipH="false" flipV="false" rot="0">
            <a:off x="10520691" y="2496595"/>
            <a:ext cx="2796585" cy="2248235"/>
          </a:xfrm>
          <a:custGeom>
            <a:avLst/>
            <a:gdLst/>
            <a:ahLst/>
            <a:cxnLst/>
            <a:rect r="r" b="b" t="t" l="l"/>
            <a:pathLst>
              <a:path h="2248235" w="2796585">
                <a:moveTo>
                  <a:pt x="0" y="0"/>
                </a:moveTo>
                <a:lnTo>
                  <a:pt x="2796585" y="0"/>
                </a:lnTo>
                <a:lnTo>
                  <a:pt x="2796585" y="2248235"/>
                </a:lnTo>
                <a:lnTo>
                  <a:pt x="0" y="2248235"/>
                </a:lnTo>
                <a:lnTo>
                  <a:pt x="0" y="0"/>
                </a:lnTo>
                <a:close/>
              </a:path>
            </a:pathLst>
          </a:custGeom>
          <a:blipFill>
            <a:blip r:embed="rId12"/>
            <a:stretch>
              <a:fillRect l="0" t="0" r="0" b="0"/>
            </a:stretch>
          </a:blipFill>
          <a:ln w="38100" cap="rnd">
            <a:solidFill>
              <a:srgbClr val="000000"/>
            </a:solidFill>
            <a:prstDash val="solid"/>
            <a:round/>
          </a:ln>
        </p:spPr>
      </p:sp>
      <p:sp>
        <p:nvSpPr>
          <p:cNvPr name="Freeform 19" id="19"/>
          <p:cNvSpPr/>
          <p:nvPr/>
        </p:nvSpPr>
        <p:spPr>
          <a:xfrm flipH="false" flipV="false" rot="0">
            <a:off x="15355014" y="5143500"/>
            <a:ext cx="1782846" cy="2267779"/>
          </a:xfrm>
          <a:custGeom>
            <a:avLst/>
            <a:gdLst/>
            <a:ahLst/>
            <a:cxnLst/>
            <a:rect r="r" b="b" t="t" l="l"/>
            <a:pathLst>
              <a:path h="2267779" w="1782846">
                <a:moveTo>
                  <a:pt x="0" y="0"/>
                </a:moveTo>
                <a:lnTo>
                  <a:pt x="1782846" y="0"/>
                </a:lnTo>
                <a:lnTo>
                  <a:pt x="1782846" y="2267779"/>
                </a:lnTo>
                <a:lnTo>
                  <a:pt x="0" y="2267779"/>
                </a:lnTo>
                <a:lnTo>
                  <a:pt x="0" y="0"/>
                </a:lnTo>
                <a:close/>
              </a:path>
            </a:pathLst>
          </a:custGeom>
          <a:blipFill>
            <a:blip r:embed="rId13"/>
            <a:stretch>
              <a:fillRect l="0" t="0" r="0" b="0"/>
            </a:stretch>
          </a:blipFill>
          <a:ln w="38100" cap="rnd">
            <a:solidFill>
              <a:srgbClr val="000000"/>
            </a:solidFill>
            <a:prstDash val="solid"/>
            <a:round/>
          </a:ln>
        </p:spPr>
      </p:sp>
      <p:sp>
        <p:nvSpPr>
          <p:cNvPr name="Freeform 20" id="20"/>
          <p:cNvSpPr/>
          <p:nvPr/>
        </p:nvSpPr>
        <p:spPr>
          <a:xfrm flipH="false" flipV="false" rot="0">
            <a:off x="13679226" y="2516702"/>
            <a:ext cx="1656521" cy="2208020"/>
          </a:xfrm>
          <a:custGeom>
            <a:avLst/>
            <a:gdLst/>
            <a:ahLst/>
            <a:cxnLst/>
            <a:rect r="r" b="b" t="t" l="l"/>
            <a:pathLst>
              <a:path h="2208020" w="1656521">
                <a:moveTo>
                  <a:pt x="0" y="0"/>
                </a:moveTo>
                <a:lnTo>
                  <a:pt x="1656520" y="0"/>
                </a:lnTo>
                <a:lnTo>
                  <a:pt x="1656520" y="2208020"/>
                </a:lnTo>
                <a:lnTo>
                  <a:pt x="0" y="2208020"/>
                </a:lnTo>
                <a:lnTo>
                  <a:pt x="0" y="0"/>
                </a:lnTo>
                <a:close/>
              </a:path>
            </a:pathLst>
          </a:custGeom>
          <a:blipFill>
            <a:blip r:embed="rId14"/>
            <a:stretch>
              <a:fillRect l="-11269" t="0" r="-10240" b="0"/>
            </a:stretch>
          </a:blipFill>
          <a:ln w="38100" cap="rnd">
            <a:solidFill>
              <a:srgbClr val="000000"/>
            </a:solidFill>
            <a:prstDash val="solid"/>
            <a:round/>
          </a:ln>
        </p:spPr>
      </p:sp>
      <p:sp>
        <p:nvSpPr>
          <p:cNvPr name="TextBox 21" id="21"/>
          <p:cNvSpPr txBox="true"/>
          <p:nvPr/>
        </p:nvSpPr>
        <p:spPr>
          <a:xfrm rot="0">
            <a:off x="915912" y="0"/>
            <a:ext cx="17905888" cy="2743200"/>
          </a:xfrm>
          <a:prstGeom prst="rect">
            <a:avLst/>
          </a:prstGeom>
        </p:spPr>
        <p:txBody>
          <a:bodyPr anchor="t" rtlCol="false" tIns="0" lIns="0" bIns="0" rIns="0">
            <a:spAutoFit/>
          </a:bodyPr>
          <a:lstStyle/>
          <a:p>
            <a:pPr algn="ctr">
              <a:lnSpc>
                <a:spcPts val="7200"/>
              </a:lnSpc>
            </a:pPr>
            <a:r>
              <a:rPr lang="en-US" sz="6000">
                <a:solidFill>
                  <a:srgbClr val="000000"/>
                </a:solidFill>
                <a:latin typeface="Cyrillic Bodoni"/>
              </a:rPr>
              <a:t>De célèbres entendeurs de voix</a:t>
            </a:r>
          </a:p>
          <a:p>
            <a:pPr algn="ctr">
              <a:lnSpc>
                <a:spcPts val="7200"/>
              </a:lnSpc>
            </a:pPr>
            <a:r>
              <a:rPr lang="en-US" sz="6000">
                <a:solidFill>
                  <a:srgbClr val="000000"/>
                </a:solidFill>
                <a:latin typeface="Cyrillic Bodoni"/>
              </a:rPr>
              <a:t>Famous voice hearers</a:t>
            </a:r>
          </a:p>
          <a:p>
            <a:pPr>
              <a:lnSpc>
                <a:spcPts val="7200"/>
              </a:lnSpc>
            </a:pPr>
          </a:p>
        </p:txBody>
      </p:sp>
      <p:sp>
        <p:nvSpPr>
          <p:cNvPr name="TextBox 22" id="22"/>
          <p:cNvSpPr txBox="true"/>
          <p:nvPr/>
        </p:nvSpPr>
        <p:spPr>
          <a:xfrm rot="0">
            <a:off x="305520" y="2405892"/>
            <a:ext cx="4399548" cy="6483668"/>
          </a:xfrm>
          <a:prstGeom prst="rect">
            <a:avLst/>
          </a:prstGeom>
        </p:spPr>
        <p:txBody>
          <a:bodyPr anchor="t" rtlCol="false" tIns="0" lIns="0" bIns="0" rIns="0">
            <a:spAutoFit/>
          </a:bodyPr>
          <a:lstStyle/>
          <a:p>
            <a:pPr algn="ctr">
              <a:lnSpc>
                <a:spcPts val="3997"/>
              </a:lnSpc>
            </a:pPr>
            <a:r>
              <a:rPr lang="en-US" sz="3074">
                <a:solidFill>
                  <a:srgbClr val="000000"/>
                </a:solidFill>
                <a:latin typeface="Open Sans Bold"/>
              </a:rPr>
              <a:t>Exercice</a:t>
            </a:r>
          </a:p>
          <a:p>
            <a:pPr algn="ctr">
              <a:lnSpc>
                <a:spcPts val="2437"/>
              </a:lnSpc>
            </a:pPr>
            <a:r>
              <a:rPr lang="en-US" sz="1875">
                <a:solidFill>
                  <a:srgbClr val="000000"/>
                </a:solidFill>
                <a:latin typeface="Open Sans"/>
              </a:rPr>
              <a:t>Relier les noms aux bons entendeurs</a:t>
            </a:r>
          </a:p>
          <a:p>
            <a:pPr algn="ctr">
              <a:lnSpc>
                <a:spcPts val="3997"/>
              </a:lnSpc>
            </a:pPr>
            <a:r>
              <a:rPr lang="en-US" sz="3074">
                <a:solidFill>
                  <a:srgbClr val="000000"/>
                </a:solidFill>
                <a:latin typeface="Open Sans Bold"/>
              </a:rPr>
              <a:t>Exercise</a:t>
            </a:r>
          </a:p>
          <a:p>
            <a:pPr algn="ctr">
              <a:lnSpc>
                <a:spcPts val="2437"/>
              </a:lnSpc>
            </a:pPr>
            <a:r>
              <a:rPr lang="en-US" sz="1875">
                <a:solidFill>
                  <a:srgbClr val="000000"/>
                </a:solidFill>
                <a:latin typeface="Open Sans"/>
              </a:rPr>
              <a:t>Connect the names to the right people</a:t>
            </a:r>
          </a:p>
          <a:p>
            <a:pPr algn="ctr">
              <a:lnSpc>
                <a:spcPts val="2437"/>
              </a:lnSpc>
            </a:pPr>
          </a:p>
          <a:p>
            <a:pPr algn="ctr">
              <a:lnSpc>
                <a:spcPts val="2437"/>
              </a:lnSpc>
            </a:pPr>
            <a:r>
              <a:rPr lang="en-US" sz="1875">
                <a:solidFill>
                  <a:srgbClr val="000000"/>
                </a:solidFill>
                <a:latin typeface="Open Sans"/>
              </a:rPr>
              <a:t>1.Amélie Nothomb</a:t>
            </a:r>
          </a:p>
          <a:p>
            <a:pPr algn="ctr">
              <a:lnSpc>
                <a:spcPts val="2437"/>
              </a:lnSpc>
            </a:pPr>
            <a:r>
              <a:rPr lang="en-US" sz="1875">
                <a:solidFill>
                  <a:srgbClr val="000000"/>
                </a:solidFill>
                <a:latin typeface="Open Sans"/>
              </a:rPr>
              <a:t>2. Gandhi</a:t>
            </a:r>
          </a:p>
          <a:p>
            <a:pPr algn="ctr">
              <a:lnSpc>
                <a:spcPts val="2437"/>
              </a:lnSpc>
            </a:pPr>
            <a:r>
              <a:rPr lang="en-US" sz="1875">
                <a:solidFill>
                  <a:srgbClr val="000000"/>
                </a:solidFill>
                <a:latin typeface="Open Sans"/>
              </a:rPr>
              <a:t>3. Jean-Paul Sartre</a:t>
            </a:r>
          </a:p>
          <a:p>
            <a:pPr algn="ctr">
              <a:lnSpc>
                <a:spcPts val="2437"/>
              </a:lnSpc>
            </a:pPr>
            <a:r>
              <a:rPr lang="en-US" sz="1875">
                <a:solidFill>
                  <a:srgbClr val="000000"/>
                </a:solidFill>
                <a:latin typeface="Open Sans"/>
              </a:rPr>
              <a:t>4. Moïse</a:t>
            </a:r>
          </a:p>
          <a:p>
            <a:pPr algn="ctr">
              <a:lnSpc>
                <a:spcPts val="2437"/>
              </a:lnSpc>
            </a:pPr>
            <a:r>
              <a:rPr lang="en-US" sz="1875">
                <a:solidFill>
                  <a:srgbClr val="000000"/>
                </a:solidFill>
                <a:latin typeface="Open Sans"/>
              </a:rPr>
              <a:t>5. Ludwig van Beethoven</a:t>
            </a:r>
          </a:p>
          <a:p>
            <a:pPr algn="ctr">
              <a:lnSpc>
                <a:spcPts val="2437"/>
              </a:lnSpc>
            </a:pPr>
            <a:r>
              <a:rPr lang="en-US" sz="1875">
                <a:solidFill>
                  <a:srgbClr val="000000"/>
                </a:solidFill>
                <a:latin typeface="Open Sans"/>
              </a:rPr>
              <a:t>6. Sigmund Freud</a:t>
            </a:r>
          </a:p>
          <a:p>
            <a:pPr algn="ctr">
              <a:lnSpc>
                <a:spcPts val="2437"/>
              </a:lnSpc>
            </a:pPr>
            <a:r>
              <a:rPr lang="en-US" sz="1875">
                <a:solidFill>
                  <a:srgbClr val="000000"/>
                </a:solidFill>
                <a:latin typeface="Open Sans"/>
              </a:rPr>
              <a:t>7. Charlemagne</a:t>
            </a:r>
          </a:p>
          <a:p>
            <a:pPr algn="ctr">
              <a:lnSpc>
                <a:spcPts val="2437"/>
              </a:lnSpc>
            </a:pPr>
            <a:r>
              <a:rPr lang="en-US" sz="1875">
                <a:solidFill>
                  <a:srgbClr val="000000"/>
                </a:solidFill>
                <a:latin typeface="Open Sans"/>
              </a:rPr>
              <a:t>8. Zinedine Zidane</a:t>
            </a:r>
          </a:p>
          <a:p>
            <a:pPr algn="ctr">
              <a:lnSpc>
                <a:spcPts val="2437"/>
              </a:lnSpc>
            </a:pPr>
            <a:r>
              <a:rPr lang="en-US" sz="1875">
                <a:solidFill>
                  <a:srgbClr val="000000"/>
                </a:solidFill>
                <a:latin typeface="Open Sans"/>
              </a:rPr>
              <a:t>9. Winston Churchill</a:t>
            </a:r>
          </a:p>
          <a:p>
            <a:pPr algn="ctr">
              <a:lnSpc>
                <a:spcPts val="2437"/>
              </a:lnSpc>
            </a:pPr>
            <a:r>
              <a:rPr lang="en-US" sz="1875">
                <a:solidFill>
                  <a:srgbClr val="000000"/>
                </a:solidFill>
                <a:latin typeface="Open Sans"/>
              </a:rPr>
              <a:t>10. Socrate</a:t>
            </a:r>
          </a:p>
          <a:p>
            <a:pPr algn="ctr">
              <a:lnSpc>
                <a:spcPts val="2437"/>
              </a:lnSpc>
            </a:pPr>
            <a:r>
              <a:rPr lang="en-US" sz="1875">
                <a:solidFill>
                  <a:srgbClr val="000000"/>
                </a:solidFill>
                <a:latin typeface="Open Sans"/>
              </a:rPr>
              <a:t>11.Christophe Colomb</a:t>
            </a:r>
          </a:p>
          <a:p>
            <a:pPr algn="ctr">
              <a:lnSpc>
                <a:spcPts val="2437"/>
              </a:lnSpc>
            </a:pPr>
            <a:r>
              <a:rPr lang="en-US" sz="1875">
                <a:solidFill>
                  <a:srgbClr val="000000"/>
                </a:solidFill>
                <a:latin typeface="Open Sans"/>
              </a:rPr>
              <a:t>12. Charles Dickens</a:t>
            </a:r>
          </a:p>
          <a:p>
            <a:pPr algn="ctr">
              <a:lnSpc>
                <a:spcPts val="2437"/>
              </a:lnSpc>
            </a:pPr>
            <a:r>
              <a:rPr lang="en-US" sz="1875">
                <a:solidFill>
                  <a:srgbClr val="000000"/>
                </a:solidFill>
                <a:latin typeface="Open Sans"/>
              </a:rPr>
              <a:t>13. Jeanne d’Arc</a:t>
            </a:r>
          </a:p>
          <a:p>
            <a:pPr algn="ctr">
              <a:lnSpc>
                <a:spcPts val="2437"/>
              </a:lnSpc>
            </a:pPr>
          </a:p>
          <a:p>
            <a:pPr algn="ctr">
              <a:lnSpc>
                <a:spcPts val="2437"/>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2F6A1"/>
        </a:solidFill>
      </p:bgPr>
    </p:bg>
    <p:spTree>
      <p:nvGrpSpPr>
        <p:cNvPr id="1" name=""/>
        <p:cNvGrpSpPr/>
        <p:nvPr/>
      </p:nvGrpSpPr>
      <p:grpSpPr>
        <a:xfrm>
          <a:off x="0" y="0"/>
          <a:ext cx="0" cy="0"/>
          <a:chOff x="0" y="0"/>
          <a:chExt cx="0" cy="0"/>
        </a:xfrm>
      </p:grpSpPr>
      <p:sp>
        <p:nvSpPr>
          <p:cNvPr name="Freeform 2" id="2"/>
          <p:cNvSpPr/>
          <p:nvPr/>
        </p:nvSpPr>
        <p:spPr>
          <a:xfrm flipH="false" flipV="false" rot="0">
            <a:off x="-1982219" y="6908695"/>
            <a:ext cx="5143500" cy="5143500"/>
          </a:xfrm>
          <a:custGeom>
            <a:avLst/>
            <a:gdLst/>
            <a:ahLst/>
            <a:cxnLst/>
            <a:rect r="r" b="b" t="t" l="l"/>
            <a:pathLst>
              <a:path h="5143500" w="5143500">
                <a:moveTo>
                  <a:pt x="0" y="0"/>
                </a:moveTo>
                <a:lnTo>
                  <a:pt x="5143500" y="0"/>
                </a:lnTo>
                <a:lnTo>
                  <a:pt x="51435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227829" y="-2571750"/>
            <a:ext cx="5143500" cy="5143500"/>
          </a:xfrm>
          <a:custGeom>
            <a:avLst/>
            <a:gdLst/>
            <a:ahLst/>
            <a:cxnLst/>
            <a:rect r="r" b="b" t="t" l="l"/>
            <a:pathLst>
              <a:path h="5143500" w="5143500">
                <a:moveTo>
                  <a:pt x="0" y="0"/>
                </a:moveTo>
                <a:lnTo>
                  <a:pt x="5143500" y="0"/>
                </a:lnTo>
                <a:lnTo>
                  <a:pt x="51435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884265" y="2571750"/>
            <a:ext cx="4515328" cy="4674014"/>
          </a:xfrm>
          <a:custGeom>
            <a:avLst/>
            <a:gdLst/>
            <a:ahLst/>
            <a:cxnLst/>
            <a:rect r="r" b="b" t="t" l="l"/>
            <a:pathLst>
              <a:path h="4674014" w="4515328">
                <a:moveTo>
                  <a:pt x="0" y="0"/>
                </a:moveTo>
                <a:lnTo>
                  <a:pt x="4515328" y="0"/>
                </a:lnTo>
                <a:lnTo>
                  <a:pt x="4515328" y="4674014"/>
                </a:lnTo>
                <a:lnTo>
                  <a:pt x="0" y="4674014"/>
                </a:lnTo>
                <a:lnTo>
                  <a:pt x="0" y="0"/>
                </a:lnTo>
                <a:close/>
              </a:path>
            </a:pathLst>
          </a:custGeom>
          <a:blipFill>
            <a:blip r:embed="rId4"/>
            <a:stretch>
              <a:fillRect l="0" t="0" r="0" b="0"/>
            </a:stretch>
          </a:blipFill>
          <a:ln w="38100" cap="rnd">
            <a:solidFill>
              <a:srgbClr val="000000"/>
            </a:solidFill>
            <a:prstDash val="solid"/>
            <a:round/>
          </a:ln>
        </p:spPr>
      </p:sp>
      <p:sp>
        <p:nvSpPr>
          <p:cNvPr name="TextBox 5" id="5"/>
          <p:cNvSpPr txBox="true"/>
          <p:nvPr/>
        </p:nvSpPr>
        <p:spPr>
          <a:xfrm rot="-159382">
            <a:off x="1443405" y="1052294"/>
            <a:ext cx="7698873" cy="3441764"/>
          </a:xfrm>
          <a:prstGeom prst="rect">
            <a:avLst/>
          </a:prstGeom>
        </p:spPr>
        <p:txBody>
          <a:bodyPr anchor="t" rtlCol="false" tIns="0" lIns="0" bIns="0" rIns="0">
            <a:spAutoFit/>
          </a:bodyPr>
          <a:lstStyle/>
          <a:p>
            <a:pPr algn="ctr">
              <a:lnSpc>
                <a:spcPts val="9107"/>
              </a:lnSpc>
            </a:pPr>
            <a:r>
              <a:rPr lang="en-US" sz="7005">
                <a:solidFill>
                  <a:srgbClr val="191919"/>
                </a:solidFill>
                <a:latin typeface="Space Mono"/>
              </a:rPr>
              <a:t>L’histoire de Tim</a:t>
            </a:r>
          </a:p>
        </p:txBody>
      </p:sp>
      <p:sp>
        <p:nvSpPr>
          <p:cNvPr name="TextBox 6" id="6"/>
          <p:cNvSpPr txBox="true"/>
          <p:nvPr/>
        </p:nvSpPr>
        <p:spPr>
          <a:xfrm rot="682952">
            <a:off x="7983755" y="3652880"/>
            <a:ext cx="7611881" cy="5126800"/>
          </a:xfrm>
          <a:prstGeom prst="rect">
            <a:avLst/>
          </a:prstGeom>
        </p:spPr>
        <p:txBody>
          <a:bodyPr anchor="t" rtlCol="false" tIns="0" lIns="0" bIns="0" rIns="0">
            <a:spAutoFit/>
          </a:bodyPr>
          <a:lstStyle/>
          <a:p>
            <a:pPr algn="ctr" marL="0" indent="0" lvl="0">
              <a:lnSpc>
                <a:spcPts val="10274"/>
              </a:lnSpc>
              <a:spcBef>
                <a:spcPct val="0"/>
              </a:spcBef>
            </a:pPr>
          </a:p>
          <a:p>
            <a:pPr algn="ctr" marL="0" indent="0" lvl="0">
              <a:lnSpc>
                <a:spcPts val="10274"/>
              </a:lnSpc>
              <a:spcBef>
                <a:spcPct val="0"/>
              </a:spcBef>
            </a:pPr>
          </a:p>
          <a:p>
            <a:pPr algn="ctr" marL="0" indent="0" lvl="0">
              <a:lnSpc>
                <a:spcPts val="10274"/>
              </a:lnSpc>
              <a:spcBef>
                <a:spcPct val="0"/>
              </a:spcBef>
            </a:pPr>
          </a:p>
          <a:p>
            <a:pPr algn="ctr" marL="0" indent="0" lvl="0">
              <a:lnSpc>
                <a:spcPts val="9104"/>
              </a:lnSpc>
              <a:spcBef>
                <a:spcPct val="0"/>
              </a:spcBef>
            </a:pPr>
            <a:r>
              <a:rPr lang="en-US" sz="7003">
                <a:solidFill>
                  <a:srgbClr val="191919"/>
                </a:solidFill>
                <a:latin typeface="Space Mono"/>
              </a:rPr>
              <a:t>un entendeur de voix</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CED8FF"/>
        </a:solidFill>
      </p:bgPr>
    </p:bg>
    <p:spTree>
      <p:nvGrpSpPr>
        <p:cNvPr id="1" name=""/>
        <p:cNvGrpSpPr/>
        <p:nvPr/>
      </p:nvGrpSpPr>
      <p:grpSpPr>
        <a:xfrm>
          <a:off x="0" y="0"/>
          <a:ext cx="0" cy="0"/>
          <a:chOff x="0" y="0"/>
          <a:chExt cx="0" cy="0"/>
        </a:xfrm>
      </p:grpSpPr>
      <p:sp>
        <p:nvSpPr>
          <p:cNvPr name="TextBox 2" id="2"/>
          <p:cNvSpPr txBox="true"/>
          <p:nvPr/>
        </p:nvSpPr>
        <p:spPr>
          <a:xfrm rot="0">
            <a:off x="3415382" y="3018400"/>
            <a:ext cx="11457236" cy="3518854"/>
          </a:xfrm>
          <a:prstGeom prst="rect">
            <a:avLst/>
          </a:prstGeom>
        </p:spPr>
        <p:txBody>
          <a:bodyPr anchor="t" rtlCol="false" tIns="0" lIns="0" bIns="0" rIns="0">
            <a:spAutoFit/>
          </a:bodyPr>
          <a:lstStyle/>
          <a:p>
            <a:pPr algn="ctr">
              <a:lnSpc>
                <a:spcPts val="9327"/>
              </a:lnSpc>
            </a:pPr>
            <a:r>
              <a:rPr lang="en-US" sz="7174">
                <a:solidFill>
                  <a:srgbClr val="000000"/>
                </a:solidFill>
                <a:latin typeface="Open Sans"/>
              </a:rPr>
              <a:t>Merci pour votre attention!</a:t>
            </a:r>
          </a:p>
          <a:p>
            <a:pPr algn="ctr">
              <a:lnSpc>
                <a:spcPts val="9327"/>
              </a:lnSpc>
            </a:pPr>
          </a:p>
          <a:p>
            <a:pPr algn="ctr">
              <a:lnSpc>
                <a:spcPts val="9327"/>
              </a:lnSpc>
              <a:spcBef>
                <a:spcPct val="0"/>
              </a:spcBef>
            </a:pPr>
            <a:r>
              <a:rPr lang="en-US" sz="7174">
                <a:solidFill>
                  <a:srgbClr val="000000"/>
                </a:solidFill>
                <a:latin typeface="Open Sans"/>
              </a:rPr>
              <a:t>Thanks for your attention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sp>
        <p:nvSpPr>
          <p:cNvPr name="AutoShape 2" id="2"/>
          <p:cNvSpPr/>
          <p:nvPr/>
        </p:nvSpPr>
        <p:spPr>
          <a:xfrm rot="-234258">
            <a:off x="1890010" y="7171941"/>
            <a:ext cx="3553779" cy="0"/>
          </a:xfrm>
          <a:prstGeom prst="line">
            <a:avLst/>
          </a:prstGeom>
          <a:ln cap="rnd" w="47625">
            <a:solidFill>
              <a:srgbClr val="191919"/>
            </a:solidFill>
            <a:prstDash val="solid"/>
            <a:headEnd type="oval" len="lg" w="lg"/>
            <a:tailEnd type="oval" len="lg" w="lg"/>
          </a:ln>
        </p:spPr>
      </p:sp>
      <p:sp>
        <p:nvSpPr>
          <p:cNvPr name="AutoShape 3" id="3"/>
          <p:cNvSpPr/>
          <p:nvPr/>
        </p:nvSpPr>
        <p:spPr>
          <a:xfrm rot="-803432">
            <a:off x="5205218" y="6616445"/>
            <a:ext cx="4098992" cy="0"/>
          </a:xfrm>
          <a:prstGeom prst="line">
            <a:avLst/>
          </a:prstGeom>
          <a:ln cap="rnd" w="47625">
            <a:solidFill>
              <a:srgbClr val="191919"/>
            </a:solidFill>
            <a:prstDash val="solid"/>
            <a:headEnd type="oval" len="lg" w="lg"/>
            <a:tailEnd type="oval" len="lg" w="lg"/>
          </a:ln>
        </p:spPr>
      </p:sp>
      <p:sp>
        <p:nvSpPr>
          <p:cNvPr name="AutoShape 4" id="4"/>
          <p:cNvSpPr/>
          <p:nvPr/>
        </p:nvSpPr>
        <p:spPr>
          <a:xfrm rot="-1435677">
            <a:off x="8895306" y="5456297"/>
            <a:ext cx="3735370" cy="0"/>
          </a:xfrm>
          <a:prstGeom prst="line">
            <a:avLst/>
          </a:prstGeom>
          <a:ln cap="rnd" w="47625">
            <a:solidFill>
              <a:srgbClr val="191919"/>
            </a:solidFill>
            <a:prstDash val="solid"/>
            <a:headEnd type="oval" len="lg" w="lg"/>
            <a:tailEnd type="oval" len="lg" w="lg"/>
          </a:ln>
        </p:spPr>
      </p:sp>
      <p:sp>
        <p:nvSpPr>
          <p:cNvPr name="AutoShape 5" id="5"/>
          <p:cNvSpPr/>
          <p:nvPr/>
        </p:nvSpPr>
        <p:spPr>
          <a:xfrm rot="-2700000">
            <a:off x="11747395" y="3437878"/>
            <a:ext cx="3915152" cy="0"/>
          </a:xfrm>
          <a:prstGeom prst="line">
            <a:avLst/>
          </a:prstGeom>
          <a:ln cap="rnd" w="47625">
            <a:solidFill>
              <a:srgbClr val="191919"/>
            </a:solidFill>
            <a:prstDash val="solid"/>
            <a:headEnd type="oval" len="lg" w="lg"/>
            <a:tailEnd type="triangle" len="med" w="lg"/>
          </a:ln>
        </p:spPr>
      </p:sp>
      <p:sp>
        <p:nvSpPr>
          <p:cNvPr name="Freeform 6" id="6"/>
          <p:cNvSpPr/>
          <p:nvPr/>
        </p:nvSpPr>
        <p:spPr>
          <a:xfrm flipH="false" flipV="false" rot="0">
            <a:off x="14562814" y="3360602"/>
            <a:ext cx="3725186" cy="6982585"/>
          </a:xfrm>
          <a:custGeom>
            <a:avLst/>
            <a:gdLst/>
            <a:ahLst/>
            <a:cxnLst/>
            <a:rect r="r" b="b" t="t" l="l"/>
            <a:pathLst>
              <a:path h="6982585" w="3725186">
                <a:moveTo>
                  <a:pt x="0" y="0"/>
                </a:moveTo>
                <a:lnTo>
                  <a:pt x="3725186" y="0"/>
                </a:lnTo>
                <a:lnTo>
                  <a:pt x="3725186" y="6982585"/>
                </a:lnTo>
                <a:lnTo>
                  <a:pt x="0" y="6982585"/>
                </a:lnTo>
                <a:lnTo>
                  <a:pt x="0" y="0"/>
                </a:lnTo>
                <a:close/>
              </a:path>
            </a:pathLst>
          </a:custGeom>
          <a:blipFill>
            <a:blip r:embed="rId2"/>
            <a:stretch>
              <a:fillRect l="0" t="0" r="0" b="0"/>
            </a:stretch>
          </a:blipFill>
        </p:spPr>
      </p:sp>
      <p:sp>
        <p:nvSpPr>
          <p:cNvPr name="Freeform 7" id="7"/>
          <p:cNvSpPr/>
          <p:nvPr/>
        </p:nvSpPr>
        <p:spPr>
          <a:xfrm flipH="false" flipV="false" rot="0">
            <a:off x="15264633" y="4760409"/>
            <a:ext cx="2321549" cy="4182970"/>
          </a:xfrm>
          <a:custGeom>
            <a:avLst/>
            <a:gdLst/>
            <a:ahLst/>
            <a:cxnLst/>
            <a:rect r="r" b="b" t="t" l="l"/>
            <a:pathLst>
              <a:path h="4182970" w="2321549">
                <a:moveTo>
                  <a:pt x="0" y="0"/>
                </a:moveTo>
                <a:lnTo>
                  <a:pt x="2321548" y="0"/>
                </a:lnTo>
                <a:lnTo>
                  <a:pt x="2321548" y="4182970"/>
                </a:lnTo>
                <a:lnTo>
                  <a:pt x="0" y="4182970"/>
                </a:lnTo>
                <a:lnTo>
                  <a:pt x="0" y="0"/>
                </a:lnTo>
                <a:close/>
              </a:path>
            </a:pathLst>
          </a:custGeom>
          <a:blipFill>
            <a:blip r:embed="rId3"/>
            <a:stretch>
              <a:fillRect l="0" t="0" r="0" b="0"/>
            </a:stretch>
          </a:blipFill>
        </p:spPr>
      </p:sp>
      <p:sp>
        <p:nvSpPr>
          <p:cNvPr name="Freeform 8" id="8"/>
          <p:cNvSpPr/>
          <p:nvPr/>
        </p:nvSpPr>
        <p:spPr>
          <a:xfrm flipH="false" flipV="false" rot="0">
            <a:off x="15486881" y="3360602"/>
            <a:ext cx="1877051" cy="2774474"/>
          </a:xfrm>
          <a:custGeom>
            <a:avLst/>
            <a:gdLst/>
            <a:ahLst/>
            <a:cxnLst/>
            <a:rect r="r" b="b" t="t" l="l"/>
            <a:pathLst>
              <a:path h="2774474" w="1877051">
                <a:moveTo>
                  <a:pt x="0" y="0"/>
                </a:moveTo>
                <a:lnTo>
                  <a:pt x="1877052" y="0"/>
                </a:lnTo>
                <a:lnTo>
                  <a:pt x="1877052" y="2774473"/>
                </a:lnTo>
                <a:lnTo>
                  <a:pt x="0" y="2774473"/>
                </a:lnTo>
                <a:lnTo>
                  <a:pt x="0" y="0"/>
                </a:lnTo>
                <a:close/>
              </a:path>
            </a:pathLst>
          </a:custGeom>
          <a:blipFill>
            <a:blip r:embed="rId4"/>
            <a:stretch>
              <a:fillRect l="0" t="0" r="0" b="0"/>
            </a:stretch>
          </a:blipFill>
        </p:spPr>
      </p:sp>
      <p:sp>
        <p:nvSpPr>
          <p:cNvPr name="Freeform 9" id="9"/>
          <p:cNvSpPr/>
          <p:nvPr/>
        </p:nvSpPr>
        <p:spPr>
          <a:xfrm flipH="false" flipV="false" rot="0">
            <a:off x="8807618" y="372031"/>
            <a:ext cx="3910747" cy="3910747"/>
          </a:xfrm>
          <a:custGeom>
            <a:avLst/>
            <a:gdLst/>
            <a:ahLst/>
            <a:cxnLst/>
            <a:rect r="r" b="b" t="t" l="l"/>
            <a:pathLst>
              <a:path h="3910747" w="3910747">
                <a:moveTo>
                  <a:pt x="0" y="0"/>
                </a:moveTo>
                <a:lnTo>
                  <a:pt x="3910746" y="0"/>
                </a:lnTo>
                <a:lnTo>
                  <a:pt x="3910746" y="3910747"/>
                </a:lnTo>
                <a:lnTo>
                  <a:pt x="0" y="3910747"/>
                </a:lnTo>
                <a:lnTo>
                  <a:pt x="0" y="0"/>
                </a:lnTo>
                <a:close/>
              </a:path>
            </a:pathLst>
          </a:custGeom>
          <a:blipFill>
            <a:blip r:embed="rId5"/>
            <a:stretch>
              <a:fillRect l="-9261" t="0" r="0" b="-1010"/>
            </a:stretch>
          </a:blipFill>
          <a:ln w="28575" cap="sq">
            <a:solidFill>
              <a:srgbClr val="000000"/>
            </a:solidFill>
            <a:prstDash val="solid"/>
            <a:miter/>
          </a:ln>
        </p:spPr>
      </p:sp>
      <p:sp>
        <p:nvSpPr>
          <p:cNvPr name="Freeform 10" id="10"/>
          <p:cNvSpPr/>
          <p:nvPr/>
        </p:nvSpPr>
        <p:spPr>
          <a:xfrm flipH="false" flipV="false" rot="0">
            <a:off x="10472606" y="7051007"/>
            <a:ext cx="1880504" cy="1869910"/>
          </a:xfrm>
          <a:custGeom>
            <a:avLst/>
            <a:gdLst/>
            <a:ahLst/>
            <a:cxnLst/>
            <a:rect r="r" b="b" t="t" l="l"/>
            <a:pathLst>
              <a:path h="1869910" w="1880504">
                <a:moveTo>
                  <a:pt x="0" y="0"/>
                </a:moveTo>
                <a:lnTo>
                  <a:pt x="1880504" y="0"/>
                </a:lnTo>
                <a:lnTo>
                  <a:pt x="1880504" y="1869910"/>
                </a:lnTo>
                <a:lnTo>
                  <a:pt x="0" y="1869910"/>
                </a:lnTo>
                <a:lnTo>
                  <a:pt x="0" y="0"/>
                </a:lnTo>
                <a:close/>
              </a:path>
            </a:pathLst>
          </a:custGeom>
          <a:blipFill>
            <a:blip r:embed="rId6"/>
            <a:stretch>
              <a:fillRect l="0" t="0" r="0" b="0"/>
            </a:stretch>
          </a:blipFill>
        </p:spPr>
      </p:sp>
      <p:sp>
        <p:nvSpPr>
          <p:cNvPr name="Freeform 11" id="11"/>
          <p:cNvSpPr/>
          <p:nvPr/>
        </p:nvSpPr>
        <p:spPr>
          <a:xfrm flipH="false" flipV="false" rot="1257232">
            <a:off x="2095639" y="3299652"/>
            <a:ext cx="2041408" cy="2921513"/>
          </a:xfrm>
          <a:custGeom>
            <a:avLst/>
            <a:gdLst/>
            <a:ahLst/>
            <a:cxnLst/>
            <a:rect r="r" b="b" t="t" l="l"/>
            <a:pathLst>
              <a:path h="2921513" w="2041408">
                <a:moveTo>
                  <a:pt x="0" y="0"/>
                </a:moveTo>
                <a:lnTo>
                  <a:pt x="2041408" y="0"/>
                </a:lnTo>
                <a:lnTo>
                  <a:pt x="2041408" y="2921514"/>
                </a:lnTo>
                <a:lnTo>
                  <a:pt x="0" y="2921514"/>
                </a:lnTo>
                <a:lnTo>
                  <a:pt x="0" y="0"/>
                </a:lnTo>
                <a:close/>
              </a:path>
            </a:pathLst>
          </a:custGeom>
          <a:blipFill>
            <a:blip r:embed="rId7"/>
            <a:stretch>
              <a:fillRect l="0" t="0" r="0" b="0"/>
            </a:stretch>
          </a:blipFill>
          <a:ln w="38100" cap="sq">
            <a:solidFill>
              <a:srgbClr val="000000"/>
            </a:solidFill>
            <a:prstDash val="solid"/>
            <a:miter/>
          </a:ln>
        </p:spPr>
      </p:sp>
      <p:grpSp>
        <p:nvGrpSpPr>
          <p:cNvPr name="Group 12" id="12"/>
          <p:cNvGrpSpPr/>
          <p:nvPr/>
        </p:nvGrpSpPr>
        <p:grpSpPr>
          <a:xfrm rot="0">
            <a:off x="588462" y="7340500"/>
            <a:ext cx="3264167" cy="2644933"/>
            <a:chOff x="0" y="0"/>
            <a:chExt cx="4352223" cy="3526577"/>
          </a:xfrm>
        </p:grpSpPr>
        <p:sp>
          <p:nvSpPr>
            <p:cNvPr name="TextBox 13" id="13"/>
            <p:cNvSpPr txBox="true"/>
            <p:nvPr/>
          </p:nvSpPr>
          <p:spPr>
            <a:xfrm rot="0">
              <a:off x="0" y="-38100"/>
              <a:ext cx="4352223" cy="944838"/>
            </a:xfrm>
            <a:prstGeom prst="rect">
              <a:avLst/>
            </a:prstGeom>
          </p:spPr>
          <p:txBody>
            <a:bodyPr anchor="t" rtlCol="false" tIns="0" lIns="0" bIns="0" rIns="0">
              <a:spAutoFit/>
            </a:bodyPr>
            <a:lstStyle/>
            <a:p>
              <a:pPr algn="ctr">
                <a:lnSpc>
                  <a:spcPts val="5870"/>
                </a:lnSpc>
                <a:spcBef>
                  <a:spcPct val="0"/>
                </a:spcBef>
              </a:pPr>
              <a:r>
                <a:rPr lang="en-US" sz="4516">
                  <a:solidFill>
                    <a:srgbClr val="191919"/>
                  </a:solidFill>
                  <a:latin typeface="Space Mono"/>
                </a:rPr>
                <a:t>2016</a:t>
              </a:r>
            </a:p>
          </p:txBody>
        </p:sp>
        <p:sp>
          <p:nvSpPr>
            <p:cNvPr name="TextBox 14" id="14"/>
            <p:cNvSpPr txBox="true"/>
            <p:nvPr/>
          </p:nvSpPr>
          <p:spPr>
            <a:xfrm rot="0">
              <a:off x="0" y="1547620"/>
              <a:ext cx="4352223" cy="1874901"/>
            </a:xfrm>
            <a:prstGeom prst="rect">
              <a:avLst/>
            </a:prstGeom>
          </p:spPr>
          <p:txBody>
            <a:bodyPr anchor="t" rtlCol="false" tIns="0" lIns="0" bIns="0" rIns="0">
              <a:spAutoFit/>
            </a:bodyPr>
            <a:lstStyle/>
            <a:p>
              <a:pPr algn="ctr" marL="0" indent="0" lvl="0">
                <a:lnSpc>
                  <a:spcPts val="2841"/>
                </a:lnSpc>
                <a:spcBef>
                  <a:spcPct val="0"/>
                </a:spcBef>
              </a:pPr>
              <a:r>
                <a:rPr lang="en-US" sz="2185">
                  <a:solidFill>
                    <a:srgbClr val="191919"/>
                  </a:solidFill>
                  <a:latin typeface="Open Sans"/>
                </a:rPr>
                <a:t>Participant au 8 ème Congrès mondial des entendeurs de voix de Paris</a:t>
              </a:r>
            </a:p>
          </p:txBody>
        </p:sp>
      </p:grpSp>
      <p:grpSp>
        <p:nvGrpSpPr>
          <p:cNvPr name="Group 15" id="15"/>
          <p:cNvGrpSpPr/>
          <p:nvPr/>
        </p:nvGrpSpPr>
        <p:grpSpPr>
          <a:xfrm rot="0">
            <a:off x="487907" y="446368"/>
            <a:ext cx="9259212" cy="2022891"/>
            <a:chOff x="0" y="0"/>
            <a:chExt cx="12345617" cy="2697187"/>
          </a:xfrm>
        </p:grpSpPr>
        <p:sp>
          <p:nvSpPr>
            <p:cNvPr name="TextBox 16" id="16"/>
            <p:cNvSpPr txBox="true"/>
            <p:nvPr/>
          </p:nvSpPr>
          <p:spPr>
            <a:xfrm rot="0">
              <a:off x="0" y="0"/>
              <a:ext cx="12345617" cy="1552222"/>
            </a:xfrm>
            <a:prstGeom prst="rect">
              <a:avLst/>
            </a:prstGeom>
          </p:spPr>
          <p:txBody>
            <a:bodyPr anchor="t" rtlCol="false" tIns="0" lIns="0" bIns="0" rIns="0">
              <a:spAutoFit/>
            </a:bodyPr>
            <a:lstStyle/>
            <a:p>
              <a:pPr>
                <a:lnSpc>
                  <a:spcPts val="9240"/>
                </a:lnSpc>
              </a:pPr>
              <a:r>
                <a:rPr lang="en-US" sz="7700">
                  <a:solidFill>
                    <a:srgbClr val="191919"/>
                  </a:solidFill>
                  <a:latin typeface="Space Mono"/>
                </a:rPr>
                <a:t>Chronologie</a:t>
              </a:r>
            </a:p>
          </p:txBody>
        </p:sp>
        <p:sp>
          <p:nvSpPr>
            <p:cNvPr name="TextBox 17" id="17"/>
            <p:cNvSpPr txBox="true"/>
            <p:nvPr/>
          </p:nvSpPr>
          <p:spPr>
            <a:xfrm rot="0">
              <a:off x="0" y="1965879"/>
              <a:ext cx="10820400" cy="614468"/>
            </a:xfrm>
            <a:prstGeom prst="rect">
              <a:avLst/>
            </a:prstGeom>
          </p:spPr>
          <p:txBody>
            <a:bodyPr anchor="t" rtlCol="false" tIns="0" lIns="0" bIns="0" rIns="0">
              <a:spAutoFit/>
            </a:bodyPr>
            <a:lstStyle/>
            <a:p>
              <a:pPr>
                <a:lnSpc>
                  <a:spcPts val="3770"/>
                </a:lnSpc>
                <a:spcBef>
                  <a:spcPct val="0"/>
                </a:spcBef>
              </a:pPr>
              <a:r>
                <a:rPr lang="en-US" sz="2900">
                  <a:solidFill>
                    <a:srgbClr val="191919"/>
                  </a:solidFill>
                  <a:latin typeface="Open Sans"/>
                </a:rPr>
                <a:t>Un bref récapitulatif de mon parcours</a:t>
              </a:r>
            </a:p>
          </p:txBody>
        </p:sp>
      </p:grpSp>
      <p:grpSp>
        <p:nvGrpSpPr>
          <p:cNvPr name="Group 18" id="18"/>
          <p:cNvGrpSpPr/>
          <p:nvPr/>
        </p:nvGrpSpPr>
        <p:grpSpPr>
          <a:xfrm rot="0">
            <a:off x="3852629" y="4093474"/>
            <a:ext cx="2529770" cy="2594502"/>
            <a:chOff x="0" y="0"/>
            <a:chExt cx="3373026" cy="3459337"/>
          </a:xfrm>
        </p:grpSpPr>
        <p:sp>
          <p:nvSpPr>
            <p:cNvPr name="TextBox 19" id="19"/>
            <p:cNvSpPr txBox="true"/>
            <p:nvPr/>
          </p:nvSpPr>
          <p:spPr>
            <a:xfrm rot="0">
              <a:off x="0" y="-28575"/>
              <a:ext cx="3373026" cy="731308"/>
            </a:xfrm>
            <a:prstGeom prst="rect">
              <a:avLst/>
            </a:prstGeom>
          </p:spPr>
          <p:txBody>
            <a:bodyPr anchor="t" rtlCol="false" tIns="0" lIns="0" bIns="0" rIns="0">
              <a:spAutoFit/>
            </a:bodyPr>
            <a:lstStyle/>
            <a:p>
              <a:pPr algn="ctr">
                <a:lnSpc>
                  <a:spcPts val="4550"/>
                </a:lnSpc>
                <a:spcBef>
                  <a:spcPct val="0"/>
                </a:spcBef>
              </a:pPr>
              <a:r>
                <a:rPr lang="en-US" sz="3500">
                  <a:solidFill>
                    <a:srgbClr val="191919"/>
                  </a:solidFill>
                  <a:latin typeface="Space Mono"/>
                </a:rPr>
                <a:t>2017</a:t>
              </a:r>
            </a:p>
          </p:txBody>
        </p:sp>
        <p:sp>
          <p:nvSpPr>
            <p:cNvPr name="TextBox 20" id="20"/>
            <p:cNvSpPr txBox="true"/>
            <p:nvPr/>
          </p:nvSpPr>
          <p:spPr>
            <a:xfrm rot="0">
              <a:off x="0" y="1277265"/>
              <a:ext cx="3373026" cy="2019300"/>
            </a:xfrm>
            <a:prstGeom prst="rect">
              <a:avLst/>
            </a:prstGeom>
          </p:spPr>
          <p:txBody>
            <a:bodyPr anchor="t" rtlCol="false" tIns="0" lIns="0" bIns="0" rIns="0">
              <a:spAutoFit/>
            </a:bodyPr>
            <a:lstStyle/>
            <a:p>
              <a:pPr algn="ctr" marL="0" indent="0" lvl="0">
                <a:lnSpc>
                  <a:spcPts val="2437"/>
                </a:lnSpc>
                <a:spcBef>
                  <a:spcPct val="0"/>
                </a:spcBef>
              </a:pPr>
              <a:r>
                <a:rPr lang="en-US" sz="1875">
                  <a:solidFill>
                    <a:srgbClr val="191919"/>
                  </a:solidFill>
                  <a:latin typeface="Open Sans"/>
                </a:rPr>
                <a:t>Mémoire sur l’Evolution du diagnostique de la schizophrénie (Braun, Evrard et Génot, 2020)</a:t>
              </a:r>
            </a:p>
          </p:txBody>
        </p:sp>
      </p:grpSp>
      <p:grpSp>
        <p:nvGrpSpPr>
          <p:cNvPr name="Group 21" id="21"/>
          <p:cNvGrpSpPr/>
          <p:nvPr/>
        </p:nvGrpSpPr>
        <p:grpSpPr>
          <a:xfrm rot="0">
            <a:off x="7942836" y="6735635"/>
            <a:ext cx="2529770" cy="1761594"/>
            <a:chOff x="0" y="0"/>
            <a:chExt cx="3373026" cy="2348792"/>
          </a:xfrm>
        </p:grpSpPr>
        <p:sp>
          <p:nvSpPr>
            <p:cNvPr name="TextBox 22" id="22"/>
            <p:cNvSpPr txBox="true"/>
            <p:nvPr/>
          </p:nvSpPr>
          <p:spPr>
            <a:xfrm rot="0">
              <a:off x="0" y="-28575"/>
              <a:ext cx="3373026" cy="731308"/>
            </a:xfrm>
            <a:prstGeom prst="rect">
              <a:avLst/>
            </a:prstGeom>
          </p:spPr>
          <p:txBody>
            <a:bodyPr anchor="t" rtlCol="false" tIns="0" lIns="0" bIns="0" rIns="0">
              <a:spAutoFit/>
            </a:bodyPr>
            <a:lstStyle/>
            <a:p>
              <a:pPr algn="ctr">
                <a:lnSpc>
                  <a:spcPts val="4550"/>
                </a:lnSpc>
                <a:spcBef>
                  <a:spcPct val="0"/>
                </a:spcBef>
              </a:pPr>
              <a:r>
                <a:rPr lang="en-US" sz="3500">
                  <a:solidFill>
                    <a:srgbClr val="191919"/>
                  </a:solidFill>
                  <a:latin typeface="Space Mono"/>
                </a:rPr>
                <a:t>2018</a:t>
              </a:r>
            </a:p>
          </p:txBody>
        </p:sp>
        <p:sp>
          <p:nvSpPr>
            <p:cNvPr name="TextBox 23" id="23"/>
            <p:cNvSpPr txBox="true"/>
            <p:nvPr/>
          </p:nvSpPr>
          <p:spPr>
            <a:xfrm rot="0">
              <a:off x="0" y="1128393"/>
              <a:ext cx="3373026" cy="1206500"/>
            </a:xfrm>
            <a:prstGeom prst="rect">
              <a:avLst/>
            </a:prstGeom>
          </p:spPr>
          <p:txBody>
            <a:bodyPr anchor="t" rtlCol="false" tIns="0" lIns="0" bIns="0" rIns="0">
              <a:spAutoFit/>
            </a:bodyPr>
            <a:lstStyle/>
            <a:p>
              <a:pPr algn="ctr" marL="0" indent="0" lvl="0">
                <a:lnSpc>
                  <a:spcPts val="2437"/>
                </a:lnSpc>
                <a:spcBef>
                  <a:spcPct val="0"/>
                </a:spcBef>
              </a:pPr>
              <a:r>
                <a:rPr lang="en-US" sz="1875">
                  <a:solidFill>
                    <a:srgbClr val="191919"/>
                  </a:solidFill>
                  <a:latin typeface="Open Sans"/>
                </a:rPr>
                <a:t>Mémoire sur les groupes d’entendeurs de voix</a:t>
              </a:r>
            </a:p>
          </p:txBody>
        </p:sp>
      </p:grpSp>
      <p:sp>
        <p:nvSpPr>
          <p:cNvPr name="TextBox 24" id="24"/>
          <p:cNvSpPr txBox="true"/>
          <p:nvPr/>
        </p:nvSpPr>
        <p:spPr>
          <a:xfrm rot="0">
            <a:off x="9393148" y="4307119"/>
            <a:ext cx="2529770" cy="555625"/>
          </a:xfrm>
          <a:prstGeom prst="rect">
            <a:avLst/>
          </a:prstGeom>
        </p:spPr>
        <p:txBody>
          <a:bodyPr anchor="t" rtlCol="false" tIns="0" lIns="0" bIns="0" rIns="0">
            <a:spAutoFit/>
          </a:bodyPr>
          <a:lstStyle/>
          <a:p>
            <a:pPr algn="ctr">
              <a:lnSpc>
                <a:spcPts val="4550"/>
              </a:lnSpc>
              <a:spcBef>
                <a:spcPct val="0"/>
              </a:spcBef>
            </a:pPr>
            <a:r>
              <a:rPr lang="en-US" sz="3500">
                <a:solidFill>
                  <a:srgbClr val="191919"/>
                </a:solidFill>
                <a:latin typeface="Space Mono"/>
              </a:rPr>
              <a:t>2019</a:t>
            </a:r>
          </a:p>
        </p:txBody>
      </p:sp>
      <p:sp>
        <p:nvSpPr>
          <p:cNvPr name="TextBox 25" id="25"/>
          <p:cNvSpPr txBox="true"/>
          <p:nvPr/>
        </p:nvSpPr>
        <p:spPr>
          <a:xfrm rot="0">
            <a:off x="9498106" y="1730108"/>
            <a:ext cx="2529770" cy="2128838"/>
          </a:xfrm>
          <a:prstGeom prst="rect">
            <a:avLst/>
          </a:prstGeom>
        </p:spPr>
        <p:txBody>
          <a:bodyPr anchor="t" rtlCol="false" tIns="0" lIns="0" bIns="0" rIns="0">
            <a:spAutoFit/>
          </a:bodyPr>
          <a:lstStyle/>
          <a:p>
            <a:pPr algn="ctr">
              <a:lnSpc>
                <a:spcPts val="2437"/>
              </a:lnSpc>
            </a:pPr>
            <a:r>
              <a:rPr lang="en-US" sz="1875">
                <a:solidFill>
                  <a:srgbClr val="191919"/>
                </a:solidFill>
                <a:latin typeface="Open Sans"/>
              </a:rPr>
              <a:t>Psychologue au CMP pour Adolescents dans les Vosges</a:t>
            </a:r>
          </a:p>
          <a:p>
            <a:pPr algn="ctr">
              <a:lnSpc>
                <a:spcPts val="2437"/>
              </a:lnSpc>
            </a:pPr>
            <a:r>
              <a:rPr lang="en-US" sz="1875">
                <a:solidFill>
                  <a:srgbClr val="191919"/>
                </a:solidFill>
                <a:latin typeface="Open Sans"/>
              </a:rPr>
              <a:t>-</a:t>
            </a:r>
          </a:p>
          <a:p>
            <a:pPr algn="ctr">
              <a:lnSpc>
                <a:spcPts val="2437"/>
              </a:lnSpc>
            </a:pPr>
            <a:r>
              <a:rPr lang="en-US" sz="1875">
                <a:solidFill>
                  <a:srgbClr val="191919"/>
                </a:solidFill>
                <a:latin typeface="Open Sans"/>
              </a:rPr>
              <a:t>début du travail de thèse</a:t>
            </a:r>
          </a:p>
          <a:p>
            <a:pPr algn="ctr" marL="0" indent="0" lvl="0">
              <a:lnSpc>
                <a:spcPts val="2437"/>
              </a:lnSpc>
              <a:spcBef>
                <a:spcPct val="0"/>
              </a:spcBef>
            </a:pPr>
          </a:p>
        </p:txBody>
      </p:sp>
      <p:grpSp>
        <p:nvGrpSpPr>
          <p:cNvPr name="Group 26" id="26"/>
          <p:cNvGrpSpPr/>
          <p:nvPr/>
        </p:nvGrpSpPr>
        <p:grpSpPr>
          <a:xfrm rot="0">
            <a:off x="15264633" y="0"/>
            <a:ext cx="2529770" cy="3088532"/>
            <a:chOff x="0" y="0"/>
            <a:chExt cx="3373026" cy="4118043"/>
          </a:xfrm>
        </p:grpSpPr>
        <p:sp>
          <p:nvSpPr>
            <p:cNvPr name="TextBox 27" id="27"/>
            <p:cNvSpPr txBox="true"/>
            <p:nvPr/>
          </p:nvSpPr>
          <p:spPr>
            <a:xfrm rot="0">
              <a:off x="0" y="29845"/>
              <a:ext cx="3373026" cy="614468"/>
            </a:xfrm>
            <a:prstGeom prst="rect">
              <a:avLst/>
            </a:prstGeom>
          </p:spPr>
          <p:txBody>
            <a:bodyPr anchor="t" rtlCol="false" tIns="0" lIns="0" bIns="0" rIns="0">
              <a:spAutoFit/>
            </a:bodyPr>
            <a:lstStyle/>
            <a:p>
              <a:pPr algn="ctr">
                <a:lnSpc>
                  <a:spcPts val="3770"/>
                </a:lnSpc>
                <a:spcBef>
                  <a:spcPct val="0"/>
                </a:spcBef>
              </a:pPr>
              <a:r>
                <a:rPr lang="en-US" sz="2900">
                  <a:solidFill>
                    <a:srgbClr val="191919"/>
                  </a:solidFill>
                  <a:latin typeface="Space Mono"/>
                </a:rPr>
                <a:t>Aujourd'hui</a:t>
              </a:r>
            </a:p>
          </p:txBody>
        </p:sp>
        <p:sp>
          <p:nvSpPr>
            <p:cNvPr name="TextBox 28" id="28"/>
            <p:cNvSpPr txBox="true"/>
            <p:nvPr/>
          </p:nvSpPr>
          <p:spPr>
            <a:xfrm rot="0">
              <a:off x="0" y="1102852"/>
              <a:ext cx="3373026" cy="3017308"/>
            </a:xfrm>
            <a:prstGeom prst="rect">
              <a:avLst/>
            </a:prstGeom>
          </p:spPr>
          <p:txBody>
            <a:bodyPr anchor="t" rtlCol="false" tIns="0" lIns="0" bIns="0" rIns="0">
              <a:spAutoFit/>
            </a:bodyPr>
            <a:lstStyle/>
            <a:p>
              <a:pPr algn="ctr">
                <a:lnSpc>
                  <a:spcPts val="2600"/>
                </a:lnSpc>
              </a:pPr>
              <a:r>
                <a:rPr lang="en-US" sz="2000">
                  <a:solidFill>
                    <a:srgbClr val="191919"/>
                  </a:solidFill>
                  <a:latin typeface="Open Sans Bold"/>
                </a:rPr>
                <a:t>Thèse sur une anthropologie clinique des expériences exceptionnelles et du phénomène de l’entente de voix</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sp>
        <p:nvSpPr>
          <p:cNvPr name="Freeform 2" id="2"/>
          <p:cNvSpPr/>
          <p:nvPr/>
        </p:nvSpPr>
        <p:spPr>
          <a:xfrm flipH="false" flipV="false" rot="0">
            <a:off x="681940" y="127090"/>
            <a:ext cx="4081147" cy="5016410"/>
          </a:xfrm>
          <a:custGeom>
            <a:avLst/>
            <a:gdLst/>
            <a:ahLst/>
            <a:cxnLst/>
            <a:rect r="r" b="b" t="t" l="l"/>
            <a:pathLst>
              <a:path h="5016410" w="4081147">
                <a:moveTo>
                  <a:pt x="0" y="0"/>
                </a:moveTo>
                <a:lnTo>
                  <a:pt x="4081147" y="0"/>
                </a:lnTo>
                <a:lnTo>
                  <a:pt x="4081147" y="5016410"/>
                </a:lnTo>
                <a:lnTo>
                  <a:pt x="0" y="5016410"/>
                </a:lnTo>
                <a:lnTo>
                  <a:pt x="0" y="0"/>
                </a:lnTo>
                <a:close/>
              </a:path>
            </a:pathLst>
          </a:custGeom>
          <a:blipFill>
            <a:blip r:embed="rId2"/>
            <a:stretch>
              <a:fillRect l="0" t="0" r="0" b="0"/>
            </a:stretch>
          </a:blipFill>
          <a:ln w="38100" cap="sq">
            <a:solidFill>
              <a:srgbClr val="000000"/>
            </a:solidFill>
            <a:prstDash val="solid"/>
            <a:miter/>
          </a:ln>
        </p:spPr>
      </p:sp>
      <p:sp>
        <p:nvSpPr>
          <p:cNvPr name="Freeform 3" id="3"/>
          <p:cNvSpPr/>
          <p:nvPr/>
        </p:nvSpPr>
        <p:spPr>
          <a:xfrm flipH="false" flipV="false" rot="0">
            <a:off x="785706" y="5729288"/>
            <a:ext cx="3977381" cy="3846459"/>
          </a:xfrm>
          <a:custGeom>
            <a:avLst/>
            <a:gdLst/>
            <a:ahLst/>
            <a:cxnLst/>
            <a:rect r="r" b="b" t="t" l="l"/>
            <a:pathLst>
              <a:path h="3846459" w="3977381">
                <a:moveTo>
                  <a:pt x="0" y="0"/>
                </a:moveTo>
                <a:lnTo>
                  <a:pt x="3977381" y="0"/>
                </a:lnTo>
                <a:lnTo>
                  <a:pt x="3977381" y="3846459"/>
                </a:lnTo>
                <a:lnTo>
                  <a:pt x="0" y="3846459"/>
                </a:lnTo>
                <a:lnTo>
                  <a:pt x="0" y="0"/>
                </a:lnTo>
                <a:close/>
              </a:path>
            </a:pathLst>
          </a:custGeom>
          <a:blipFill>
            <a:blip r:embed="rId3"/>
            <a:stretch>
              <a:fillRect l="0" t="0" r="0" b="0"/>
            </a:stretch>
          </a:blipFill>
          <a:ln cap="sq">
            <a:noFill/>
            <a:prstDash val="solid"/>
            <a:miter/>
          </a:ln>
        </p:spPr>
      </p:sp>
      <p:sp>
        <p:nvSpPr>
          <p:cNvPr name="Freeform 4" id="4"/>
          <p:cNvSpPr/>
          <p:nvPr/>
        </p:nvSpPr>
        <p:spPr>
          <a:xfrm flipH="false" flipV="false" rot="0">
            <a:off x="10609251" y="416167"/>
            <a:ext cx="3500930" cy="4438256"/>
          </a:xfrm>
          <a:custGeom>
            <a:avLst/>
            <a:gdLst/>
            <a:ahLst/>
            <a:cxnLst/>
            <a:rect r="r" b="b" t="t" l="l"/>
            <a:pathLst>
              <a:path h="4438256" w="3500930">
                <a:moveTo>
                  <a:pt x="0" y="0"/>
                </a:moveTo>
                <a:lnTo>
                  <a:pt x="3500930" y="0"/>
                </a:lnTo>
                <a:lnTo>
                  <a:pt x="3500930" y="4438256"/>
                </a:lnTo>
                <a:lnTo>
                  <a:pt x="0" y="4438256"/>
                </a:lnTo>
                <a:lnTo>
                  <a:pt x="0" y="0"/>
                </a:lnTo>
                <a:close/>
              </a:path>
            </a:pathLst>
          </a:custGeom>
          <a:blipFill>
            <a:blip r:embed="rId4"/>
            <a:stretch>
              <a:fillRect l="0" t="0" r="0" b="0"/>
            </a:stretch>
          </a:blipFill>
          <a:ln w="38100" cap="sq">
            <a:solidFill>
              <a:srgbClr val="000000"/>
            </a:solidFill>
            <a:prstDash val="solid"/>
            <a:miter/>
          </a:ln>
        </p:spPr>
      </p:sp>
      <p:sp>
        <p:nvSpPr>
          <p:cNvPr name="Freeform 5" id="5"/>
          <p:cNvSpPr/>
          <p:nvPr/>
        </p:nvSpPr>
        <p:spPr>
          <a:xfrm flipH="false" flipV="false" rot="0">
            <a:off x="10609251" y="5486389"/>
            <a:ext cx="3500930" cy="4332256"/>
          </a:xfrm>
          <a:custGeom>
            <a:avLst/>
            <a:gdLst/>
            <a:ahLst/>
            <a:cxnLst/>
            <a:rect r="r" b="b" t="t" l="l"/>
            <a:pathLst>
              <a:path h="4332256" w="3500930">
                <a:moveTo>
                  <a:pt x="0" y="0"/>
                </a:moveTo>
                <a:lnTo>
                  <a:pt x="3500930" y="0"/>
                </a:lnTo>
                <a:lnTo>
                  <a:pt x="3500930" y="4332256"/>
                </a:lnTo>
                <a:lnTo>
                  <a:pt x="0" y="4332256"/>
                </a:lnTo>
                <a:lnTo>
                  <a:pt x="0" y="0"/>
                </a:lnTo>
                <a:close/>
              </a:path>
            </a:pathLst>
          </a:custGeom>
          <a:blipFill>
            <a:blip r:embed="rId5"/>
            <a:stretch>
              <a:fillRect l="-69644" t="0" r="-69023" b="-8374"/>
            </a:stretch>
          </a:blipFill>
          <a:ln w="38100" cap="sq">
            <a:solidFill>
              <a:srgbClr val="000000"/>
            </a:solidFill>
            <a:prstDash val="solid"/>
            <a:miter/>
          </a:ln>
        </p:spPr>
      </p:sp>
      <p:sp>
        <p:nvSpPr>
          <p:cNvPr name="Freeform 6" id="6"/>
          <p:cNvSpPr/>
          <p:nvPr/>
        </p:nvSpPr>
        <p:spPr>
          <a:xfrm flipH="false" flipV="false" rot="0">
            <a:off x="5750773" y="981142"/>
            <a:ext cx="3198813" cy="3595187"/>
          </a:xfrm>
          <a:custGeom>
            <a:avLst/>
            <a:gdLst/>
            <a:ahLst/>
            <a:cxnLst/>
            <a:rect r="r" b="b" t="t" l="l"/>
            <a:pathLst>
              <a:path h="3595187" w="3198813">
                <a:moveTo>
                  <a:pt x="0" y="0"/>
                </a:moveTo>
                <a:lnTo>
                  <a:pt x="3198813" y="0"/>
                </a:lnTo>
                <a:lnTo>
                  <a:pt x="3198813" y="3595188"/>
                </a:lnTo>
                <a:lnTo>
                  <a:pt x="0" y="3595188"/>
                </a:lnTo>
                <a:lnTo>
                  <a:pt x="0" y="0"/>
                </a:lnTo>
                <a:close/>
              </a:path>
            </a:pathLst>
          </a:custGeom>
          <a:blipFill>
            <a:blip r:embed="rId6"/>
            <a:stretch>
              <a:fillRect l="0" t="0" r="0" b="0"/>
            </a:stretch>
          </a:blipFill>
        </p:spPr>
      </p:sp>
      <p:sp>
        <p:nvSpPr>
          <p:cNvPr name="Freeform 7" id="7"/>
          <p:cNvSpPr/>
          <p:nvPr/>
        </p:nvSpPr>
        <p:spPr>
          <a:xfrm flipH="false" flipV="false" rot="0">
            <a:off x="14776931" y="1028700"/>
            <a:ext cx="2943560" cy="3308306"/>
          </a:xfrm>
          <a:custGeom>
            <a:avLst/>
            <a:gdLst/>
            <a:ahLst/>
            <a:cxnLst/>
            <a:rect r="r" b="b" t="t" l="l"/>
            <a:pathLst>
              <a:path h="3308306" w="2943560">
                <a:moveTo>
                  <a:pt x="0" y="0"/>
                </a:moveTo>
                <a:lnTo>
                  <a:pt x="2943560" y="0"/>
                </a:lnTo>
                <a:lnTo>
                  <a:pt x="2943560" y="3308306"/>
                </a:lnTo>
                <a:lnTo>
                  <a:pt x="0" y="3308306"/>
                </a:lnTo>
                <a:lnTo>
                  <a:pt x="0" y="0"/>
                </a:lnTo>
                <a:close/>
              </a:path>
            </a:pathLst>
          </a:custGeom>
          <a:blipFill>
            <a:blip r:embed="rId6"/>
            <a:stretch>
              <a:fillRect l="0" t="0" r="0" b="0"/>
            </a:stretch>
          </a:blipFill>
        </p:spPr>
      </p:sp>
      <p:sp>
        <p:nvSpPr>
          <p:cNvPr name="Freeform 8" id="8"/>
          <p:cNvSpPr/>
          <p:nvPr/>
        </p:nvSpPr>
        <p:spPr>
          <a:xfrm flipH="false" flipV="false" rot="0">
            <a:off x="14776931" y="6225975"/>
            <a:ext cx="2943560" cy="3308306"/>
          </a:xfrm>
          <a:custGeom>
            <a:avLst/>
            <a:gdLst/>
            <a:ahLst/>
            <a:cxnLst/>
            <a:rect r="r" b="b" t="t" l="l"/>
            <a:pathLst>
              <a:path h="3308306" w="2943560">
                <a:moveTo>
                  <a:pt x="0" y="0"/>
                </a:moveTo>
                <a:lnTo>
                  <a:pt x="2943560" y="0"/>
                </a:lnTo>
                <a:lnTo>
                  <a:pt x="2943560" y="3308306"/>
                </a:lnTo>
                <a:lnTo>
                  <a:pt x="0" y="3308306"/>
                </a:lnTo>
                <a:lnTo>
                  <a:pt x="0" y="0"/>
                </a:lnTo>
                <a:close/>
              </a:path>
            </a:pathLst>
          </a:custGeom>
          <a:blipFill>
            <a:blip r:embed="rId6"/>
            <a:stretch>
              <a:fillRect l="0" t="0" r="0" b="0"/>
            </a:stretch>
          </a:blipFill>
        </p:spPr>
      </p:sp>
      <p:sp>
        <p:nvSpPr>
          <p:cNvPr name="Freeform 9" id="9"/>
          <p:cNvSpPr/>
          <p:nvPr/>
        </p:nvSpPr>
        <p:spPr>
          <a:xfrm flipH="false" flipV="false" rot="0">
            <a:off x="5645731" y="6044016"/>
            <a:ext cx="3153644" cy="3672224"/>
          </a:xfrm>
          <a:custGeom>
            <a:avLst/>
            <a:gdLst/>
            <a:ahLst/>
            <a:cxnLst/>
            <a:rect r="r" b="b" t="t" l="l"/>
            <a:pathLst>
              <a:path h="3672224" w="3153644">
                <a:moveTo>
                  <a:pt x="0" y="0"/>
                </a:moveTo>
                <a:lnTo>
                  <a:pt x="3153644" y="0"/>
                </a:lnTo>
                <a:lnTo>
                  <a:pt x="3153644" y="3672224"/>
                </a:lnTo>
                <a:lnTo>
                  <a:pt x="0" y="3672224"/>
                </a:lnTo>
                <a:lnTo>
                  <a:pt x="0" y="0"/>
                </a:lnTo>
                <a:close/>
              </a:path>
            </a:pathLst>
          </a:custGeom>
          <a:blipFill>
            <a:blip r:embed="rId7"/>
            <a:stretch>
              <a:fillRect l="0" t="-25180" r="0" b="-3825"/>
            </a:stretch>
          </a:blipFill>
          <a:ln w="38100" cap="rnd">
            <a:solidFill>
              <a:srgbClr val="000000"/>
            </a:solidFill>
            <a:prstDash val="solid"/>
            <a:round/>
          </a:ln>
        </p:spPr>
      </p:sp>
      <p:sp>
        <p:nvSpPr>
          <p:cNvPr name="TextBox 10" id="10"/>
          <p:cNvSpPr txBox="true"/>
          <p:nvPr/>
        </p:nvSpPr>
        <p:spPr>
          <a:xfrm rot="0">
            <a:off x="681940" y="5124450"/>
            <a:ext cx="4081147" cy="604838"/>
          </a:xfrm>
          <a:prstGeom prst="rect">
            <a:avLst/>
          </a:prstGeom>
        </p:spPr>
        <p:txBody>
          <a:bodyPr anchor="t" rtlCol="false" tIns="0" lIns="0" bIns="0" rIns="0">
            <a:spAutoFit/>
          </a:bodyPr>
          <a:lstStyle/>
          <a:p>
            <a:pPr algn="ctr">
              <a:lnSpc>
                <a:spcPts val="2437"/>
              </a:lnSpc>
            </a:pPr>
            <a:r>
              <a:rPr lang="en-US" sz="1875">
                <a:solidFill>
                  <a:srgbClr val="000000"/>
                </a:solidFill>
                <a:latin typeface="Open Sans"/>
              </a:rPr>
              <a:t>Antoine-Athanase Royer-Collard</a:t>
            </a:r>
          </a:p>
          <a:p>
            <a:pPr algn="ctr">
              <a:lnSpc>
                <a:spcPts val="2437"/>
              </a:lnSpc>
              <a:spcBef>
                <a:spcPct val="0"/>
              </a:spcBef>
            </a:pPr>
            <a:r>
              <a:rPr lang="en-US" sz="1875">
                <a:solidFill>
                  <a:srgbClr val="000000"/>
                </a:solidFill>
                <a:latin typeface="Open Sans"/>
              </a:rPr>
              <a:t>(1768-1825)</a:t>
            </a:r>
          </a:p>
        </p:txBody>
      </p:sp>
      <p:sp>
        <p:nvSpPr>
          <p:cNvPr name="TextBox 11" id="11"/>
          <p:cNvSpPr txBox="true"/>
          <p:nvPr/>
        </p:nvSpPr>
        <p:spPr>
          <a:xfrm rot="0">
            <a:off x="681940" y="9556697"/>
            <a:ext cx="4254856" cy="300038"/>
          </a:xfrm>
          <a:prstGeom prst="rect">
            <a:avLst/>
          </a:prstGeom>
        </p:spPr>
        <p:txBody>
          <a:bodyPr anchor="t" rtlCol="false" tIns="0" lIns="0" bIns="0" rIns="0">
            <a:spAutoFit/>
          </a:bodyPr>
          <a:lstStyle/>
          <a:p>
            <a:pPr algn="ctr">
              <a:lnSpc>
                <a:spcPts val="2437"/>
              </a:lnSpc>
              <a:spcBef>
                <a:spcPct val="0"/>
              </a:spcBef>
            </a:pPr>
            <a:r>
              <a:rPr lang="en-US" sz="1875">
                <a:solidFill>
                  <a:srgbClr val="000000"/>
                </a:solidFill>
                <a:latin typeface="Open Sans"/>
              </a:rPr>
              <a:t>Représentation de la Pythie à Delphes</a:t>
            </a:r>
          </a:p>
        </p:txBody>
      </p:sp>
      <p:sp>
        <p:nvSpPr>
          <p:cNvPr name="TextBox 12" id="12"/>
          <p:cNvSpPr txBox="true"/>
          <p:nvPr/>
        </p:nvSpPr>
        <p:spPr>
          <a:xfrm rot="0">
            <a:off x="10609251" y="4835373"/>
            <a:ext cx="3500930" cy="300038"/>
          </a:xfrm>
          <a:prstGeom prst="rect">
            <a:avLst/>
          </a:prstGeom>
        </p:spPr>
        <p:txBody>
          <a:bodyPr anchor="t" rtlCol="false" tIns="0" lIns="0" bIns="0" rIns="0">
            <a:spAutoFit/>
          </a:bodyPr>
          <a:lstStyle/>
          <a:p>
            <a:pPr algn="ctr">
              <a:lnSpc>
                <a:spcPts val="2437"/>
              </a:lnSpc>
              <a:spcBef>
                <a:spcPct val="0"/>
              </a:spcBef>
            </a:pPr>
            <a:r>
              <a:rPr lang="en-US" sz="1875">
                <a:solidFill>
                  <a:srgbClr val="000000"/>
                </a:solidFill>
                <a:latin typeface="Open Sans"/>
              </a:rPr>
              <a:t>Jeanne d’Arc (1412-1431)</a:t>
            </a:r>
          </a:p>
        </p:txBody>
      </p:sp>
      <p:sp>
        <p:nvSpPr>
          <p:cNvPr name="TextBox 13" id="13"/>
          <p:cNvSpPr txBox="true"/>
          <p:nvPr/>
        </p:nvSpPr>
        <p:spPr>
          <a:xfrm rot="0">
            <a:off x="10889145" y="9837684"/>
            <a:ext cx="2941141" cy="300038"/>
          </a:xfrm>
          <a:prstGeom prst="rect">
            <a:avLst/>
          </a:prstGeom>
        </p:spPr>
        <p:txBody>
          <a:bodyPr anchor="t" rtlCol="false" tIns="0" lIns="0" bIns="0" rIns="0">
            <a:spAutoFit/>
          </a:bodyPr>
          <a:lstStyle/>
          <a:p>
            <a:pPr algn="ctr">
              <a:lnSpc>
                <a:spcPts val="2437"/>
              </a:lnSpc>
              <a:spcBef>
                <a:spcPct val="0"/>
              </a:spcBef>
            </a:pPr>
            <a:r>
              <a:rPr lang="en-US" sz="1875">
                <a:solidFill>
                  <a:srgbClr val="000000"/>
                </a:solidFill>
                <a:latin typeface="Open Sans"/>
              </a:rPr>
              <a:t>Hong Xiuquan (1814-1864)</a:t>
            </a:r>
          </a:p>
        </p:txBody>
      </p:sp>
      <p:sp>
        <p:nvSpPr>
          <p:cNvPr name="TextBox 14" id="14"/>
          <p:cNvSpPr txBox="true"/>
          <p:nvPr/>
        </p:nvSpPr>
        <p:spPr>
          <a:xfrm rot="0">
            <a:off x="6415073" y="2009086"/>
            <a:ext cx="1779093" cy="1323477"/>
          </a:xfrm>
          <a:prstGeom prst="rect">
            <a:avLst/>
          </a:prstGeom>
        </p:spPr>
        <p:txBody>
          <a:bodyPr anchor="t" rtlCol="false" tIns="0" lIns="0" bIns="0" rIns="0">
            <a:spAutoFit/>
          </a:bodyPr>
          <a:lstStyle/>
          <a:p>
            <a:pPr algn="ctr">
              <a:lnSpc>
                <a:spcPts val="2119"/>
              </a:lnSpc>
            </a:pPr>
            <a:r>
              <a:rPr lang="en-US" sz="1630">
                <a:solidFill>
                  <a:srgbClr val="000000"/>
                </a:solidFill>
                <a:latin typeface="Open Sans"/>
              </a:rPr>
              <a:t>Entendre des voix </a:t>
            </a:r>
          </a:p>
          <a:p>
            <a:pPr algn="ctr">
              <a:lnSpc>
                <a:spcPts val="2119"/>
              </a:lnSpc>
            </a:pPr>
            <a:r>
              <a:rPr lang="en-US" sz="1630">
                <a:solidFill>
                  <a:srgbClr val="000000"/>
                </a:solidFill>
                <a:latin typeface="Open Sans"/>
              </a:rPr>
              <a:t>=</a:t>
            </a:r>
          </a:p>
          <a:p>
            <a:pPr algn="ctr">
              <a:lnSpc>
                <a:spcPts val="2119"/>
              </a:lnSpc>
            </a:pPr>
            <a:r>
              <a:rPr lang="en-US" sz="1630">
                <a:solidFill>
                  <a:srgbClr val="000000"/>
                </a:solidFill>
                <a:latin typeface="Open Sans"/>
              </a:rPr>
              <a:t>hallucination</a:t>
            </a:r>
          </a:p>
          <a:p>
            <a:pPr algn="ctr">
              <a:lnSpc>
                <a:spcPts val="2119"/>
              </a:lnSpc>
            </a:pPr>
            <a:r>
              <a:rPr lang="en-US" sz="1630">
                <a:solidFill>
                  <a:srgbClr val="000000"/>
                </a:solidFill>
                <a:latin typeface="Open Sans"/>
              </a:rPr>
              <a:t>--&gt; troubles</a:t>
            </a:r>
          </a:p>
          <a:p>
            <a:pPr algn="ctr">
              <a:lnSpc>
                <a:spcPts val="2119"/>
              </a:lnSpc>
              <a:spcBef>
                <a:spcPct val="0"/>
              </a:spcBef>
            </a:pPr>
            <a:r>
              <a:rPr lang="en-US" sz="1630">
                <a:solidFill>
                  <a:srgbClr val="000000"/>
                </a:solidFill>
                <a:latin typeface="Open Sans"/>
              </a:rPr>
              <a:t> psychiatriques</a:t>
            </a:r>
          </a:p>
        </p:txBody>
      </p:sp>
      <p:sp>
        <p:nvSpPr>
          <p:cNvPr name="TextBox 15" id="15"/>
          <p:cNvSpPr txBox="true"/>
          <p:nvPr/>
        </p:nvSpPr>
        <p:spPr>
          <a:xfrm rot="0">
            <a:off x="6142284" y="7110984"/>
            <a:ext cx="2350360" cy="1214438"/>
          </a:xfrm>
          <a:prstGeom prst="rect">
            <a:avLst/>
          </a:prstGeom>
        </p:spPr>
        <p:txBody>
          <a:bodyPr anchor="t" rtlCol="false" tIns="0" lIns="0" bIns="0" rIns="0">
            <a:spAutoFit/>
          </a:bodyPr>
          <a:lstStyle/>
          <a:p>
            <a:pPr algn="ctr">
              <a:lnSpc>
                <a:spcPts val="2437"/>
              </a:lnSpc>
            </a:pPr>
            <a:r>
              <a:rPr lang="en-US" sz="1875">
                <a:solidFill>
                  <a:srgbClr val="000000"/>
                </a:solidFill>
                <a:latin typeface="Open Sans"/>
              </a:rPr>
              <a:t>Transes oraculaires --&gt; Entendre des voix</a:t>
            </a:r>
          </a:p>
          <a:p>
            <a:pPr algn="ctr">
              <a:lnSpc>
                <a:spcPts val="2437"/>
              </a:lnSpc>
            </a:pPr>
            <a:r>
              <a:rPr lang="en-US" sz="1875">
                <a:solidFill>
                  <a:srgbClr val="000000"/>
                </a:solidFill>
                <a:latin typeface="Open Sans"/>
              </a:rPr>
              <a:t>=</a:t>
            </a:r>
          </a:p>
          <a:p>
            <a:pPr algn="ctr">
              <a:lnSpc>
                <a:spcPts val="2437"/>
              </a:lnSpc>
              <a:spcBef>
                <a:spcPct val="0"/>
              </a:spcBef>
            </a:pPr>
            <a:r>
              <a:rPr lang="en-US" sz="1875">
                <a:solidFill>
                  <a:srgbClr val="000000"/>
                </a:solidFill>
                <a:latin typeface="Open Sans"/>
              </a:rPr>
              <a:t>prédictions divines</a:t>
            </a:r>
          </a:p>
        </p:txBody>
      </p:sp>
      <p:sp>
        <p:nvSpPr>
          <p:cNvPr name="TextBox 16" id="16"/>
          <p:cNvSpPr txBox="true"/>
          <p:nvPr/>
        </p:nvSpPr>
        <p:spPr>
          <a:xfrm rot="0">
            <a:off x="15244549" y="2009086"/>
            <a:ext cx="1984177" cy="1214438"/>
          </a:xfrm>
          <a:prstGeom prst="rect">
            <a:avLst/>
          </a:prstGeom>
        </p:spPr>
        <p:txBody>
          <a:bodyPr anchor="t" rtlCol="false" tIns="0" lIns="0" bIns="0" rIns="0">
            <a:spAutoFit/>
          </a:bodyPr>
          <a:lstStyle/>
          <a:p>
            <a:pPr algn="ctr">
              <a:lnSpc>
                <a:spcPts val="2437"/>
              </a:lnSpc>
            </a:pPr>
            <a:r>
              <a:rPr lang="en-US" sz="1875">
                <a:solidFill>
                  <a:srgbClr val="000000"/>
                </a:solidFill>
                <a:latin typeface="Open Sans"/>
              </a:rPr>
              <a:t>Entendre des voix</a:t>
            </a:r>
          </a:p>
          <a:p>
            <a:pPr algn="ctr">
              <a:lnSpc>
                <a:spcPts val="2437"/>
              </a:lnSpc>
            </a:pPr>
            <a:r>
              <a:rPr lang="en-US" sz="1875">
                <a:solidFill>
                  <a:srgbClr val="000000"/>
                </a:solidFill>
                <a:latin typeface="Open Sans"/>
              </a:rPr>
              <a:t>=</a:t>
            </a:r>
          </a:p>
          <a:p>
            <a:pPr algn="ctr">
              <a:lnSpc>
                <a:spcPts val="2437"/>
              </a:lnSpc>
            </a:pPr>
            <a:r>
              <a:rPr lang="en-US" sz="1875">
                <a:solidFill>
                  <a:srgbClr val="000000"/>
                </a:solidFill>
                <a:latin typeface="Open Sans"/>
              </a:rPr>
              <a:t>contact divin</a:t>
            </a:r>
          </a:p>
          <a:p>
            <a:pPr algn="ctr">
              <a:lnSpc>
                <a:spcPts val="2437"/>
              </a:lnSpc>
              <a:spcBef>
                <a:spcPct val="0"/>
              </a:spcBef>
            </a:pPr>
            <a:r>
              <a:rPr lang="en-US" sz="1875">
                <a:solidFill>
                  <a:srgbClr val="000000"/>
                </a:solidFill>
                <a:latin typeface="Open Sans"/>
              </a:rPr>
              <a:t>--&gt; libératrice </a:t>
            </a:r>
          </a:p>
        </p:txBody>
      </p:sp>
      <p:sp>
        <p:nvSpPr>
          <p:cNvPr name="TextBox 17" id="17"/>
          <p:cNvSpPr txBox="true"/>
          <p:nvPr/>
        </p:nvSpPr>
        <p:spPr>
          <a:xfrm rot="0">
            <a:off x="15081973" y="7110984"/>
            <a:ext cx="2333476" cy="1214438"/>
          </a:xfrm>
          <a:prstGeom prst="rect">
            <a:avLst/>
          </a:prstGeom>
        </p:spPr>
        <p:txBody>
          <a:bodyPr anchor="t" rtlCol="false" tIns="0" lIns="0" bIns="0" rIns="0">
            <a:spAutoFit/>
          </a:bodyPr>
          <a:lstStyle/>
          <a:p>
            <a:pPr algn="ctr">
              <a:lnSpc>
                <a:spcPts val="2437"/>
              </a:lnSpc>
              <a:spcBef>
                <a:spcPct val="0"/>
              </a:spcBef>
            </a:pPr>
            <a:r>
              <a:rPr lang="en-US" sz="1875">
                <a:solidFill>
                  <a:srgbClr val="000000"/>
                </a:solidFill>
                <a:latin typeface="Open Sans"/>
              </a:rPr>
              <a:t>Entendre des voix</a:t>
            </a:r>
          </a:p>
          <a:p>
            <a:pPr algn="ctr">
              <a:lnSpc>
                <a:spcPts val="2437"/>
              </a:lnSpc>
              <a:spcBef>
                <a:spcPct val="0"/>
              </a:spcBef>
            </a:pPr>
            <a:r>
              <a:rPr lang="en-US" sz="1875">
                <a:solidFill>
                  <a:srgbClr val="000000"/>
                </a:solidFill>
                <a:latin typeface="Open Sans"/>
              </a:rPr>
              <a:t>=</a:t>
            </a:r>
          </a:p>
          <a:p>
            <a:pPr algn="ctr">
              <a:lnSpc>
                <a:spcPts val="2437"/>
              </a:lnSpc>
              <a:spcBef>
                <a:spcPct val="0"/>
              </a:spcBef>
            </a:pPr>
            <a:r>
              <a:rPr lang="en-US" sz="1875">
                <a:solidFill>
                  <a:srgbClr val="000000"/>
                </a:solidFill>
                <a:latin typeface="Open Sans"/>
              </a:rPr>
              <a:t>Contact divin</a:t>
            </a:r>
          </a:p>
          <a:p>
            <a:pPr algn="ctr">
              <a:lnSpc>
                <a:spcPts val="2437"/>
              </a:lnSpc>
              <a:spcBef>
                <a:spcPct val="0"/>
              </a:spcBef>
            </a:pPr>
            <a:r>
              <a:rPr lang="en-US" sz="1875">
                <a:solidFill>
                  <a:srgbClr val="000000"/>
                </a:solidFill>
                <a:latin typeface="Open Sans"/>
              </a:rPr>
              <a:t>--&gt; révolte de Taiping</a:t>
            </a:r>
          </a:p>
        </p:txBody>
      </p:sp>
      <p:sp>
        <p:nvSpPr>
          <p:cNvPr name="AutoShape 18" id="18"/>
          <p:cNvSpPr/>
          <p:nvPr/>
        </p:nvSpPr>
        <p:spPr>
          <a:xfrm flipH="true" flipV="true">
            <a:off x="9791336" y="1028700"/>
            <a:ext cx="0" cy="8229600"/>
          </a:xfrm>
          <a:prstGeom prst="line">
            <a:avLst/>
          </a:prstGeom>
          <a:ln cap="rnd" w="47625">
            <a:solidFill>
              <a:srgbClr val="191919"/>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sp>
        <p:nvSpPr>
          <p:cNvPr name="Freeform 2" id="2"/>
          <p:cNvSpPr/>
          <p:nvPr/>
        </p:nvSpPr>
        <p:spPr>
          <a:xfrm flipH="false" flipV="false" rot="0">
            <a:off x="9689181" y="6220766"/>
            <a:ext cx="5400061" cy="3037534"/>
          </a:xfrm>
          <a:custGeom>
            <a:avLst/>
            <a:gdLst/>
            <a:ahLst/>
            <a:cxnLst/>
            <a:rect r="r" b="b" t="t" l="l"/>
            <a:pathLst>
              <a:path h="3037534" w="5400061">
                <a:moveTo>
                  <a:pt x="0" y="0"/>
                </a:moveTo>
                <a:lnTo>
                  <a:pt x="5400061" y="0"/>
                </a:lnTo>
                <a:lnTo>
                  <a:pt x="5400061" y="3037534"/>
                </a:lnTo>
                <a:lnTo>
                  <a:pt x="0" y="3037534"/>
                </a:lnTo>
                <a:lnTo>
                  <a:pt x="0" y="0"/>
                </a:lnTo>
                <a:close/>
              </a:path>
            </a:pathLst>
          </a:custGeom>
          <a:blipFill>
            <a:blip r:embed="rId2"/>
            <a:stretch>
              <a:fillRect l="0" t="0" r="0" b="0"/>
            </a:stretch>
          </a:blipFill>
          <a:ln w="38100" cap="rnd">
            <a:solidFill>
              <a:srgbClr val="000000"/>
            </a:solidFill>
            <a:prstDash val="solid"/>
            <a:round/>
          </a:ln>
        </p:spPr>
      </p:sp>
      <p:sp>
        <p:nvSpPr>
          <p:cNvPr name="Freeform 3" id="3"/>
          <p:cNvSpPr/>
          <p:nvPr/>
        </p:nvSpPr>
        <p:spPr>
          <a:xfrm flipH="false" flipV="false" rot="0">
            <a:off x="2045310" y="5523248"/>
            <a:ext cx="3196992" cy="4432571"/>
          </a:xfrm>
          <a:custGeom>
            <a:avLst/>
            <a:gdLst/>
            <a:ahLst/>
            <a:cxnLst/>
            <a:rect r="r" b="b" t="t" l="l"/>
            <a:pathLst>
              <a:path h="4432571" w="3196992">
                <a:moveTo>
                  <a:pt x="0" y="0"/>
                </a:moveTo>
                <a:lnTo>
                  <a:pt x="3196992" y="0"/>
                </a:lnTo>
                <a:lnTo>
                  <a:pt x="3196992" y="4432570"/>
                </a:lnTo>
                <a:lnTo>
                  <a:pt x="0" y="4432570"/>
                </a:lnTo>
                <a:lnTo>
                  <a:pt x="0" y="0"/>
                </a:lnTo>
                <a:close/>
              </a:path>
            </a:pathLst>
          </a:custGeom>
          <a:blipFill>
            <a:blip r:embed="rId3"/>
            <a:stretch>
              <a:fillRect l="0" t="0" r="0" b="0"/>
            </a:stretch>
          </a:blipFill>
          <a:ln w="38100" cap="rnd">
            <a:solidFill>
              <a:srgbClr val="000000"/>
            </a:solidFill>
            <a:prstDash val="solid"/>
            <a:round/>
          </a:ln>
        </p:spPr>
      </p:sp>
      <p:sp>
        <p:nvSpPr>
          <p:cNvPr name="Freeform 4" id="4"/>
          <p:cNvSpPr/>
          <p:nvPr/>
        </p:nvSpPr>
        <p:spPr>
          <a:xfrm flipH="false" flipV="false" rot="0">
            <a:off x="5242302" y="5912681"/>
            <a:ext cx="3196992" cy="3653705"/>
          </a:xfrm>
          <a:custGeom>
            <a:avLst/>
            <a:gdLst/>
            <a:ahLst/>
            <a:cxnLst/>
            <a:rect r="r" b="b" t="t" l="l"/>
            <a:pathLst>
              <a:path h="3653705" w="3196992">
                <a:moveTo>
                  <a:pt x="0" y="0"/>
                </a:moveTo>
                <a:lnTo>
                  <a:pt x="3196991" y="0"/>
                </a:lnTo>
                <a:lnTo>
                  <a:pt x="3196991" y="3653704"/>
                </a:lnTo>
                <a:lnTo>
                  <a:pt x="0" y="3653704"/>
                </a:lnTo>
                <a:lnTo>
                  <a:pt x="0" y="0"/>
                </a:lnTo>
                <a:close/>
              </a:path>
            </a:pathLst>
          </a:custGeom>
          <a:blipFill>
            <a:blip r:embed="rId4"/>
            <a:stretch>
              <a:fillRect l="0" t="0" r="0" b="0"/>
            </a:stretch>
          </a:blipFill>
        </p:spPr>
      </p:sp>
      <p:sp>
        <p:nvSpPr>
          <p:cNvPr name="AutoShape 5" id="5"/>
          <p:cNvSpPr/>
          <p:nvPr/>
        </p:nvSpPr>
        <p:spPr>
          <a:xfrm flipV="true">
            <a:off x="9120188" y="5523248"/>
            <a:ext cx="0" cy="3915152"/>
          </a:xfrm>
          <a:prstGeom prst="line">
            <a:avLst/>
          </a:prstGeom>
          <a:ln cap="rnd" w="47625">
            <a:solidFill>
              <a:srgbClr val="191919"/>
            </a:solidFill>
            <a:prstDash val="solid"/>
            <a:headEnd type="none" len="sm" w="sm"/>
            <a:tailEnd type="none" len="sm" w="sm"/>
          </a:ln>
        </p:spPr>
      </p:sp>
      <p:sp>
        <p:nvSpPr>
          <p:cNvPr name="Freeform 6" id="6"/>
          <p:cNvSpPr/>
          <p:nvPr/>
        </p:nvSpPr>
        <p:spPr>
          <a:xfrm flipH="false" flipV="false" rot="0">
            <a:off x="15527677" y="6890016"/>
            <a:ext cx="2368284" cy="2368284"/>
          </a:xfrm>
          <a:custGeom>
            <a:avLst/>
            <a:gdLst/>
            <a:ahLst/>
            <a:cxnLst/>
            <a:rect r="r" b="b" t="t" l="l"/>
            <a:pathLst>
              <a:path h="2368284" w="2368284">
                <a:moveTo>
                  <a:pt x="0" y="0"/>
                </a:moveTo>
                <a:lnTo>
                  <a:pt x="2368284" y="0"/>
                </a:lnTo>
                <a:lnTo>
                  <a:pt x="2368284" y="2368284"/>
                </a:lnTo>
                <a:lnTo>
                  <a:pt x="0" y="2368284"/>
                </a:lnTo>
                <a:lnTo>
                  <a:pt x="0" y="0"/>
                </a:lnTo>
                <a:close/>
              </a:path>
            </a:pathLst>
          </a:custGeom>
          <a:blipFill>
            <a:blip r:embed="rId5"/>
            <a:stretch>
              <a:fillRect l="0" t="0" r="0" b="0"/>
            </a:stretch>
          </a:blipFill>
        </p:spPr>
      </p:sp>
      <p:sp>
        <p:nvSpPr>
          <p:cNvPr name="TextBox 7" id="7"/>
          <p:cNvSpPr txBox="true"/>
          <p:nvPr/>
        </p:nvSpPr>
        <p:spPr>
          <a:xfrm rot="0">
            <a:off x="196020" y="468409"/>
            <a:ext cx="17895961" cy="2232292"/>
          </a:xfrm>
          <a:prstGeom prst="rect">
            <a:avLst/>
          </a:prstGeom>
        </p:spPr>
        <p:txBody>
          <a:bodyPr anchor="t" rtlCol="false" tIns="0" lIns="0" bIns="0" rIns="0">
            <a:spAutoFit/>
          </a:bodyPr>
          <a:lstStyle/>
          <a:p>
            <a:pPr algn="ctr">
              <a:lnSpc>
                <a:spcPts val="3547"/>
              </a:lnSpc>
            </a:pPr>
            <a:r>
              <a:rPr lang="en-US" sz="2728">
                <a:solidFill>
                  <a:srgbClr val="000000"/>
                </a:solidFill>
                <a:latin typeface="Open Sans"/>
              </a:rPr>
              <a:t>Chez les Tarahumaras, la magie est fascinante ; chez nous, elle est régressive et pathologique ; l’ailleurs des autres, « l’ailleurs-là bas », suscite la nostalgie et l’admiration ; notre « ailleurs interne », « l’ailleurs-ici », provoque au contraire la répulsion, le malaise, le scandale. Nous n'arrivons toujours pas à l'assumer, à lui trouver un nouveau statut. C'est toute la question qu'il faudra repenser » Méheust (2004, p. 150)</a:t>
            </a:r>
          </a:p>
          <a:p>
            <a:pPr algn="ctr">
              <a:lnSpc>
                <a:spcPts val="3547"/>
              </a:lnSpc>
              <a:spcBef>
                <a:spcPct val="0"/>
              </a:spcBef>
            </a:pPr>
          </a:p>
        </p:txBody>
      </p:sp>
      <p:sp>
        <p:nvSpPr>
          <p:cNvPr name="TextBox 8" id="8"/>
          <p:cNvSpPr txBox="true"/>
          <p:nvPr/>
        </p:nvSpPr>
        <p:spPr>
          <a:xfrm rot="0">
            <a:off x="392039" y="3215051"/>
            <a:ext cx="17503922" cy="1756410"/>
          </a:xfrm>
          <a:prstGeom prst="rect">
            <a:avLst/>
          </a:prstGeom>
        </p:spPr>
        <p:txBody>
          <a:bodyPr anchor="t" rtlCol="false" tIns="0" lIns="0" bIns="0" rIns="0">
            <a:spAutoFit/>
          </a:bodyPr>
          <a:lstStyle/>
          <a:p>
            <a:pPr algn="ctr">
              <a:lnSpc>
                <a:spcPts val="3510"/>
              </a:lnSpc>
              <a:spcBef>
                <a:spcPct val="0"/>
              </a:spcBef>
            </a:pPr>
            <a:r>
              <a:rPr lang="en-US" sz="2700">
                <a:solidFill>
                  <a:srgbClr val="000000"/>
                </a:solidFill>
                <a:latin typeface="Open Sans"/>
              </a:rPr>
              <a:t>Among the Tarahumaras, magic is fascinating; with us, it is regressive and pathological; the elsewhere of others, “elsewhere down there”, arouses nostalgia and admiration; our “internal elsewhere”, “else-here”, on the contrary, provokes repulsion, unease, scandal. We still can't come to terms with it, find a new status for it. This is the whole question that we will have to rethink” Méheust (2004, p. 150)</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sp>
        <p:nvSpPr>
          <p:cNvPr name="Freeform 2" id="2"/>
          <p:cNvSpPr/>
          <p:nvPr/>
        </p:nvSpPr>
        <p:spPr>
          <a:xfrm flipH="false" flipV="false" rot="0">
            <a:off x="1227132" y="5753854"/>
            <a:ext cx="6804321" cy="3909500"/>
          </a:xfrm>
          <a:custGeom>
            <a:avLst/>
            <a:gdLst/>
            <a:ahLst/>
            <a:cxnLst/>
            <a:rect r="r" b="b" t="t" l="l"/>
            <a:pathLst>
              <a:path h="3909500" w="6804321">
                <a:moveTo>
                  <a:pt x="0" y="0"/>
                </a:moveTo>
                <a:lnTo>
                  <a:pt x="6804322" y="0"/>
                </a:lnTo>
                <a:lnTo>
                  <a:pt x="6804322" y="3909501"/>
                </a:lnTo>
                <a:lnTo>
                  <a:pt x="0" y="3909501"/>
                </a:lnTo>
                <a:lnTo>
                  <a:pt x="0" y="0"/>
                </a:lnTo>
                <a:close/>
              </a:path>
            </a:pathLst>
          </a:custGeom>
          <a:blipFill>
            <a:blip r:embed="rId2"/>
            <a:stretch>
              <a:fillRect l="0" t="0" r="0" b="0"/>
            </a:stretch>
          </a:blipFill>
          <a:ln w="38100" cap="rnd">
            <a:solidFill>
              <a:srgbClr val="000000"/>
            </a:solidFill>
            <a:prstDash val="solid"/>
            <a:round/>
          </a:ln>
        </p:spPr>
      </p:sp>
      <p:sp>
        <p:nvSpPr>
          <p:cNvPr name="Freeform 3" id="3"/>
          <p:cNvSpPr/>
          <p:nvPr/>
        </p:nvSpPr>
        <p:spPr>
          <a:xfrm flipH="false" flipV="false" rot="0">
            <a:off x="9363501" y="800222"/>
            <a:ext cx="7895799" cy="4604238"/>
          </a:xfrm>
          <a:custGeom>
            <a:avLst/>
            <a:gdLst/>
            <a:ahLst/>
            <a:cxnLst/>
            <a:rect r="r" b="b" t="t" l="l"/>
            <a:pathLst>
              <a:path h="4604238" w="7895799">
                <a:moveTo>
                  <a:pt x="0" y="0"/>
                </a:moveTo>
                <a:lnTo>
                  <a:pt x="7895799" y="0"/>
                </a:lnTo>
                <a:lnTo>
                  <a:pt x="7895799" y="4604238"/>
                </a:lnTo>
                <a:lnTo>
                  <a:pt x="0" y="4604238"/>
                </a:lnTo>
                <a:lnTo>
                  <a:pt x="0" y="0"/>
                </a:lnTo>
                <a:close/>
              </a:path>
            </a:pathLst>
          </a:custGeom>
          <a:blipFill>
            <a:blip r:embed="rId3"/>
            <a:stretch>
              <a:fillRect l="0" t="0" r="0" b="0"/>
            </a:stretch>
          </a:blipFill>
          <a:ln w="38100" cap="sq">
            <a:solidFill>
              <a:srgbClr val="000000"/>
            </a:solidFill>
            <a:prstDash val="solid"/>
            <a:miter/>
          </a:ln>
        </p:spPr>
      </p:sp>
      <p:sp>
        <p:nvSpPr>
          <p:cNvPr name="Freeform 4" id="4"/>
          <p:cNvSpPr/>
          <p:nvPr/>
        </p:nvSpPr>
        <p:spPr>
          <a:xfrm flipH="false" flipV="false" rot="0">
            <a:off x="2930802" y="335634"/>
            <a:ext cx="3396982" cy="3396982"/>
          </a:xfrm>
          <a:custGeom>
            <a:avLst/>
            <a:gdLst/>
            <a:ahLst/>
            <a:cxnLst/>
            <a:rect r="r" b="b" t="t" l="l"/>
            <a:pathLst>
              <a:path h="3396982" w="3396982">
                <a:moveTo>
                  <a:pt x="0" y="0"/>
                </a:moveTo>
                <a:lnTo>
                  <a:pt x="3396982" y="0"/>
                </a:lnTo>
                <a:lnTo>
                  <a:pt x="3396982" y="3396982"/>
                </a:lnTo>
                <a:lnTo>
                  <a:pt x="0" y="3396982"/>
                </a:lnTo>
                <a:lnTo>
                  <a:pt x="0" y="0"/>
                </a:lnTo>
                <a:close/>
              </a:path>
            </a:pathLst>
          </a:custGeom>
          <a:blipFill>
            <a:blip r:embed="rId4"/>
            <a:stretch>
              <a:fillRect l="0" t="0" r="0" b="0"/>
            </a:stretch>
          </a:blipFill>
        </p:spPr>
      </p:sp>
      <p:sp>
        <p:nvSpPr>
          <p:cNvPr name="Freeform 5" id="5"/>
          <p:cNvSpPr/>
          <p:nvPr/>
        </p:nvSpPr>
        <p:spPr>
          <a:xfrm flipH="false" flipV="false" rot="0">
            <a:off x="4292249" y="1624812"/>
            <a:ext cx="674088" cy="818627"/>
          </a:xfrm>
          <a:custGeom>
            <a:avLst/>
            <a:gdLst/>
            <a:ahLst/>
            <a:cxnLst/>
            <a:rect r="r" b="b" t="t" l="l"/>
            <a:pathLst>
              <a:path h="818627" w="674088">
                <a:moveTo>
                  <a:pt x="0" y="0"/>
                </a:moveTo>
                <a:lnTo>
                  <a:pt x="674088" y="0"/>
                </a:lnTo>
                <a:lnTo>
                  <a:pt x="674088" y="818626"/>
                </a:lnTo>
                <a:lnTo>
                  <a:pt x="0" y="818626"/>
                </a:lnTo>
                <a:lnTo>
                  <a:pt x="0" y="0"/>
                </a:lnTo>
                <a:close/>
              </a:path>
            </a:pathLst>
          </a:custGeom>
          <a:blipFill>
            <a:blip r:embed="rId5"/>
            <a:stretch>
              <a:fillRect l="0" t="0" r="0" b="0"/>
            </a:stretch>
          </a:blipFill>
        </p:spPr>
      </p:sp>
      <p:sp>
        <p:nvSpPr>
          <p:cNvPr name="TextBox 6" id="6"/>
          <p:cNvSpPr txBox="true"/>
          <p:nvPr/>
        </p:nvSpPr>
        <p:spPr>
          <a:xfrm rot="0">
            <a:off x="8866455" y="6207684"/>
            <a:ext cx="9421545" cy="1476058"/>
          </a:xfrm>
          <a:prstGeom prst="rect">
            <a:avLst/>
          </a:prstGeom>
        </p:spPr>
        <p:txBody>
          <a:bodyPr anchor="t" rtlCol="false" tIns="0" lIns="0" bIns="0" rIns="0">
            <a:spAutoFit/>
          </a:bodyPr>
          <a:lstStyle/>
          <a:p>
            <a:pPr algn="ctr">
              <a:lnSpc>
                <a:spcPts val="2957"/>
              </a:lnSpc>
            </a:pPr>
            <a:r>
              <a:rPr lang="en-US" sz="2274">
                <a:solidFill>
                  <a:srgbClr val="000000"/>
                </a:solidFill>
                <a:latin typeface="Open Sans Bold"/>
              </a:rPr>
              <a:t>Entendre des voix est une expérience humaine complexe</a:t>
            </a:r>
          </a:p>
          <a:p>
            <a:pPr algn="ctr">
              <a:lnSpc>
                <a:spcPts val="2957"/>
              </a:lnSpc>
            </a:pPr>
          </a:p>
          <a:p>
            <a:pPr algn="ctr">
              <a:lnSpc>
                <a:spcPts val="2957"/>
              </a:lnSpc>
              <a:spcBef>
                <a:spcPct val="0"/>
              </a:spcBef>
            </a:pPr>
            <a:r>
              <a:rPr lang="en-US" sz="2274">
                <a:solidFill>
                  <a:srgbClr val="000000"/>
                </a:solidFill>
                <a:latin typeface="Open Sans Bold"/>
              </a:rPr>
              <a:t>L'image populaire de l'entente de voix est négative et stigmatisante</a:t>
            </a:r>
          </a:p>
        </p:txBody>
      </p:sp>
      <p:sp>
        <p:nvSpPr>
          <p:cNvPr name="TextBox 7" id="7"/>
          <p:cNvSpPr txBox="true"/>
          <p:nvPr/>
        </p:nvSpPr>
        <p:spPr>
          <a:xfrm rot="0">
            <a:off x="1562835" y="4116056"/>
            <a:ext cx="6685062" cy="983298"/>
          </a:xfrm>
          <a:prstGeom prst="rect">
            <a:avLst/>
          </a:prstGeom>
        </p:spPr>
        <p:txBody>
          <a:bodyPr anchor="t" rtlCol="false" tIns="0" lIns="0" bIns="0" rIns="0">
            <a:spAutoFit/>
          </a:bodyPr>
          <a:lstStyle/>
          <a:p>
            <a:pPr algn="ctr">
              <a:lnSpc>
                <a:spcPts val="2697"/>
              </a:lnSpc>
            </a:pPr>
            <a:r>
              <a:rPr lang="en-US" sz="2074">
                <a:solidFill>
                  <a:srgbClr val="000000"/>
                </a:solidFill>
                <a:latin typeface="Open Sans"/>
              </a:rPr>
              <a:t>La science une nouvelle forme de croyance dominante</a:t>
            </a:r>
          </a:p>
          <a:p>
            <a:pPr algn="ctr">
              <a:lnSpc>
                <a:spcPts val="2697"/>
              </a:lnSpc>
            </a:pPr>
          </a:p>
          <a:p>
            <a:pPr algn="ctr">
              <a:lnSpc>
                <a:spcPts val="2697"/>
              </a:lnSpc>
              <a:spcBef>
                <a:spcPct val="0"/>
              </a:spcBef>
            </a:pPr>
            <a:r>
              <a:rPr lang="en-US" sz="2074">
                <a:solidFill>
                  <a:srgbClr val="000000"/>
                </a:solidFill>
                <a:latin typeface="Open Sans"/>
              </a:rPr>
              <a:t>Science, a new form of dominant belief</a:t>
            </a:r>
          </a:p>
        </p:txBody>
      </p:sp>
      <p:sp>
        <p:nvSpPr>
          <p:cNvPr name="TextBox 8" id="8"/>
          <p:cNvSpPr txBox="true"/>
          <p:nvPr/>
        </p:nvSpPr>
        <p:spPr>
          <a:xfrm rot="0">
            <a:off x="9363501" y="8112367"/>
            <a:ext cx="7915126" cy="1550988"/>
          </a:xfrm>
          <a:prstGeom prst="rect">
            <a:avLst/>
          </a:prstGeom>
        </p:spPr>
        <p:txBody>
          <a:bodyPr anchor="t" rtlCol="false" tIns="0" lIns="0" bIns="0" rIns="0">
            <a:spAutoFit/>
          </a:bodyPr>
          <a:lstStyle/>
          <a:p>
            <a:pPr algn="ctr">
              <a:lnSpc>
                <a:spcPts val="3087"/>
              </a:lnSpc>
              <a:spcBef>
                <a:spcPct val="0"/>
              </a:spcBef>
            </a:pPr>
            <a:r>
              <a:rPr lang="en-US" sz="2374">
                <a:solidFill>
                  <a:srgbClr val="000000"/>
                </a:solidFill>
                <a:latin typeface="Open Sans Bold"/>
              </a:rPr>
              <a:t>Hearing voices is a complex human experience</a:t>
            </a:r>
          </a:p>
          <a:p>
            <a:pPr algn="ctr">
              <a:lnSpc>
                <a:spcPts val="3087"/>
              </a:lnSpc>
              <a:spcBef>
                <a:spcPct val="0"/>
              </a:spcBef>
            </a:pPr>
          </a:p>
          <a:p>
            <a:pPr algn="ctr">
              <a:lnSpc>
                <a:spcPts val="3087"/>
              </a:lnSpc>
              <a:spcBef>
                <a:spcPct val="0"/>
              </a:spcBef>
            </a:pPr>
            <a:r>
              <a:rPr lang="en-US" sz="2374">
                <a:solidFill>
                  <a:srgbClr val="000000"/>
                </a:solidFill>
                <a:latin typeface="Open Sans Bold"/>
              </a:rPr>
              <a:t>The popular image of hearing voices is negative and stigmatizing</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grpSp>
        <p:nvGrpSpPr>
          <p:cNvPr name="Group 2" id="2"/>
          <p:cNvGrpSpPr/>
          <p:nvPr/>
        </p:nvGrpSpPr>
        <p:grpSpPr>
          <a:xfrm rot="0">
            <a:off x="9605033" y="-192230"/>
            <a:ext cx="9041677" cy="10683824"/>
            <a:chOff x="0" y="0"/>
            <a:chExt cx="15230941" cy="17997182"/>
          </a:xfrm>
        </p:grpSpPr>
        <p:sp>
          <p:nvSpPr>
            <p:cNvPr name="Freeform 3" id="3"/>
            <p:cNvSpPr/>
            <p:nvPr/>
          </p:nvSpPr>
          <p:spPr>
            <a:xfrm flipH="false" flipV="false" rot="0">
              <a:off x="31750" y="31750"/>
              <a:ext cx="15167442" cy="17933682"/>
            </a:xfrm>
            <a:custGeom>
              <a:avLst/>
              <a:gdLst/>
              <a:ahLst/>
              <a:cxnLst/>
              <a:rect r="r" b="b" t="t" l="l"/>
              <a:pathLst>
                <a:path h="17933682" w="15167442">
                  <a:moveTo>
                    <a:pt x="15074731" y="17933682"/>
                  </a:moveTo>
                  <a:lnTo>
                    <a:pt x="92710" y="17933682"/>
                  </a:lnTo>
                  <a:cubicBezTo>
                    <a:pt x="41910" y="17933682"/>
                    <a:pt x="0" y="17891771"/>
                    <a:pt x="0" y="17840971"/>
                  </a:cubicBezTo>
                  <a:lnTo>
                    <a:pt x="0" y="92710"/>
                  </a:lnTo>
                  <a:cubicBezTo>
                    <a:pt x="0" y="41910"/>
                    <a:pt x="41910" y="0"/>
                    <a:pt x="92710" y="0"/>
                  </a:cubicBezTo>
                  <a:lnTo>
                    <a:pt x="15073461" y="0"/>
                  </a:lnTo>
                  <a:cubicBezTo>
                    <a:pt x="15124261" y="0"/>
                    <a:pt x="15166172" y="41910"/>
                    <a:pt x="15166172" y="92710"/>
                  </a:cubicBezTo>
                  <a:lnTo>
                    <a:pt x="15166172" y="17839702"/>
                  </a:lnTo>
                  <a:cubicBezTo>
                    <a:pt x="15167442" y="17891771"/>
                    <a:pt x="15125531" y="17933682"/>
                    <a:pt x="15074731" y="17933682"/>
                  </a:cubicBezTo>
                  <a:close/>
                </a:path>
              </a:pathLst>
            </a:custGeom>
            <a:solidFill>
              <a:srgbClr val="E0D2EF"/>
            </a:solidFill>
          </p:spPr>
        </p:sp>
        <p:sp>
          <p:nvSpPr>
            <p:cNvPr name="Freeform 4" id="4"/>
            <p:cNvSpPr/>
            <p:nvPr/>
          </p:nvSpPr>
          <p:spPr>
            <a:xfrm flipH="false" flipV="false" rot="0">
              <a:off x="0" y="0"/>
              <a:ext cx="15230942" cy="17997182"/>
            </a:xfrm>
            <a:custGeom>
              <a:avLst/>
              <a:gdLst/>
              <a:ahLst/>
              <a:cxnLst/>
              <a:rect r="r" b="b" t="t" l="l"/>
              <a:pathLst>
                <a:path h="17997182" w="15230942">
                  <a:moveTo>
                    <a:pt x="15106481" y="59690"/>
                  </a:moveTo>
                  <a:cubicBezTo>
                    <a:pt x="15142042" y="59690"/>
                    <a:pt x="15171251" y="88900"/>
                    <a:pt x="15171251" y="124460"/>
                  </a:cubicBezTo>
                  <a:lnTo>
                    <a:pt x="15171251" y="17872721"/>
                  </a:lnTo>
                  <a:cubicBezTo>
                    <a:pt x="15171251" y="17908282"/>
                    <a:pt x="15142042" y="17937491"/>
                    <a:pt x="15106481" y="17937491"/>
                  </a:cubicBezTo>
                  <a:lnTo>
                    <a:pt x="124460" y="17937491"/>
                  </a:lnTo>
                  <a:cubicBezTo>
                    <a:pt x="88900" y="17937491"/>
                    <a:pt x="59690" y="17908282"/>
                    <a:pt x="59690" y="17872721"/>
                  </a:cubicBezTo>
                  <a:lnTo>
                    <a:pt x="59690" y="124460"/>
                  </a:lnTo>
                  <a:cubicBezTo>
                    <a:pt x="59690" y="88900"/>
                    <a:pt x="88900" y="59690"/>
                    <a:pt x="124460" y="59690"/>
                  </a:cubicBezTo>
                  <a:lnTo>
                    <a:pt x="15106481" y="59690"/>
                  </a:lnTo>
                  <a:moveTo>
                    <a:pt x="15106481" y="0"/>
                  </a:moveTo>
                  <a:lnTo>
                    <a:pt x="124460" y="0"/>
                  </a:lnTo>
                  <a:cubicBezTo>
                    <a:pt x="55880" y="0"/>
                    <a:pt x="0" y="55880"/>
                    <a:pt x="0" y="124460"/>
                  </a:cubicBezTo>
                  <a:lnTo>
                    <a:pt x="0" y="17872721"/>
                  </a:lnTo>
                  <a:cubicBezTo>
                    <a:pt x="0" y="17941302"/>
                    <a:pt x="55880" y="17997182"/>
                    <a:pt x="124460" y="17997182"/>
                  </a:cubicBezTo>
                  <a:lnTo>
                    <a:pt x="15106481" y="17997182"/>
                  </a:lnTo>
                  <a:cubicBezTo>
                    <a:pt x="15175061" y="17997182"/>
                    <a:pt x="15230942" y="17941302"/>
                    <a:pt x="15230942" y="17872721"/>
                  </a:cubicBezTo>
                  <a:lnTo>
                    <a:pt x="15230942" y="124460"/>
                  </a:lnTo>
                  <a:cubicBezTo>
                    <a:pt x="15230942" y="55880"/>
                    <a:pt x="15175061" y="0"/>
                    <a:pt x="15106481" y="0"/>
                  </a:cubicBezTo>
                  <a:close/>
                </a:path>
              </a:pathLst>
            </a:custGeom>
            <a:solidFill>
              <a:srgbClr val="000000"/>
            </a:solidFill>
          </p:spPr>
        </p:sp>
      </p:grpSp>
      <p:grpSp>
        <p:nvGrpSpPr>
          <p:cNvPr name="Group 5" id="5"/>
          <p:cNvGrpSpPr>
            <a:grpSpLocks noChangeAspect="true"/>
          </p:cNvGrpSpPr>
          <p:nvPr/>
        </p:nvGrpSpPr>
        <p:grpSpPr>
          <a:xfrm rot="0">
            <a:off x="11688818" y="1028700"/>
            <a:ext cx="5402559" cy="7375808"/>
            <a:chOff x="0" y="0"/>
            <a:chExt cx="4669790" cy="6375400"/>
          </a:xfrm>
        </p:grpSpPr>
        <p:sp>
          <p:nvSpPr>
            <p:cNvPr name="Freeform 6" id="6"/>
            <p:cNvSpPr/>
            <p:nvPr/>
          </p:nvSpPr>
          <p:spPr>
            <a:xfrm flipH="false" flipV="false" rot="0">
              <a:off x="12700" y="12700"/>
              <a:ext cx="4644390" cy="6350000"/>
            </a:xfrm>
            <a:custGeom>
              <a:avLst/>
              <a:gdLst/>
              <a:ahLst/>
              <a:cxnLst/>
              <a:rect r="r" b="b" t="t" l="l"/>
              <a:pathLst>
                <a:path h="6350000" w="4644390">
                  <a:moveTo>
                    <a:pt x="4290060" y="1007110"/>
                  </a:moveTo>
                  <a:lnTo>
                    <a:pt x="3637280" y="353060"/>
                  </a:lnTo>
                  <a:lnTo>
                    <a:pt x="2783840" y="0"/>
                  </a:lnTo>
                  <a:lnTo>
                    <a:pt x="1860550" y="0"/>
                  </a:lnTo>
                  <a:lnTo>
                    <a:pt x="1007110" y="353060"/>
                  </a:lnTo>
                  <a:lnTo>
                    <a:pt x="353060" y="1007110"/>
                  </a:lnTo>
                  <a:lnTo>
                    <a:pt x="0" y="1860550"/>
                  </a:lnTo>
                  <a:lnTo>
                    <a:pt x="0" y="2571750"/>
                  </a:lnTo>
                  <a:lnTo>
                    <a:pt x="0" y="2783840"/>
                  </a:lnTo>
                  <a:lnTo>
                    <a:pt x="0" y="6350000"/>
                  </a:lnTo>
                  <a:lnTo>
                    <a:pt x="4644390" y="6350000"/>
                  </a:lnTo>
                  <a:lnTo>
                    <a:pt x="4644390" y="2783840"/>
                  </a:lnTo>
                  <a:lnTo>
                    <a:pt x="4644390" y="2571750"/>
                  </a:lnTo>
                  <a:lnTo>
                    <a:pt x="4644390" y="1860550"/>
                  </a:lnTo>
                  <a:lnTo>
                    <a:pt x="4290060" y="1007110"/>
                  </a:lnTo>
                  <a:close/>
                </a:path>
              </a:pathLst>
            </a:custGeom>
            <a:blipFill>
              <a:blip r:embed="rId2"/>
              <a:stretch>
                <a:fillRect l="0" t="-4521" r="0" b="-4521"/>
              </a:stretch>
            </a:blipFill>
          </p:spPr>
        </p:sp>
        <p:sp>
          <p:nvSpPr>
            <p:cNvPr name="Freeform 7" id="7"/>
            <p:cNvSpPr/>
            <p:nvPr/>
          </p:nvSpPr>
          <p:spPr>
            <a:xfrm flipH="false" flipV="false" rot="0">
              <a:off x="0" y="0"/>
              <a:ext cx="4669790" cy="6375400"/>
            </a:xfrm>
            <a:custGeom>
              <a:avLst/>
              <a:gdLst/>
              <a:ahLst/>
              <a:cxnLst/>
              <a:rect r="r" b="b" t="t" l="l"/>
              <a:pathLst>
                <a:path h="6375400" w="4669790">
                  <a:moveTo>
                    <a:pt x="4669790" y="6375400"/>
                  </a:moveTo>
                  <a:lnTo>
                    <a:pt x="0" y="6375400"/>
                  </a:lnTo>
                  <a:lnTo>
                    <a:pt x="0" y="1870710"/>
                  </a:lnTo>
                  <a:lnTo>
                    <a:pt x="355600" y="1012190"/>
                  </a:lnTo>
                  <a:lnTo>
                    <a:pt x="1012190" y="355600"/>
                  </a:lnTo>
                  <a:lnTo>
                    <a:pt x="1870710" y="0"/>
                  </a:lnTo>
                  <a:lnTo>
                    <a:pt x="2799080" y="0"/>
                  </a:lnTo>
                  <a:lnTo>
                    <a:pt x="3657600" y="355600"/>
                  </a:lnTo>
                  <a:lnTo>
                    <a:pt x="4314190" y="1012190"/>
                  </a:lnTo>
                  <a:lnTo>
                    <a:pt x="4669790" y="1870710"/>
                  </a:lnTo>
                  <a:lnTo>
                    <a:pt x="4669790" y="6375400"/>
                  </a:lnTo>
                  <a:close/>
                  <a:moveTo>
                    <a:pt x="25400" y="6350000"/>
                  </a:moveTo>
                  <a:lnTo>
                    <a:pt x="4644390" y="6350000"/>
                  </a:lnTo>
                  <a:lnTo>
                    <a:pt x="4644390" y="1875790"/>
                  </a:lnTo>
                  <a:lnTo>
                    <a:pt x="4292600" y="1026160"/>
                  </a:lnTo>
                  <a:lnTo>
                    <a:pt x="3642360" y="375920"/>
                  </a:lnTo>
                  <a:lnTo>
                    <a:pt x="2794000" y="25400"/>
                  </a:lnTo>
                  <a:lnTo>
                    <a:pt x="1875790" y="25400"/>
                  </a:lnTo>
                  <a:lnTo>
                    <a:pt x="1026160" y="377190"/>
                  </a:lnTo>
                  <a:lnTo>
                    <a:pt x="377190" y="1026160"/>
                  </a:lnTo>
                  <a:lnTo>
                    <a:pt x="25400" y="1875790"/>
                  </a:lnTo>
                  <a:lnTo>
                    <a:pt x="25400" y="6350000"/>
                  </a:lnTo>
                  <a:close/>
                </a:path>
              </a:pathLst>
            </a:custGeom>
            <a:solidFill>
              <a:srgbClr val="000000"/>
            </a:solidFill>
          </p:spPr>
        </p:sp>
      </p:grpSp>
      <p:sp>
        <p:nvSpPr>
          <p:cNvPr name="TextBox 8" id="8"/>
          <p:cNvSpPr txBox="true"/>
          <p:nvPr/>
        </p:nvSpPr>
        <p:spPr>
          <a:xfrm rot="0">
            <a:off x="10354446" y="8543925"/>
            <a:ext cx="7542851" cy="1438275"/>
          </a:xfrm>
          <a:prstGeom prst="rect">
            <a:avLst/>
          </a:prstGeom>
        </p:spPr>
        <p:txBody>
          <a:bodyPr anchor="t" rtlCol="false" tIns="0" lIns="0" bIns="0" rIns="0">
            <a:spAutoFit/>
          </a:bodyPr>
          <a:lstStyle/>
          <a:p>
            <a:pPr algn="ctr">
              <a:lnSpc>
                <a:spcPts val="5760"/>
              </a:lnSpc>
            </a:pPr>
            <a:r>
              <a:rPr lang="en-US" sz="4800">
                <a:solidFill>
                  <a:srgbClr val="000000"/>
                </a:solidFill>
                <a:latin typeface="Cyrillic Bodoni"/>
              </a:rPr>
              <a:t>GORDON ALLPORT</a:t>
            </a:r>
          </a:p>
          <a:p>
            <a:pPr algn="ctr">
              <a:lnSpc>
                <a:spcPts val="5760"/>
              </a:lnSpc>
            </a:pPr>
            <a:r>
              <a:rPr lang="en-US" sz="4800">
                <a:solidFill>
                  <a:srgbClr val="000000"/>
                </a:solidFill>
                <a:latin typeface="Cyrillic Bodoni"/>
              </a:rPr>
              <a:t>(1897-1967)</a:t>
            </a:r>
          </a:p>
        </p:txBody>
      </p:sp>
      <p:grpSp>
        <p:nvGrpSpPr>
          <p:cNvPr name="Group 9" id="9"/>
          <p:cNvGrpSpPr/>
          <p:nvPr/>
        </p:nvGrpSpPr>
        <p:grpSpPr>
          <a:xfrm rot="0">
            <a:off x="1028700" y="439417"/>
            <a:ext cx="6657477" cy="4471606"/>
            <a:chOff x="0" y="0"/>
            <a:chExt cx="8876635" cy="5962142"/>
          </a:xfrm>
        </p:grpSpPr>
        <p:sp>
          <p:nvSpPr>
            <p:cNvPr name="TextBox 10" id="10"/>
            <p:cNvSpPr txBox="true"/>
            <p:nvPr/>
          </p:nvSpPr>
          <p:spPr>
            <a:xfrm rot="0">
              <a:off x="0" y="-114300"/>
              <a:ext cx="8876635" cy="2703407"/>
            </a:xfrm>
            <a:prstGeom prst="rect">
              <a:avLst/>
            </a:prstGeom>
          </p:spPr>
          <p:txBody>
            <a:bodyPr anchor="t" rtlCol="false" tIns="0" lIns="0" bIns="0" rIns="0">
              <a:spAutoFit/>
            </a:bodyPr>
            <a:lstStyle/>
            <a:p>
              <a:pPr marL="496571" indent="-248285" lvl="1">
                <a:lnSpc>
                  <a:spcPts val="3220"/>
                </a:lnSpc>
                <a:buFont typeface="Arial"/>
                <a:buChar char="•"/>
              </a:pPr>
              <a:r>
                <a:rPr lang="en-US" sz="2300">
                  <a:solidFill>
                    <a:srgbClr val="000000"/>
                  </a:solidFill>
                  <a:latin typeface="Cooper Hewitt"/>
                </a:rPr>
                <a:t>La nature des préjugés (Allport, Clark, et Pettigrew, 1954)</a:t>
              </a:r>
            </a:p>
            <a:p>
              <a:pPr>
                <a:lnSpc>
                  <a:spcPts val="3220"/>
                </a:lnSpc>
              </a:pPr>
              <a:r>
                <a:rPr lang="en-US" sz="2300">
                  <a:solidFill>
                    <a:srgbClr val="000000"/>
                  </a:solidFill>
                  <a:latin typeface="Cooper Hewitt"/>
                </a:rPr>
                <a:t>hypothèse de contact : </a:t>
              </a:r>
              <a:r>
                <a:rPr lang="en-US" sz="2300">
                  <a:solidFill>
                    <a:srgbClr val="000000"/>
                  </a:solidFill>
                  <a:latin typeface="Cooper Hewitt"/>
                </a:rPr>
                <a:t>Plus je connais un sous groupe d’individu, moins j’ai de préjugé sur ce groupe</a:t>
              </a:r>
            </a:p>
            <a:p>
              <a:pPr algn="l">
                <a:lnSpc>
                  <a:spcPts val="3220"/>
                </a:lnSpc>
              </a:pPr>
            </a:p>
          </p:txBody>
        </p:sp>
        <p:sp>
          <p:nvSpPr>
            <p:cNvPr name="TextBox 11" id="11"/>
            <p:cNvSpPr txBox="true"/>
            <p:nvPr/>
          </p:nvSpPr>
          <p:spPr>
            <a:xfrm rot="0">
              <a:off x="0" y="3258735"/>
              <a:ext cx="8876635" cy="2703407"/>
            </a:xfrm>
            <a:prstGeom prst="rect">
              <a:avLst/>
            </a:prstGeom>
          </p:spPr>
          <p:txBody>
            <a:bodyPr anchor="t" rtlCol="false" tIns="0" lIns="0" bIns="0" rIns="0">
              <a:spAutoFit/>
            </a:bodyPr>
            <a:lstStyle/>
            <a:p>
              <a:pPr marL="496571" indent="-248285" lvl="1">
                <a:lnSpc>
                  <a:spcPts val="3220"/>
                </a:lnSpc>
                <a:buFont typeface="Arial"/>
                <a:buChar char="•"/>
              </a:pPr>
              <a:r>
                <a:rPr lang="en-US" sz="2300">
                  <a:solidFill>
                    <a:srgbClr val="000000"/>
                  </a:solidFill>
                  <a:latin typeface="Cooper Hewitt"/>
                </a:rPr>
                <a:t>The Nature of Prejudice</a:t>
              </a:r>
              <a:r>
                <a:rPr lang="en-US" sz="2300">
                  <a:solidFill>
                    <a:srgbClr val="000000"/>
                  </a:solidFill>
                  <a:latin typeface="Cooper Hewitt"/>
                </a:rPr>
                <a:t> (Allport, Clark, &amp; Pettigrew, 1954)</a:t>
              </a:r>
            </a:p>
            <a:p>
              <a:pPr>
                <a:lnSpc>
                  <a:spcPts val="3220"/>
                </a:lnSpc>
              </a:pPr>
              <a:r>
                <a:rPr lang="en-US" sz="2300">
                  <a:solidFill>
                    <a:srgbClr val="000000"/>
                  </a:solidFill>
                  <a:latin typeface="Cooper Hewitt"/>
                </a:rPr>
                <a:t>contact hypothesis :  More I know a subgroup of individuals, less prejudice I have about this group</a:t>
              </a:r>
            </a:p>
            <a:p>
              <a:pPr algn="l">
                <a:lnSpc>
                  <a:spcPts val="3220"/>
                </a:lnSpc>
              </a:pPr>
            </a:p>
          </p:txBody>
        </p:sp>
      </p:grpSp>
      <p:sp>
        <p:nvSpPr>
          <p:cNvPr name="TextBox 12" id="12"/>
          <p:cNvSpPr txBox="true"/>
          <p:nvPr/>
        </p:nvSpPr>
        <p:spPr>
          <a:xfrm rot="0">
            <a:off x="662106" y="5772785"/>
            <a:ext cx="7390664" cy="4514215"/>
          </a:xfrm>
          <a:prstGeom prst="rect">
            <a:avLst/>
          </a:prstGeom>
        </p:spPr>
        <p:txBody>
          <a:bodyPr anchor="t" rtlCol="false" tIns="0" lIns="0" bIns="0" rIns="0">
            <a:spAutoFit/>
          </a:bodyPr>
          <a:lstStyle/>
          <a:p>
            <a:pPr marL="496571" indent="-248285" lvl="1">
              <a:lnSpc>
                <a:spcPts val="2990"/>
              </a:lnSpc>
              <a:buFont typeface="Arial"/>
              <a:buChar char="•"/>
            </a:pPr>
            <a:r>
              <a:rPr lang="en-US" sz="2300">
                <a:solidFill>
                  <a:srgbClr val="000000"/>
                </a:solidFill>
                <a:latin typeface="Cooper Hewitt"/>
              </a:rPr>
              <a:t>Schiappa, Gregg et Hewes, (2005) : contacts par procuration aux informations dans les médias, à la télévision, au cinéma contribuent à la propagation de mauvaises représentations des sous groupes.</a:t>
            </a:r>
          </a:p>
          <a:p>
            <a:pPr>
              <a:lnSpc>
                <a:spcPts val="2990"/>
              </a:lnSpc>
            </a:pPr>
          </a:p>
          <a:p>
            <a:pPr>
              <a:lnSpc>
                <a:spcPts val="2990"/>
              </a:lnSpc>
            </a:pPr>
          </a:p>
          <a:p>
            <a:pPr marL="496571" indent="-248285" lvl="1">
              <a:lnSpc>
                <a:spcPts val="2990"/>
              </a:lnSpc>
              <a:buFont typeface="Arial"/>
              <a:buChar char="•"/>
            </a:pPr>
            <a:r>
              <a:rPr lang="en-US" sz="2300">
                <a:solidFill>
                  <a:srgbClr val="000000"/>
                </a:solidFill>
                <a:latin typeface="Cooper Hewitt"/>
              </a:rPr>
              <a:t>Schiappa, Gregg and Hewes, (2005): the Parasocial Contact Hypothesis with information in the media, on television, at the cinema contributes to the propagation of poor representations of subgroups</a:t>
            </a:r>
          </a:p>
          <a:p>
            <a:pPr>
              <a:lnSpc>
                <a:spcPts val="2990"/>
              </a:lnSpc>
            </a:pPr>
          </a:p>
          <a:p>
            <a:pPr>
              <a:lnSpc>
                <a:spcPts val="299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EFBF5"/>
        </a:solidFill>
      </p:bgPr>
    </p:bg>
    <p:spTree>
      <p:nvGrpSpPr>
        <p:cNvPr id="1" name=""/>
        <p:cNvGrpSpPr/>
        <p:nvPr/>
      </p:nvGrpSpPr>
      <p:grpSpPr>
        <a:xfrm>
          <a:off x="0" y="0"/>
          <a:ext cx="0" cy="0"/>
          <a:chOff x="0" y="0"/>
          <a:chExt cx="0" cy="0"/>
        </a:xfrm>
      </p:grpSpPr>
      <p:sp>
        <p:nvSpPr>
          <p:cNvPr name="Freeform 2" id="2"/>
          <p:cNvSpPr/>
          <p:nvPr/>
        </p:nvSpPr>
        <p:spPr>
          <a:xfrm flipH="false" flipV="false" rot="0">
            <a:off x="11270559" y="-3540568"/>
            <a:ext cx="8291788" cy="8229600"/>
          </a:xfrm>
          <a:custGeom>
            <a:avLst/>
            <a:gdLst/>
            <a:ahLst/>
            <a:cxnLst/>
            <a:rect r="r" b="b" t="t" l="l"/>
            <a:pathLst>
              <a:path h="8229600" w="8291788">
                <a:moveTo>
                  <a:pt x="0" y="0"/>
                </a:moveTo>
                <a:lnTo>
                  <a:pt x="8291789" y="0"/>
                </a:lnTo>
                <a:lnTo>
                  <a:pt x="8291789" y="8229600"/>
                </a:lnTo>
                <a:lnTo>
                  <a:pt x="0" y="8229600"/>
                </a:lnTo>
                <a:lnTo>
                  <a:pt x="0" y="0"/>
                </a:lnTo>
                <a:close/>
              </a:path>
            </a:pathLst>
          </a:custGeom>
          <a:blipFill>
            <a:blip r:embed="rId2"/>
            <a:stretch>
              <a:fillRect l="0" t="0" r="0" b="0"/>
            </a:stretch>
          </a:blipFill>
        </p:spPr>
      </p:sp>
      <p:sp>
        <p:nvSpPr>
          <p:cNvPr name="AutoShape 3" id="3"/>
          <p:cNvSpPr/>
          <p:nvPr/>
        </p:nvSpPr>
        <p:spPr>
          <a:xfrm rot="0">
            <a:off x="1409573" y="3629073"/>
            <a:ext cx="15115652" cy="0"/>
          </a:xfrm>
          <a:prstGeom prst="line">
            <a:avLst/>
          </a:prstGeom>
          <a:ln cap="flat" w="9525">
            <a:solidFill>
              <a:srgbClr val="000000"/>
            </a:solidFill>
            <a:prstDash val="solid"/>
            <a:headEnd type="none" len="sm" w="sm"/>
            <a:tailEnd type="none" len="sm" w="sm"/>
          </a:ln>
        </p:spPr>
      </p:sp>
      <p:sp>
        <p:nvSpPr>
          <p:cNvPr name="Freeform 4" id="4"/>
          <p:cNvSpPr/>
          <p:nvPr/>
        </p:nvSpPr>
        <p:spPr>
          <a:xfrm flipH="false" flipV="false" rot="0">
            <a:off x="13982990" y="-160610"/>
            <a:ext cx="4099560" cy="3869985"/>
          </a:xfrm>
          <a:custGeom>
            <a:avLst/>
            <a:gdLst/>
            <a:ahLst/>
            <a:cxnLst/>
            <a:rect r="r" b="b" t="t" l="l"/>
            <a:pathLst>
              <a:path h="3869985" w="4099560">
                <a:moveTo>
                  <a:pt x="0" y="0"/>
                </a:moveTo>
                <a:lnTo>
                  <a:pt x="4099560" y="0"/>
                </a:lnTo>
                <a:lnTo>
                  <a:pt x="4099560" y="3869985"/>
                </a:lnTo>
                <a:lnTo>
                  <a:pt x="0" y="3869985"/>
                </a:lnTo>
                <a:lnTo>
                  <a:pt x="0" y="0"/>
                </a:lnTo>
                <a:close/>
              </a:path>
            </a:pathLst>
          </a:custGeom>
          <a:blipFill>
            <a:blip r:embed="rId3"/>
            <a:stretch>
              <a:fillRect l="0" t="0" r="0" b="0"/>
            </a:stretch>
          </a:blipFill>
        </p:spPr>
      </p:sp>
      <p:sp>
        <p:nvSpPr>
          <p:cNvPr name="Freeform 5" id="5"/>
          <p:cNvSpPr/>
          <p:nvPr/>
        </p:nvSpPr>
        <p:spPr>
          <a:xfrm flipH="false" flipV="false" rot="0">
            <a:off x="1409573" y="262101"/>
            <a:ext cx="2712431" cy="2712431"/>
          </a:xfrm>
          <a:custGeom>
            <a:avLst/>
            <a:gdLst/>
            <a:ahLst/>
            <a:cxnLst/>
            <a:rect r="r" b="b" t="t" l="l"/>
            <a:pathLst>
              <a:path h="2712431" w="2712431">
                <a:moveTo>
                  <a:pt x="0" y="0"/>
                </a:moveTo>
                <a:lnTo>
                  <a:pt x="2712431" y="0"/>
                </a:lnTo>
                <a:lnTo>
                  <a:pt x="2712431" y="2712431"/>
                </a:lnTo>
                <a:lnTo>
                  <a:pt x="0" y="2712431"/>
                </a:lnTo>
                <a:lnTo>
                  <a:pt x="0" y="0"/>
                </a:lnTo>
                <a:close/>
              </a:path>
            </a:pathLst>
          </a:custGeom>
          <a:blipFill>
            <a:blip r:embed="rId4"/>
            <a:stretch>
              <a:fillRect l="0" t="0" r="0" b="0"/>
            </a:stretch>
          </a:blipFill>
        </p:spPr>
      </p:sp>
      <p:sp>
        <p:nvSpPr>
          <p:cNvPr name="TextBox 6" id="6"/>
          <p:cNvSpPr txBox="true"/>
          <p:nvPr/>
        </p:nvSpPr>
        <p:spPr>
          <a:xfrm rot="0">
            <a:off x="5300456" y="574232"/>
            <a:ext cx="9192388" cy="2400300"/>
          </a:xfrm>
          <a:prstGeom prst="rect">
            <a:avLst/>
          </a:prstGeom>
        </p:spPr>
        <p:txBody>
          <a:bodyPr anchor="t" rtlCol="false" tIns="0" lIns="0" bIns="0" rIns="0">
            <a:spAutoFit/>
          </a:bodyPr>
          <a:lstStyle/>
          <a:p>
            <a:pPr>
              <a:lnSpc>
                <a:spcPts val="6330"/>
              </a:lnSpc>
            </a:pPr>
            <a:r>
              <a:rPr lang="en-US" sz="5275">
                <a:solidFill>
                  <a:srgbClr val="000000"/>
                </a:solidFill>
                <a:latin typeface="DM Sans Bold"/>
              </a:rPr>
              <a:t>Aperçu dans les médias</a:t>
            </a:r>
          </a:p>
          <a:p>
            <a:pPr>
              <a:lnSpc>
                <a:spcPts val="6330"/>
              </a:lnSpc>
            </a:pPr>
          </a:p>
          <a:p>
            <a:pPr algn="l" marL="0" indent="0" lvl="0">
              <a:lnSpc>
                <a:spcPts val="6330"/>
              </a:lnSpc>
              <a:spcBef>
                <a:spcPct val="0"/>
              </a:spcBef>
            </a:pPr>
            <a:r>
              <a:rPr lang="en-US" sz="5275">
                <a:solidFill>
                  <a:srgbClr val="000000"/>
                </a:solidFill>
                <a:latin typeface="DM Sans Bold"/>
              </a:rPr>
              <a:t>Overview in the media</a:t>
            </a:r>
          </a:p>
        </p:txBody>
      </p:sp>
      <p:sp>
        <p:nvSpPr>
          <p:cNvPr name="TextBox 7" id="7"/>
          <p:cNvSpPr txBox="true"/>
          <p:nvPr/>
        </p:nvSpPr>
        <p:spPr>
          <a:xfrm rot="0">
            <a:off x="1409573" y="8734425"/>
            <a:ext cx="6024896" cy="523875"/>
          </a:xfrm>
          <a:prstGeom prst="rect">
            <a:avLst/>
          </a:prstGeom>
        </p:spPr>
        <p:txBody>
          <a:bodyPr anchor="t" rtlCol="false" tIns="0" lIns="0" bIns="0" rIns="0">
            <a:spAutoFit/>
          </a:bodyPr>
          <a:lstStyle/>
          <a:p>
            <a:pPr>
              <a:lnSpc>
                <a:spcPts val="4200"/>
              </a:lnSpc>
            </a:pPr>
          </a:p>
        </p:txBody>
      </p:sp>
      <p:sp>
        <p:nvSpPr>
          <p:cNvPr name="TextBox 8" id="8"/>
          <p:cNvSpPr txBox="true"/>
          <p:nvPr/>
        </p:nvSpPr>
        <p:spPr>
          <a:xfrm rot="0">
            <a:off x="1028700" y="3619548"/>
            <a:ext cx="7309314" cy="6396038"/>
          </a:xfrm>
          <a:prstGeom prst="rect">
            <a:avLst/>
          </a:prstGeom>
        </p:spPr>
        <p:txBody>
          <a:bodyPr anchor="t" rtlCol="false" tIns="0" lIns="0" bIns="0" rIns="0">
            <a:spAutoFit/>
          </a:bodyPr>
          <a:lstStyle/>
          <a:p>
            <a:pPr algn="ctr">
              <a:lnSpc>
                <a:spcPts val="2437"/>
              </a:lnSpc>
              <a:spcBef>
                <a:spcPct val="0"/>
              </a:spcBef>
            </a:pPr>
            <a:r>
              <a:rPr lang="en-US" sz="1875">
                <a:solidFill>
                  <a:srgbClr val="000000"/>
                </a:solidFill>
                <a:latin typeface="Open Sans"/>
              </a:rPr>
              <a:t>Le tueur schizophrène de Tasmanie arrêté. Le bilan du carnage dans l'île australienne est de 34 morts. Un otage n'a pas été retrouvé - Libération le 30/04/1996.</a:t>
            </a:r>
          </a:p>
          <a:p>
            <a:pPr algn="ctr">
              <a:lnSpc>
                <a:spcPts val="2437"/>
              </a:lnSpc>
              <a:spcBef>
                <a:spcPct val="0"/>
              </a:spcBef>
            </a:pPr>
            <a:r>
              <a:rPr lang="en-US" sz="1875">
                <a:solidFill>
                  <a:srgbClr val="000000"/>
                </a:solidFill>
                <a:latin typeface="Open Sans"/>
              </a:rPr>
              <a:t>Meurtre en 2008 : le schizophrène pensait décapiter un alien – Le Parisien – 23/05/2012.</a:t>
            </a:r>
          </a:p>
          <a:p>
            <a:pPr algn="ctr">
              <a:lnSpc>
                <a:spcPts val="2437"/>
              </a:lnSpc>
              <a:spcBef>
                <a:spcPct val="0"/>
              </a:spcBef>
            </a:pPr>
            <a:r>
              <a:rPr lang="en-US" sz="1875">
                <a:solidFill>
                  <a:srgbClr val="000000"/>
                </a:solidFill>
                <a:latin typeface="Open Sans"/>
              </a:rPr>
              <a:t>Le tueur schizophrène toujours en fuite dans la ville – L’est Républicain – 26/02/2012.</a:t>
            </a:r>
          </a:p>
          <a:p>
            <a:pPr algn="ctr">
              <a:lnSpc>
                <a:spcPts val="2437"/>
              </a:lnSpc>
              <a:spcBef>
                <a:spcPct val="0"/>
              </a:spcBef>
            </a:pPr>
            <a:r>
              <a:rPr lang="en-US" sz="1875">
                <a:solidFill>
                  <a:srgbClr val="000000"/>
                </a:solidFill>
                <a:latin typeface="Open Sans"/>
              </a:rPr>
              <a:t>Un schizophrène condamné pour meurtre – Le Figaro – 05/10/2012.</a:t>
            </a:r>
          </a:p>
          <a:p>
            <a:pPr algn="ctr">
              <a:lnSpc>
                <a:spcPts val="2437"/>
              </a:lnSpc>
              <a:spcBef>
                <a:spcPct val="0"/>
              </a:spcBef>
            </a:pPr>
            <a:r>
              <a:rPr lang="en-US" sz="1875">
                <a:solidFill>
                  <a:srgbClr val="000000"/>
                </a:solidFill>
                <a:latin typeface="Open Sans"/>
              </a:rPr>
              <a:t>Tueur schizophrène dans les Monts d'Arrée – Ouest France - 03/10/2013.</a:t>
            </a:r>
          </a:p>
          <a:p>
            <a:pPr algn="ctr">
              <a:lnSpc>
                <a:spcPts val="2437"/>
              </a:lnSpc>
              <a:spcBef>
                <a:spcPct val="0"/>
              </a:spcBef>
            </a:pPr>
            <a:r>
              <a:rPr lang="en-US" sz="1875">
                <a:solidFill>
                  <a:srgbClr val="000000"/>
                </a:solidFill>
                <a:latin typeface="Open Sans"/>
              </a:rPr>
              <a:t>Schizophrène tueur en Isère: L'hôpital et un médecin renvoyés en correctionnelle – 20 minutes 19/11/2014.</a:t>
            </a:r>
          </a:p>
          <a:p>
            <a:pPr algn="ctr">
              <a:lnSpc>
                <a:spcPts val="2437"/>
              </a:lnSpc>
              <a:spcBef>
                <a:spcPct val="0"/>
              </a:spcBef>
            </a:pPr>
            <a:r>
              <a:rPr lang="en-US" sz="1875">
                <a:solidFill>
                  <a:srgbClr val="000000"/>
                </a:solidFill>
                <a:latin typeface="Open Sans"/>
              </a:rPr>
              <a:t>Floride : un schizophrène décapite sa mère à la hache – LCI – 02/01/2015.</a:t>
            </a:r>
          </a:p>
          <a:p>
            <a:pPr algn="ctr">
              <a:lnSpc>
                <a:spcPts val="2437"/>
              </a:lnSpc>
              <a:spcBef>
                <a:spcPct val="0"/>
              </a:spcBef>
            </a:pPr>
            <a:r>
              <a:rPr lang="en-US" sz="1875">
                <a:solidFill>
                  <a:srgbClr val="000000"/>
                </a:solidFill>
                <a:latin typeface="Open Sans"/>
              </a:rPr>
              <a:t>Le psychiatre d'un schizophrène meurtrier condamné pour homicide involontaire – La Figaro - 14/12/2016.</a:t>
            </a:r>
          </a:p>
          <a:p>
            <a:pPr algn="ctr">
              <a:lnSpc>
                <a:spcPts val="2437"/>
              </a:lnSpc>
              <a:spcBef>
                <a:spcPct val="0"/>
              </a:spcBef>
            </a:pPr>
            <a:r>
              <a:rPr lang="en-US" sz="1875">
                <a:solidFill>
                  <a:srgbClr val="000000"/>
                </a:solidFill>
                <a:latin typeface="Open Sans"/>
              </a:rPr>
              <a:t>Procès du psychiatre d'un schizophrène tueur : 18 mois avec sursis – Le Figaro - 20/12/2017.</a:t>
            </a:r>
          </a:p>
          <a:p>
            <a:pPr algn="ctr">
              <a:lnSpc>
                <a:spcPts val="2437"/>
              </a:lnSpc>
              <a:spcBef>
                <a:spcPct val="0"/>
              </a:spcBef>
            </a:pPr>
            <a:r>
              <a:rPr lang="en-US" sz="1875">
                <a:solidFill>
                  <a:srgbClr val="000000"/>
                </a:solidFill>
                <a:latin typeface="Open Sans"/>
              </a:rPr>
              <a:t>Schizophrène, il tue son collègue après avoir écouté les ordres de plaques d’immatriculation – Lyonmag – 16/11/2018</a:t>
            </a:r>
          </a:p>
        </p:txBody>
      </p:sp>
      <p:sp>
        <p:nvSpPr>
          <p:cNvPr name="TextBox 9" id="9"/>
          <p:cNvSpPr txBox="true"/>
          <p:nvPr/>
        </p:nvSpPr>
        <p:spPr>
          <a:xfrm rot="0">
            <a:off x="9610838" y="3619548"/>
            <a:ext cx="8037852" cy="6437778"/>
          </a:xfrm>
          <a:prstGeom prst="rect">
            <a:avLst/>
          </a:prstGeom>
        </p:spPr>
        <p:txBody>
          <a:bodyPr anchor="t" rtlCol="false" tIns="0" lIns="0" bIns="0" rIns="0">
            <a:spAutoFit/>
          </a:bodyPr>
          <a:lstStyle/>
          <a:p>
            <a:pPr algn="ctr">
              <a:lnSpc>
                <a:spcPts val="2576"/>
              </a:lnSpc>
              <a:spcBef>
                <a:spcPct val="0"/>
              </a:spcBef>
            </a:pPr>
            <a:r>
              <a:rPr lang="en-US" sz="1982">
                <a:solidFill>
                  <a:srgbClr val="000000"/>
                </a:solidFill>
                <a:latin typeface="Open Sans"/>
              </a:rPr>
              <a:t>Tasmanian schizophrenic killer arrested. The death toll from the carnage on the Australian island is 34. A hostage has not been found - Release on 04/30/1996.</a:t>
            </a:r>
          </a:p>
          <a:p>
            <a:pPr algn="ctr">
              <a:lnSpc>
                <a:spcPts val="2576"/>
              </a:lnSpc>
              <a:spcBef>
                <a:spcPct val="0"/>
              </a:spcBef>
            </a:pPr>
            <a:r>
              <a:rPr lang="en-US" sz="1982">
                <a:solidFill>
                  <a:srgbClr val="000000"/>
                </a:solidFill>
                <a:latin typeface="Open Sans"/>
              </a:rPr>
              <a:t>Murder in 2008: the schizophrenic thought of decapitating an alien – Le Parisien – 05/23/2012.</a:t>
            </a:r>
          </a:p>
          <a:p>
            <a:pPr algn="ctr">
              <a:lnSpc>
                <a:spcPts val="2576"/>
              </a:lnSpc>
              <a:spcBef>
                <a:spcPct val="0"/>
              </a:spcBef>
            </a:pPr>
            <a:r>
              <a:rPr lang="en-US" sz="1982">
                <a:solidFill>
                  <a:srgbClr val="000000"/>
                </a:solidFill>
                <a:latin typeface="Open Sans"/>
              </a:rPr>
              <a:t>The schizophrenic killer still on the run in the city – L’est Républicain – 02/26/2012.</a:t>
            </a:r>
          </a:p>
          <a:p>
            <a:pPr algn="ctr">
              <a:lnSpc>
                <a:spcPts val="2576"/>
              </a:lnSpc>
              <a:spcBef>
                <a:spcPct val="0"/>
              </a:spcBef>
            </a:pPr>
            <a:r>
              <a:rPr lang="en-US" sz="1982">
                <a:solidFill>
                  <a:srgbClr val="000000"/>
                </a:solidFill>
                <a:latin typeface="Open Sans"/>
              </a:rPr>
              <a:t>A schizophrenic convicted of murder – Le Figaro – 05/10/2012.</a:t>
            </a:r>
          </a:p>
          <a:p>
            <a:pPr algn="ctr">
              <a:lnSpc>
                <a:spcPts val="2576"/>
              </a:lnSpc>
              <a:spcBef>
                <a:spcPct val="0"/>
              </a:spcBef>
            </a:pPr>
            <a:r>
              <a:rPr lang="en-US" sz="1982">
                <a:solidFill>
                  <a:srgbClr val="000000"/>
                </a:solidFill>
                <a:latin typeface="Open Sans"/>
              </a:rPr>
              <a:t>Schizophrenic killer in the Monts d'Arrée – Ouest France - 03/10/2013.</a:t>
            </a:r>
          </a:p>
          <a:p>
            <a:pPr algn="ctr">
              <a:lnSpc>
                <a:spcPts val="2576"/>
              </a:lnSpc>
              <a:spcBef>
                <a:spcPct val="0"/>
              </a:spcBef>
            </a:pPr>
            <a:r>
              <a:rPr lang="en-US" sz="1982">
                <a:solidFill>
                  <a:srgbClr val="000000"/>
                </a:solidFill>
                <a:latin typeface="Open Sans"/>
              </a:rPr>
              <a:t>Schizophrenic killer in Isère: The hospital and a doctor sent to prison – 20 minutes 11/19/2014.</a:t>
            </a:r>
          </a:p>
          <a:p>
            <a:pPr algn="ctr">
              <a:lnSpc>
                <a:spcPts val="2576"/>
              </a:lnSpc>
              <a:spcBef>
                <a:spcPct val="0"/>
              </a:spcBef>
            </a:pPr>
            <a:r>
              <a:rPr lang="en-US" sz="1982">
                <a:solidFill>
                  <a:srgbClr val="000000"/>
                </a:solidFill>
                <a:latin typeface="Open Sans"/>
              </a:rPr>
              <a:t>Florida: a schizophrenic decapitates her mother with an ax – LCI – 02/01/2015.</a:t>
            </a:r>
          </a:p>
          <a:p>
            <a:pPr algn="ctr">
              <a:lnSpc>
                <a:spcPts val="2576"/>
              </a:lnSpc>
              <a:spcBef>
                <a:spcPct val="0"/>
              </a:spcBef>
            </a:pPr>
            <a:r>
              <a:rPr lang="en-US" sz="1982">
                <a:solidFill>
                  <a:srgbClr val="000000"/>
                </a:solidFill>
                <a:latin typeface="Open Sans"/>
              </a:rPr>
              <a:t>The psychiatrist of a murderous schizophrenic convicted of manslaughter – La Figaro – 14/12/2016.</a:t>
            </a:r>
          </a:p>
          <a:p>
            <a:pPr algn="ctr">
              <a:lnSpc>
                <a:spcPts val="2576"/>
              </a:lnSpc>
              <a:spcBef>
                <a:spcPct val="0"/>
              </a:spcBef>
            </a:pPr>
            <a:r>
              <a:rPr lang="en-US" sz="1982">
                <a:solidFill>
                  <a:srgbClr val="000000"/>
                </a:solidFill>
                <a:latin typeface="Open Sans"/>
              </a:rPr>
              <a:t>Trial of the psychiatrist of a schizophrenic killer: 18 months suspended sentence – Le Figaro – 12/20/2017.</a:t>
            </a:r>
          </a:p>
          <a:p>
            <a:pPr algn="ctr">
              <a:lnSpc>
                <a:spcPts val="2576"/>
              </a:lnSpc>
              <a:spcBef>
                <a:spcPct val="0"/>
              </a:spcBef>
            </a:pPr>
            <a:r>
              <a:rPr lang="en-US" sz="1982">
                <a:solidFill>
                  <a:srgbClr val="000000"/>
                </a:solidFill>
                <a:latin typeface="Open Sans"/>
              </a:rPr>
              <a:t>Schizophrenic, he kills his colleague after listening to license plate orders – Lyonmag – 11/16/2018</a:t>
            </a:r>
          </a:p>
        </p:txBody>
      </p:sp>
      <p:sp>
        <p:nvSpPr>
          <p:cNvPr name="AutoShape 10" id="10"/>
          <p:cNvSpPr/>
          <p:nvPr/>
        </p:nvSpPr>
        <p:spPr>
          <a:xfrm flipV="true">
            <a:off x="8991212" y="3878018"/>
            <a:ext cx="0" cy="5898146"/>
          </a:xfrm>
          <a:prstGeom prst="line">
            <a:avLst/>
          </a:prstGeom>
          <a:ln cap="rnd" w="47625">
            <a:solidFill>
              <a:srgbClr val="191919"/>
            </a:solidFill>
            <a:prstDash val="solid"/>
            <a:headEnd type="none" len="sm" w="sm"/>
            <a:tailEnd type="none" len="sm" w="sm"/>
          </a:ln>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sp>
        <p:nvSpPr>
          <p:cNvPr name="Freeform 2" id="2"/>
          <p:cNvSpPr/>
          <p:nvPr/>
        </p:nvSpPr>
        <p:spPr>
          <a:xfrm flipH="false" flipV="false" rot="0">
            <a:off x="8220684" y="6061931"/>
            <a:ext cx="9518356" cy="3950118"/>
          </a:xfrm>
          <a:custGeom>
            <a:avLst/>
            <a:gdLst/>
            <a:ahLst/>
            <a:cxnLst/>
            <a:rect r="r" b="b" t="t" l="l"/>
            <a:pathLst>
              <a:path h="3950118" w="9518356">
                <a:moveTo>
                  <a:pt x="0" y="0"/>
                </a:moveTo>
                <a:lnTo>
                  <a:pt x="9518356" y="0"/>
                </a:lnTo>
                <a:lnTo>
                  <a:pt x="9518356" y="3950117"/>
                </a:lnTo>
                <a:lnTo>
                  <a:pt x="0" y="3950117"/>
                </a:lnTo>
                <a:lnTo>
                  <a:pt x="0" y="0"/>
                </a:lnTo>
                <a:close/>
              </a:path>
            </a:pathLst>
          </a:custGeom>
          <a:blipFill>
            <a:blip r:embed="rId2"/>
            <a:stretch>
              <a:fillRect l="0" t="0" r="0" b="0"/>
            </a:stretch>
          </a:blipFill>
          <a:ln w="38100" cap="sq">
            <a:solidFill>
              <a:srgbClr val="000000"/>
            </a:solidFill>
            <a:prstDash val="solid"/>
            <a:miter/>
          </a:ln>
        </p:spPr>
      </p:sp>
      <p:sp>
        <p:nvSpPr>
          <p:cNvPr name="Freeform 3" id="3"/>
          <p:cNvSpPr/>
          <p:nvPr/>
        </p:nvSpPr>
        <p:spPr>
          <a:xfrm flipH="false" flipV="false" rot="0">
            <a:off x="1520222" y="6181588"/>
            <a:ext cx="4623853" cy="3710802"/>
          </a:xfrm>
          <a:custGeom>
            <a:avLst/>
            <a:gdLst/>
            <a:ahLst/>
            <a:cxnLst/>
            <a:rect r="r" b="b" t="t" l="l"/>
            <a:pathLst>
              <a:path h="3710802" w="4623853">
                <a:moveTo>
                  <a:pt x="0" y="0"/>
                </a:moveTo>
                <a:lnTo>
                  <a:pt x="4623853" y="0"/>
                </a:lnTo>
                <a:lnTo>
                  <a:pt x="4623853" y="3710802"/>
                </a:lnTo>
                <a:lnTo>
                  <a:pt x="0" y="3710802"/>
                </a:lnTo>
                <a:lnTo>
                  <a:pt x="0" y="0"/>
                </a:lnTo>
                <a:close/>
              </a:path>
            </a:pathLst>
          </a:custGeom>
          <a:blipFill>
            <a:blip r:embed="rId3"/>
            <a:stretch>
              <a:fillRect l="-394" t="0" r="-394" b="0"/>
            </a:stretch>
          </a:blipFill>
          <a:ln w="38100" cap="sq">
            <a:solidFill>
              <a:srgbClr val="000000"/>
            </a:solidFill>
            <a:prstDash val="solid"/>
            <a:miter/>
          </a:ln>
        </p:spPr>
      </p:sp>
      <p:sp>
        <p:nvSpPr>
          <p:cNvPr name="TextBox 4" id="4"/>
          <p:cNvSpPr txBox="true"/>
          <p:nvPr/>
        </p:nvSpPr>
        <p:spPr>
          <a:xfrm rot="0">
            <a:off x="0" y="1009650"/>
            <a:ext cx="18288000" cy="4502468"/>
          </a:xfrm>
          <a:prstGeom prst="rect">
            <a:avLst/>
          </a:prstGeom>
        </p:spPr>
        <p:txBody>
          <a:bodyPr anchor="t" rtlCol="false" tIns="0" lIns="0" bIns="0" rIns="0">
            <a:spAutoFit/>
          </a:bodyPr>
          <a:lstStyle/>
          <a:p>
            <a:pPr algn="ctr">
              <a:lnSpc>
                <a:spcPts val="3217"/>
              </a:lnSpc>
            </a:pPr>
            <a:r>
              <a:rPr lang="en-US" sz="2474">
                <a:solidFill>
                  <a:srgbClr val="000000"/>
                </a:solidFill>
                <a:latin typeface="Open Sans"/>
              </a:rPr>
              <a:t>« Il m’arrive parfois d’avoir envie de reprendre chaque mot des présentateurs qui parlent souvent à la légère, sans avoir la moindre idée de la difficulté et de la gravité de ce qu’ils évoquent et des responsabilités qu’ils encourent en les évoquant, devant des milliers de téléspectateurs, sans les comprendre et sans comprendre qu’ils ne les comprennent pas. Parce que ces mots font des choses, créent des fantasmes, des peurs, des phobies ou, simplement, des représentations fausses. » (Bourdieu, 1996, p.19)</a:t>
            </a:r>
          </a:p>
          <a:p>
            <a:pPr algn="ctr">
              <a:lnSpc>
                <a:spcPts val="3607"/>
              </a:lnSpc>
            </a:pPr>
          </a:p>
          <a:p>
            <a:pPr algn="ctr">
              <a:lnSpc>
                <a:spcPts val="3607"/>
              </a:lnSpc>
            </a:pPr>
          </a:p>
          <a:p>
            <a:pPr algn="ctr">
              <a:lnSpc>
                <a:spcPts val="3217"/>
              </a:lnSpc>
              <a:spcBef>
                <a:spcPct val="0"/>
              </a:spcBef>
            </a:pPr>
            <a:r>
              <a:rPr lang="en-US" sz="2474">
                <a:solidFill>
                  <a:srgbClr val="000000"/>
                </a:solidFill>
                <a:latin typeface="Open Sans"/>
              </a:rPr>
              <a:t>“Sometimes I feel like repeating every word of the presenters who often speak lightly, without having the slightest idea of the difficulty and seriousness of what they are talking about and the responsibilities they incur in doing so. Evoking, in front of thousands of viewers, without understanding them and without understanding that they do not understand them. Because these words do things, create fantasies, fears, phobias or, quite simply, false representations. » (Bourdieu, 1996, p.19)</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ED8FF"/>
        </a:solidFill>
      </p:bgPr>
    </p:bg>
    <p:spTree>
      <p:nvGrpSpPr>
        <p:cNvPr id="1" name=""/>
        <p:cNvGrpSpPr/>
        <p:nvPr/>
      </p:nvGrpSpPr>
      <p:grpSpPr>
        <a:xfrm>
          <a:off x="0" y="0"/>
          <a:ext cx="0" cy="0"/>
          <a:chOff x="0" y="0"/>
          <a:chExt cx="0" cy="0"/>
        </a:xfrm>
      </p:grpSpPr>
      <p:grpSp>
        <p:nvGrpSpPr>
          <p:cNvPr name="Group 2" id="2"/>
          <p:cNvGrpSpPr/>
          <p:nvPr/>
        </p:nvGrpSpPr>
        <p:grpSpPr>
          <a:xfrm rot="0">
            <a:off x="-290753" y="-190654"/>
            <a:ext cx="18697372" cy="2741653"/>
            <a:chOff x="0" y="0"/>
            <a:chExt cx="32021606" cy="4695425"/>
          </a:xfrm>
        </p:grpSpPr>
        <p:sp>
          <p:nvSpPr>
            <p:cNvPr name="Freeform 3" id="3"/>
            <p:cNvSpPr/>
            <p:nvPr/>
          </p:nvSpPr>
          <p:spPr>
            <a:xfrm flipH="false" flipV="false" rot="0">
              <a:off x="31750" y="31750"/>
              <a:ext cx="31958105" cy="4631925"/>
            </a:xfrm>
            <a:custGeom>
              <a:avLst/>
              <a:gdLst/>
              <a:ahLst/>
              <a:cxnLst/>
              <a:rect r="r" b="b" t="t" l="l"/>
              <a:pathLst>
                <a:path h="4631925" w="31958105">
                  <a:moveTo>
                    <a:pt x="31865395" y="4631925"/>
                  </a:moveTo>
                  <a:lnTo>
                    <a:pt x="92710" y="4631925"/>
                  </a:lnTo>
                  <a:cubicBezTo>
                    <a:pt x="41910" y="4631925"/>
                    <a:pt x="0" y="4590015"/>
                    <a:pt x="0" y="4539215"/>
                  </a:cubicBezTo>
                  <a:lnTo>
                    <a:pt x="0" y="92710"/>
                  </a:lnTo>
                  <a:cubicBezTo>
                    <a:pt x="0" y="41910"/>
                    <a:pt x="41910" y="0"/>
                    <a:pt x="92710" y="0"/>
                  </a:cubicBezTo>
                  <a:lnTo>
                    <a:pt x="31864126" y="0"/>
                  </a:lnTo>
                  <a:cubicBezTo>
                    <a:pt x="31914926" y="0"/>
                    <a:pt x="31956837" y="41910"/>
                    <a:pt x="31956837" y="92710"/>
                  </a:cubicBezTo>
                  <a:lnTo>
                    <a:pt x="31956837" y="4537945"/>
                  </a:lnTo>
                  <a:cubicBezTo>
                    <a:pt x="31958105" y="4590015"/>
                    <a:pt x="31916195" y="4631925"/>
                    <a:pt x="31865395" y="4631925"/>
                  </a:cubicBezTo>
                  <a:close/>
                </a:path>
              </a:pathLst>
            </a:custGeom>
            <a:solidFill>
              <a:srgbClr val="E0D2EF"/>
            </a:solidFill>
          </p:spPr>
        </p:sp>
        <p:sp>
          <p:nvSpPr>
            <p:cNvPr name="Freeform 4" id="4"/>
            <p:cNvSpPr/>
            <p:nvPr/>
          </p:nvSpPr>
          <p:spPr>
            <a:xfrm flipH="false" flipV="false" rot="0">
              <a:off x="0" y="0"/>
              <a:ext cx="32021605" cy="4695425"/>
            </a:xfrm>
            <a:custGeom>
              <a:avLst/>
              <a:gdLst/>
              <a:ahLst/>
              <a:cxnLst/>
              <a:rect r="r" b="b" t="t" l="l"/>
              <a:pathLst>
                <a:path h="4695425" w="32021605">
                  <a:moveTo>
                    <a:pt x="31897145" y="59690"/>
                  </a:moveTo>
                  <a:cubicBezTo>
                    <a:pt x="31932705" y="59690"/>
                    <a:pt x="31961916" y="88900"/>
                    <a:pt x="31961916" y="124460"/>
                  </a:cubicBezTo>
                  <a:lnTo>
                    <a:pt x="31961916" y="4570966"/>
                  </a:lnTo>
                  <a:cubicBezTo>
                    <a:pt x="31961916" y="4606525"/>
                    <a:pt x="31932705" y="4635735"/>
                    <a:pt x="31897145" y="4635735"/>
                  </a:cubicBezTo>
                  <a:lnTo>
                    <a:pt x="124460" y="4635735"/>
                  </a:lnTo>
                  <a:cubicBezTo>
                    <a:pt x="88900" y="4635735"/>
                    <a:pt x="59690" y="4606525"/>
                    <a:pt x="59690" y="4570966"/>
                  </a:cubicBezTo>
                  <a:lnTo>
                    <a:pt x="59690" y="124460"/>
                  </a:lnTo>
                  <a:cubicBezTo>
                    <a:pt x="59690" y="88900"/>
                    <a:pt x="88900" y="59690"/>
                    <a:pt x="124460" y="59690"/>
                  </a:cubicBezTo>
                  <a:lnTo>
                    <a:pt x="31897145" y="59690"/>
                  </a:lnTo>
                  <a:moveTo>
                    <a:pt x="31897145" y="0"/>
                  </a:moveTo>
                  <a:lnTo>
                    <a:pt x="124460" y="0"/>
                  </a:lnTo>
                  <a:cubicBezTo>
                    <a:pt x="55880" y="0"/>
                    <a:pt x="0" y="55880"/>
                    <a:pt x="0" y="124460"/>
                  </a:cubicBezTo>
                  <a:lnTo>
                    <a:pt x="0" y="4570966"/>
                  </a:lnTo>
                  <a:cubicBezTo>
                    <a:pt x="0" y="4639545"/>
                    <a:pt x="55880" y="4695425"/>
                    <a:pt x="124460" y="4695425"/>
                  </a:cubicBezTo>
                  <a:lnTo>
                    <a:pt x="31897145" y="4695425"/>
                  </a:lnTo>
                  <a:cubicBezTo>
                    <a:pt x="31965726" y="4695425"/>
                    <a:pt x="32021605" y="4639545"/>
                    <a:pt x="32021605" y="4570966"/>
                  </a:cubicBezTo>
                  <a:lnTo>
                    <a:pt x="32021605" y="124460"/>
                  </a:lnTo>
                  <a:cubicBezTo>
                    <a:pt x="32021605" y="55880"/>
                    <a:pt x="31965726" y="0"/>
                    <a:pt x="31897145" y="0"/>
                  </a:cubicBezTo>
                  <a:close/>
                </a:path>
              </a:pathLst>
            </a:custGeom>
            <a:solidFill>
              <a:srgbClr val="000000"/>
            </a:solidFill>
          </p:spPr>
        </p:sp>
      </p:grpSp>
      <p:grpSp>
        <p:nvGrpSpPr>
          <p:cNvPr name="Group 5" id="5"/>
          <p:cNvGrpSpPr>
            <a:grpSpLocks noChangeAspect="true"/>
          </p:cNvGrpSpPr>
          <p:nvPr/>
        </p:nvGrpSpPr>
        <p:grpSpPr>
          <a:xfrm rot="0">
            <a:off x="1028700" y="3486647"/>
            <a:ext cx="4584125" cy="3313705"/>
            <a:chOff x="0" y="0"/>
            <a:chExt cx="5265420" cy="3806190"/>
          </a:xfrm>
        </p:grpSpPr>
        <p:sp>
          <p:nvSpPr>
            <p:cNvPr name="Freeform 6" id="6"/>
            <p:cNvSpPr/>
            <p:nvPr/>
          </p:nvSpPr>
          <p:spPr>
            <a:xfrm flipH="false" flipV="false" rot="0">
              <a:off x="16510" y="15240"/>
              <a:ext cx="5233670" cy="3774440"/>
            </a:xfrm>
            <a:custGeom>
              <a:avLst/>
              <a:gdLst/>
              <a:ahLst/>
              <a:cxnLst/>
              <a:rect r="r" b="b" t="t" l="l"/>
              <a:pathLst>
                <a:path h="3774440" w="5233670">
                  <a:moveTo>
                    <a:pt x="5233670" y="2413000"/>
                  </a:moveTo>
                  <a:cubicBezTo>
                    <a:pt x="5233670" y="3249930"/>
                    <a:pt x="5233670" y="3774440"/>
                    <a:pt x="5233670" y="3774440"/>
                  </a:cubicBezTo>
                  <a:lnTo>
                    <a:pt x="2616200" y="3774440"/>
                  </a:lnTo>
                  <a:lnTo>
                    <a:pt x="0" y="3774440"/>
                  </a:lnTo>
                  <a:cubicBezTo>
                    <a:pt x="0" y="3774440"/>
                    <a:pt x="0" y="3248660"/>
                    <a:pt x="0" y="2413000"/>
                  </a:cubicBezTo>
                  <a:cubicBezTo>
                    <a:pt x="0" y="1577340"/>
                    <a:pt x="875030" y="0"/>
                    <a:pt x="2617470" y="0"/>
                  </a:cubicBezTo>
                  <a:cubicBezTo>
                    <a:pt x="4359910" y="0"/>
                    <a:pt x="5233670" y="1576070"/>
                    <a:pt x="5233670" y="2413000"/>
                  </a:cubicBezTo>
                  <a:close/>
                </a:path>
              </a:pathLst>
            </a:custGeom>
            <a:blipFill>
              <a:blip r:embed="rId2"/>
              <a:stretch>
                <a:fillRect l="0" t="-1997" r="0" b="-1997"/>
              </a:stretch>
            </a:blipFill>
          </p:spPr>
        </p:sp>
        <p:sp>
          <p:nvSpPr>
            <p:cNvPr name="Freeform 7" id="7"/>
            <p:cNvSpPr/>
            <p:nvPr/>
          </p:nvSpPr>
          <p:spPr>
            <a:xfrm flipH="false" flipV="false" rot="0">
              <a:off x="0" y="0"/>
              <a:ext cx="5265420" cy="3806190"/>
            </a:xfrm>
            <a:custGeom>
              <a:avLst/>
              <a:gdLst/>
              <a:ahLst/>
              <a:cxnLst/>
              <a:rect r="r" b="b" t="t" l="l"/>
              <a:pathLst>
                <a:path h="3806190" w="5265420">
                  <a:moveTo>
                    <a:pt x="5265420" y="3806190"/>
                  </a:moveTo>
                  <a:lnTo>
                    <a:pt x="0" y="3806190"/>
                  </a:lnTo>
                  <a:lnTo>
                    <a:pt x="0" y="2428240"/>
                  </a:lnTo>
                  <a:cubicBezTo>
                    <a:pt x="0" y="1955800"/>
                    <a:pt x="259080" y="1355090"/>
                    <a:pt x="659130" y="897890"/>
                  </a:cubicBezTo>
                  <a:cubicBezTo>
                    <a:pt x="1018540" y="488950"/>
                    <a:pt x="1652270" y="0"/>
                    <a:pt x="2632710" y="0"/>
                  </a:cubicBezTo>
                  <a:cubicBezTo>
                    <a:pt x="3614420" y="0"/>
                    <a:pt x="4246880" y="488950"/>
                    <a:pt x="4606290" y="897890"/>
                  </a:cubicBezTo>
                  <a:cubicBezTo>
                    <a:pt x="5006340" y="1355090"/>
                    <a:pt x="5265420" y="1955800"/>
                    <a:pt x="5265420" y="2428240"/>
                  </a:cubicBezTo>
                  <a:lnTo>
                    <a:pt x="5265420" y="3806190"/>
                  </a:lnTo>
                  <a:close/>
                  <a:moveTo>
                    <a:pt x="31750" y="3774440"/>
                  </a:moveTo>
                  <a:lnTo>
                    <a:pt x="5233670" y="3774440"/>
                  </a:lnTo>
                  <a:lnTo>
                    <a:pt x="5233670" y="2428240"/>
                  </a:lnTo>
                  <a:cubicBezTo>
                    <a:pt x="5233670" y="1963420"/>
                    <a:pt x="4978400" y="1370330"/>
                    <a:pt x="4582160" y="918210"/>
                  </a:cubicBezTo>
                  <a:cubicBezTo>
                    <a:pt x="4227830" y="514350"/>
                    <a:pt x="3601720" y="31750"/>
                    <a:pt x="2632710" y="31750"/>
                  </a:cubicBezTo>
                  <a:cubicBezTo>
                    <a:pt x="1663700" y="31750"/>
                    <a:pt x="1037590" y="514350"/>
                    <a:pt x="683260" y="919480"/>
                  </a:cubicBezTo>
                  <a:cubicBezTo>
                    <a:pt x="287020" y="1370330"/>
                    <a:pt x="31750" y="1963420"/>
                    <a:pt x="31750" y="2428240"/>
                  </a:cubicBezTo>
                  <a:lnTo>
                    <a:pt x="31750" y="3774440"/>
                  </a:lnTo>
                  <a:close/>
                </a:path>
              </a:pathLst>
            </a:custGeom>
            <a:solidFill>
              <a:srgbClr val="000000"/>
            </a:solidFill>
          </p:spPr>
        </p:sp>
      </p:grpSp>
      <p:grpSp>
        <p:nvGrpSpPr>
          <p:cNvPr name="Group 8" id="8"/>
          <p:cNvGrpSpPr>
            <a:grpSpLocks noChangeAspect="true"/>
          </p:cNvGrpSpPr>
          <p:nvPr/>
        </p:nvGrpSpPr>
        <p:grpSpPr>
          <a:xfrm rot="0">
            <a:off x="6765871" y="3486647"/>
            <a:ext cx="4584125" cy="3313705"/>
            <a:chOff x="0" y="0"/>
            <a:chExt cx="5265420" cy="3806190"/>
          </a:xfrm>
        </p:grpSpPr>
        <p:sp>
          <p:nvSpPr>
            <p:cNvPr name="Freeform 9" id="9"/>
            <p:cNvSpPr/>
            <p:nvPr/>
          </p:nvSpPr>
          <p:spPr>
            <a:xfrm flipH="false" flipV="false" rot="0">
              <a:off x="16510" y="15240"/>
              <a:ext cx="5233670" cy="3774440"/>
            </a:xfrm>
            <a:custGeom>
              <a:avLst/>
              <a:gdLst/>
              <a:ahLst/>
              <a:cxnLst/>
              <a:rect r="r" b="b" t="t" l="l"/>
              <a:pathLst>
                <a:path h="3774440" w="5233670">
                  <a:moveTo>
                    <a:pt x="5233670" y="2413000"/>
                  </a:moveTo>
                  <a:cubicBezTo>
                    <a:pt x="5233670" y="3249930"/>
                    <a:pt x="5233670" y="3774440"/>
                    <a:pt x="5233670" y="3774440"/>
                  </a:cubicBezTo>
                  <a:lnTo>
                    <a:pt x="2616200" y="3774440"/>
                  </a:lnTo>
                  <a:lnTo>
                    <a:pt x="0" y="3774440"/>
                  </a:lnTo>
                  <a:cubicBezTo>
                    <a:pt x="0" y="3774440"/>
                    <a:pt x="0" y="3248660"/>
                    <a:pt x="0" y="2413000"/>
                  </a:cubicBezTo>
                  <a:cubicBezTo>
                    <a:pt x="0" y="1577340"/>
                    <a:pt x="875030" y="0"/>
                    <a:pt x="2617470" y="0"/>
                  </a:cubicBezTo>
                  <a:cubicBezTo>
                    <a:pt x="4359910" y="0"/>
                    <a:pt x="5233670" y="1576070"/>
                    <a:pt x="5233670" y="2413000"/>
                  </a:cubicBezTo>
                  <a:close/>
                </a:path>
              </a:pathLst>
            </a:custGeom>
            <a:blipFill>
              <a:blip r:embed="rId3"/>
              <a:stretch>
                <a:fillRect l="-8728" t="0" r="-8728" b="0"/>
              </a:stretch>
            </a:blipFill>
          </p:spPr>
        </p:sp>
        <p:sp>
          <p:nvSpPr>
            <p:cNvPr name="Freeform 10" id="10"/>
            <p:cNvSpPr/>
            <p:nvPr/>
          </p:nvSpPr>
          <p:spPr>
            <a:xfrm flipH="false" flipV="false" rot="0">
              <a:off x="0" y="0"/>
              <a:ext cx="5265420" cy="3806190"/>
            </a:xfrm>
            <a:custGeom>
              <a:avLst/>
              <a:gdLst/>
              <a:ahLst/>
              <a:cxnLst/>
              <a:rect r="r" b="b" t="t" l="l"/>
              <a:pathLst>
                <a:path h="3806190" w="5265420">
                  <a:moveTo>
                    <a:pt x="5265420" y="3806190"/>
                  </a:moveTo>
                  <a:lnTo>
                    <a:pt x="0" y="3806190"/>
                  </a:lnTo>
                  <a:lnTo>
                    <a:pt x="0" y="2428240"/>
                  </a:lnTo>
                  <a:cubicBezTo>
                    <a:pt x="0" y="1955800"/>
                    <a:pt x="259080" y="1355090"/>
                    <a:pt x="659130" y="897890"/>
                  </a:cubicBezTo>
                  <a:cubicBezTo>
                    <a:pt x="1018540" y="488950"/>
                    <a:pt x="1652270" y="0"/>
                    <a:pt x="2632710" y="0"/>
                  </a:cubicBezTo>
                  <a:cubicBezTo>
                    <a:pt x="3614420" y="0"/>
                    <a:pt x="4246880" y="488950"/>
                    <a:pt x="4606290" y="897890"/>
                  </a:cubicBezTo>
                  <a:cubicBezTo>
                    <a:pt x="5006340" y="1355090"/>
                    <a:pt x="5265420" y="1955800"/>
                    <a:pt x="5265420" y="2428240"/>
                  </a:cubicBezTo>
                  <a:lnTo>
                    <a:pt x="5265420" y="3806190"/>
                  </a:lnTo>
                  <a:close/>
                  <a:moveTo>
                    <a:pt x="31750" y="3774440"/>
                  </a:moveTo>
                  <a:lnTo>
                    <a:pt x="5233670" y="3774440"/>
                  </a:lnTo>
                  <a:lnTo>
                    <a:pt x="5233670" y="2428240"/>
                  </a:lnTo>
                  <a:cubicBezTo>
                    <a:pt x="5233670" y="1963420"/>
                    <a:pt x="4978400" y="1370330"/>
                    <a:pt x="4582160" y="918210"/>
                  </a:cubicBezTo>
                  <a:cubicBezTo>
                    <a:pt x="4227830" y="514350"/>
                    <a:pt x="3601720" y="31750"/>
                    <a:pt x="2632710" y="31750"/>
                  </a:cubicBezTo>
                  <a:cubicBezTo>
                    <a:pt x="1663700" y="31750"/>
                    <a:pt x="1037590" y="514350"/>
                    <a:pt x="683260" y="919480"/>
                  </a:cubicBezTo>
                  <a:cubicBezTo>
                    <a:pt x="287020" y="1370330"/>
                    <a:pt x="31750" y="1963420"/>
                    <a:pt x="31750" y="2428240"/>
                  </a:cubicBezTo>
                  <a:lnTo>
                    <a:pt x="31750" y="3774440"/>
                  </a:lnTo>
                  <a:close/>
                </a:path>
              </a:pathLst>
            </a:custGeom>
            <a:solidFill>
              <a:srgbClr val="000000"/>
            </a:solidFill>
          </p:spPr>
        </p:sp>
      </p:grpSp>
      <p:grpSp>
        <p:nvGrpSpPr>
          <p:cNvPr name="Group 11" id="11"/>
          <p:cNvGrpSpPr>
            <a:grpSpLocks noChangeAspect="true"/>
          </p:cNvGrpSpPr>
          <p:nvPr/>
        </p:nvGrpSpPr>
        <p:grpSpPr>
          <a:xfrm rot="0">
            <a:off x="12504678" y="3486647"/>
            <a:ext cx="4584125" cy="3313705"/>
            <a:chOff x="0" y="0"/>
            <a:chExt cx="5265420" cy="3806190"/>
          </a:xfrm>
        </p:grpSpPr>
        <p:sp>
          <p:nvSpPr>
            <p:cNvPr name="Freeform 12" id="12"/>
            <p:cNvSpPr/>
            <p:nvPr/>
          </p:nvSpPr>
          <p:spPr>
            <a:xfrm flipH="false" flipV="false" rot="0">
              <a:off x="16510" y="15240"/>
              <a:ext cx="5233670" cy="3774440"/>
            </a:xfrm>
            <a:custGeom>
              <a:avLst/>
              <a:gdLst/>
              <a:ahLst/>
              <a:cxnLst/>
              <a:rect r="r" b="b" t="t" l="l"/>
              <a:pathLst>
                <a:path h="3774440" w="5233670">
                  <a:moveTo>
                    <a:pt x="5233670" y="2413000"/>
                  </a:moveTo>
                  <a:cubicBezTo>
                    <a:pt x="5233670" y="3249930"/>
                    <a:pt x="5233670" y="3774440"/>
                    <a:pt x="5233670" y="3774440"/>
                  </a:cubicBezTo>
                  <a:lnTo>
                    <a:pt x="2616200" y="3774440"/>
                  </a:lnTo>
                  <a:lnTo>
                    <a:pt x="0" y="3774440"/>
                  </a:lnTo>
                  <a:cubicBezTo>
                    <a:pt x="0" y="3774440"/>
                    <a:pt x="0" y="3248660"/>
                    <a:pt x="0" y="2413000"/>
                  </a:cubicBezTo>
                  <a:cubicBezTo>
                    <a:pt x="0" y="1577340"/>
                    <a:pt x="875030" y="0"/>
                    <a:pt x="2617470" y="0"/>
                  </a:cubicBezTo>
                  <a:cubicBezTo>
                    <a:pt x="4359910" y="0"/>
                    <a:pt x="5233670" y="1576070"/>
                    <a:pt x="5233670" y="2413000"/>
                  </a:cubicBezTo>
                  <a:close/>
                </a:path>
              </a:pathLst>
            </a:custGeom>
            <a:blipFill>
              <a:blip r:embed="rId4"/>
              <a:stretch>
                <a:fillRect l="-39545" t="0" r="-40750" b="0"/>
              </a:stretch>
            </a:blipFill>
          </p:spPr>
        </p:sp>
        <p:sp>
          <p:nvSpPr>
            <p:cNvPr name="Freeform 13" id="13"/>
            <p:cNvSpPr/>
            <p:nvPr/>
          </p:nvSpPr>
          <p:spPr>
            <a:xfrm flipH="false" flipV="false" rot="0">
              <a:off x="0" y="0"/>
              <a:ext cx="5265420" cy="3806190"/>
            </a:xfrm>
            <a:custGeom>
              <a:avLst/>
              <a:gdLst/>
              <a:ahLst/>
              <a:cxnLst/>
              <a:rect r="r" b="b" t="t" l="l"/>
              <a:pathLst>
                <a:path h="3806190" w="5265420">
                  <a:moveTo>
                    <a:pt x="5265420" y="3806190"/>
                  </a:moveTo>
                  <a:lnTo>
                    <a:pt x="0" y="3806190"/>
                  </a:lnTo>
                  <a:lnTo>
                    <a:pt x="0" y="2428240"/>
                  </a:lnTo>
                  <a:cubicBezTo>
                    <a:pt x="0" y="1955800"/>
                    <a:pt x="259080" y="1355090"/>
                    <a:pt x="659130" y="897890"/>
                  </a:cubicBezTo>
                  <a:cubicBezTo>
                    <a:pt x="1018540" y="488950"/>
                    <a:pt x="1652270" y="0"/>
                    <a:pt x="2632710" y="0"/>
                  </a:cubicBezTo>
                  <a:cubicBezTo>
                    <a:pt x="3614420" y="0"/>
                    <a:pt x="4246880" y="488950"/>
                    <a:pt x="4606290" y="897890"/>
                  </a:cubicBezTo>
                  <a:cubicBezTo>
                    <a:pt x="5006340" y="1355090"/>
                    <a:pt x="5265420" y="1955800"/>
                    <a:pt x="5265420" y="2428240"/>
                  </a:cubicBezTo>
                  <a:lnTo>
                    <a:pt x="5265420" y="3806190"/>
                  </a:lnTo>
                  <a:close/>
                  <a:moveTo>
                    <a:pt x="31750" y="3774440"/>
                  </a:moveTo>
                  <a:lnTo>
                    <a:pt x="5233670" y="3774440"/>
                  </a:lnTo>
                  <a:lnTo>
                    <a:pt x="5233670" y="2428240"/>
                  </a:lnTo>
                  <a:cubicBezTo>
                    <a:pt x="5233670" y="1963420"/>
                    <a:pt x="4978400" y="1370330"/>
                    <a:pt x="4582160" y="918210"/>
                  </a:cubicBezTo>
                  <a:cubicBezTo>
                    <a:pt x="4227830" y="514350"/>
                    <a:pt x="3601720" y="31750"/>
                    <a:pt x="2632710" y="31750"/>
                  </a:cubicBezTo>
                  <a:cubicBezTo>
                    <a:pt x="1663700" y="31750"/>
                    <a:pt x="1037590" y="514350"/>
                    <a:pt x="683260" y="919480"/>
                  </a:cubicBezTo>
                  <a:cubicBezTo>
                    <a:pt x="287020" y="1370330"/>
                    <a:pt x="31750" y="1963420"/>
                    <a:pt x="31750" y="2428240"/>
                  </a:cubicBezTo>
                  <a:lnTo>
                    <a:pt x="31750" y="3774440"/>
                  </a:lnTo>
                  <a:close/>
                </a:path>
              </a:pathLst>
            </a:custGeom>
            <a:solidFill>
              <a:srgbClr val="000000"/>
            </a:solidFill>
          </p:spPr>
        </p:sp>
      </p:grpSp>
      <p:sp>
        <p:nvSpPr>
          <p:cNvPr name="Freeform 14" id="14"/>
          <p:cNvSpPr/>
          <p:nvPr/>
        </p:nvSpPr>
        <p:spPr>
          <a:xfrm flipH="false" flipV="false" rot="0">
            <a:off x="28865" y="0"/>
            <a:ext cx="4922876" cy="2516962"/>
          </a:xfrm>
          <a:custGeom>
            <a:avLst/>
            <a:gdLst/>
            <a:ahLst/>
            <a:cxnLst/>
            <a:rect r="r" b="b" t="t" l="l"/>
            <a:pathLst>
              <a:path h="2516962" w="4922876">
                <a:moveTo>
                  <a:pt x="0" y="0"/>
                </a:moveTo>
                <a:lnTo>
                  <a:pt x="4922876" y="0"/>
                </a:lnTo>
                <a:lnTo>
                  <a:pt x="4922876" y="2516962"/>
                </a:lnTo>
                <a:lnTo>
                  <a:pt x="0" y="2516962"/>
                </a:lnTo>
                <a:lnTo>
                  <a:pt x="0" y="0"/>
                </a:lnTo>
                <a:close/>
              </a:path>
            </a:pathLst>
          </a:custGeom>
          <a:blipFill>
            <a:blip r:embed="rId5"/>
            <a:stretch>
              <a:fillRect l="0" t="-10018" r="0" b="0"/>
            </a:stretch>
          </a:blipFill>
        </p:spPr>
      </p:sp>
      <p:sp>
        <p:nvSpPr>
          <p:cNvPr name="TextBox 15" id="15"/>
          <p:cNvSpPr txBox="true"/>
          <p:nvPr/>
        </p:nvSpPr>
        <p:spPr>
          <a:xfrm rot="0">
            <a:off x="4411603" y="354787"/>
            <a:ext cx="13440504" cy="1828800"/>
          </a:xfrm>
          <a:prstGeom prst="rect">
            <a:avLst/>
          </a:prstGeom>
        </p:spPr>
        <p:txBody>
          <a:bodyPr anchor="t" rtlCol="false" tIns="0" lIns="0" bIns="0" rIns="0">
            <a:spAutoFit/>
          </a:bodyPr>
          <a:lstStyle/>
          <a:p>
            <a:pPr algn="ctr">
              <a:lnSpc>
                <a:spcPts val="5760"/>
              </a:lnSpc>
            </a:pPr>
            <a:r>
              <a:rPr lang="en-US" sz="4800">
                <a:solidFill>
                  <a:srgbClr val="000000"/>
                </a:solidFill>
                <a:latin typeface="Cyrillic Bodoni"/>
              </a:rPr>
              <a:t>ENTENDRE DES VOIX DANS LE CINÉMA</a:t>
            </a:r>
          </a:p>
          <a:p>
            <a:pPr algn="ctr">
              <a:lnSpc>
                <a:spcPts val="3120"/>
              </a:lnSpc>
            </a:pPr>
          </a:p>
          <a:p>
            <a:pPr algn="ctr">
              <a:lnSpc>
                <a:spcPts val="5760"/>
              </a:lnSpc>
            </a:pPr>
            <a:r>
              <a:rPr lang="en-US" sz="4800">
                <a:solidFill>
                  <a:srgbClr val="000000"/>
                </a:solidFill>
                <a:latin typeface="Cyrillic Bodoni"/>
              </a:rPr>
              <a:t>HEARING VOICES IN THE CINEMA</a:t>
            </a:r>
          </a:p>
        </p:txBody>
      </p:sp>
      <p:sp>
        <p:nvSpPr>
          <p:cNvPr name="TextBox 16" id="16"/>
          <p:cNvSpPr txBox="true"/>
          <p:nvPr/>
        </p:nvSpPr>
        <p:spPr>
          <a:xfrm rot="0">
            <a:off x="232379" y="7162303"/>
            <a:ext cx="17823242" cy="2971800"/>
          </a:xfrm>
          <a:prstGeom prst="rect">
            <a:avLst/>
          </a:prstGeom>
        </p:spPr>
        <p:txBody>
          <a:bodyPr anchor="t" rtlCol="false" tIns="0" lIns="0" bIns="0" rIns="0">
            <a:spAutoFit/>
          </a:bodyPr>
          <a:lstStyle/>
          <a:p>
            <a:pPr algn="ctr">
              <a:lnSpc>
                <a:spcPts val="3959"/>
              </a:lnSpc>
            </a:pPr>
            <a:r>
              <a:rPr lang="en-US" sz="3299">
                <a:solidFill>
                  <a:srgbClr val="000000"/>
                </a:solidFill>
                <a:latin typeface="Cyrillic Bodoni"/>
              </a:rPr>
              <a:t>L’étude d’Owen (2012) a utilisé les critères du DSM-IV-TR du diagnostic de schizophrénie</a:t>
            </a:r>
          </a:p>
          <a:p>
            <a:pPr algn="ctr">
              <a:lnSpc>
                <a:spcPts val="3959"/>
              </a:lnSpc>
            </a:pPr>
            <a:r>
              <a:rPr lang="en-US" sz="3299">
                <a:solidFill>
                  <a:srgbClr val="000000"/>
                </a:solidFill>
                <a:latin typeface="Cyrillic Bodoni"/>
              </a:rPr>
              <a:t>70 films visionnés - 41 d’entre eux remplissaient les critères d’inclusion, avec un total de 42 personnages</a:t>
            </a:r>
          </a:p>
          <a:p>
            <a:pPr algn="ctr">
              <a:lnSpc>
                <a:spcPts val="3959"/>
              </a:lnSpc>
            </a:pPr>
          </a:p>
          <a:p>
            <a:pPr algn="ctr">
              <a:lnSpc>
                <a:spcPts val="3959"/>
              </a:lnSpc>
            </a:pPr>
            <a:r>
              <a:rPr lang="en-US" sz="3299">
                <a:solidFill>
                  <a:srgbClr val="000000"/>
                </a:solidFill>
                <a:latin typeface="Cyrillic Bodoni"/>
              </a:rPr>
              <a:t>Owen’s (2012) study used DSM-IV-TR criteria for diagnosing schizophrenia.</a:t>
            </a:r>
          </a:p>
          <a:p>
            <a:pPr algn="ctr">
              <a:lnSpc>
                <a:spcPts val="3959"/>
              </a:lnSpc>
            </a:pPr>
            <a:r>
              <a:rPr lang="en-US" sz="3299">
                <a:solidFill>
                  <a:srgbClr val="000000"/>
                </a:solidFill>
                <a:latin typeface="Cyrillic Bodoni"/>
              </a:rPr>
              <a:t>70 films watched - 41 of them met the inclusion criteria, with a total of 42 characters</a:t>
            </a:r>
          </a:p>
          <a:p>
            <a:pPr algn="ctr" marL="0" indent="0" lvl="0">
              <a:lnSpc>
                <a:spcPts val="3959"/>
              </a:lnSpc>
              <a:spcBef>
                <a:spcPct val="0"/>
              </a:spcBef>
            </a:pPr>
          </a:p>
        </p:txBody>
      </p:sp>
      <p:sp>
        <p:nvSpPr>
          <p:cNvPr name="TextBox 17" id="17"/>
          <p:cNvSpPr txBox="true"/>
          <p:nvPr/>
        </p:nvSpPr>
        <p:spPr>
          <a:xfrm rot="0">
            <a:off x="4951741" y="4853957"/>
            <a:ext cx="2486350" cy="1051244"/>
          </a:xfrm>
          <a:prstGeom prst="rect">
            <a:avLst/>
          </a:prstGeom>
        </p:spPr>
        <p:txBody>
          <a:bodyPr anchor="t" rtlCol="false" tIns="0" lIns="0" bIns="0" rIns="0">
            <a:spAutoFit/>
          </a:bodyPr>
          <a:lstStyle/>
          <a:p>
            <a:pPr algn="ctr">
              <a:lnSpc>
                <a:spcPts val="8417"/>
              </a:lnSpc>
              <a:spcBef>
                <a:spcPct val="0"/>
              </a:spcBef>
            </a:pPr>
            <a:r>
              <a:rPr lang="en-US" sz="6474">
                <a:solidFill>
                  <a:srgbClr val="000000"/>
                </a:solidFill>
                <a:latin typeface="Open Sans Bold"/>
              </a:rPr>
              <a:t>+</a:t>
            </a:r>
          </a:p>
        </p:txBody>
      </p:sp>
      <p:sp>
        <p:nvSpPr>
          <p:cNvPr name="TextBox 18" id="18"/>
          <p:cNvSpPr txBox="true"/>
          <p:nvPr/>
        </p:nvSpPr>
        <p:spPr>
          <a:xfrm rot="0">
            <a:off x="11728837" y="4957183"/>
            <a:ext cx="394841" cy="873804"/>
          </a:xfrm>
          <a:prstGeom prst="rect">
            <a:avLst/>
          </a:prstGeom>
        </p:spPr>
        <p:txBody>
          <a:bodyPr anchor="t" rtlCol="false" tIns="0" lIns="0" bIns="0" rIns="0">
            <a:spAutoFit/>
          </a:bodyPr>
          <a:lstStyle/>
          <a:p>
            <a:pPr algn="ctr">
              <a:lnSpc>
                <a:spcPts val="7080"/>
              </a:lnSpc>
              <a:spcBef>
                <a:spcPct val="0"/>
              </a:spcBef>
            </a:pPr>
            <a:r>
              <a:rPr lang="en-US" sz="5446">
                <a:solidFill>
                  <a:srgbClr val="000000"/>
                </a:solidFill>
                <a:latin typeface="Open Sans Bold"/>
              </a:rPr>
              <a:t>=</a:t>
            </a:r>
          </a:p>
        </p:txBody>
      </p:sp>
      <p:sp>
        <p:nvSpPr>
          <p:cNvPr name="TextBox 19" id="19"/>
          <p:cNvSpPr txBox="true"/>
          <p:nvPr/>
        </p:nvSpPr>
        <p:spPr>
          <a:xfrm rot="0">
            <a:off x="2771512" y="2859279"/>
            <a:ext cx="1098500" cy="361633"/>
          </a:xfrm>
          <a:prstGeom prst="rect">
            <a:avLst/>
          </a:prstGeom>
        </p:spPr>
        <p:txBody>
          <a:bodyPr anchor="t" rtlCol="false" tIns="0" lIns="0" bIns="0" rIns="0">
            <a:spAutoFit/>
          </a:bodyPr>
          <a:lstStyle/>
          <a:p>
            <a:pPr algn="ctr">
              <a:lnSpc>
                <a:spcPts val="2957"/>
              </a:lnSpc>
              <a:spcBef>
                <a:spcPct val="0"/>
              </a:spcBef>
            </a:pPr>
            <a:r>
              <a:rPr lang="en-US" sz="2274">
                <a:solidFill>
                  <a:srgbClr val="000000"/>
                </a:solidFill>
                <a:latin typeface="Open Sans Bold"/>
              </a:rPr>
              <a:t>CInema</a:t>
            </a:r>
          </a:p>
        </p:txBody>
      </p:sp>
      <p:sp>
        <p:nvSpPr>
          <p:cNvPr name="TextBox 20" id="20"/>
          <p:cNvSpPr txBox="true"/>
          <p:nvPr/>
        </p:nvSpPr>
        <p:spPr>
          <a:xfrm rot="0">
            <a:off x="8041586" y="2642744"/>
            <a:ext cx="2032695" cy="733108"/>
          </a:xfrm>
          <a:prstGeom prst="rect">
            <a:avLst/>
          </a:prstGeom>
        </p:spPr>
        <p:txBody>
          <a:bodyPr anchor="t" rtlCol="false" tIns="0" lIns="0" bIns="0" rIns="0">
            <a:spAutoFit/>
          </a:bodyPr>
          <a:lstStyle/>
          <a:p>
            <a:pPr algn="ctr">
              <a:lnSpc>
                <a:spcPts val="2957"/>
              </a:lnSpc>
            </a:pPr>
            <a:r>
              <a:rPr lang="en-US" sz="2274">
                <a:solidFill>
                  <a:srgbClr val="000000"/>
                </a:solidFill>
                <a:latin typeface="Open Sans Bold"/>
              </a:rPr>
              <a:t>Schizophrenie</a:t>
            </a:r>
          </a:p>
          <a:p>
            <a:pPr algn="ctr">
              <a:lnSpc>
                <a:spcPts val="2957"/>
              </a:lnSpc>
              <a:spcBef>
                <a:spcPct val="0"/>
              </a:spcBef>
            </a:pPr>
            <a:r>
              <a:rPr lang="en-US" sz="2274">
                <a:solidFill>
                  <a:srgbClr val="000000"/>
                </a:solidFill>
                <a:latin typeface="Open Sans Bold"/>
              </a:rPr>
              <a:t>Schizophrenia</a:t>
            </a:r>
          </a:p>
        </p:txBody>
      </p:sp>
      <p:sp>
        <p:nvSpPr>
          <p:cNvPr name="TextBox 21" id="21"/>
          <p:cNvSpPr txBox="true"/>
          <p:nvPr/>
        </p:nvSpPr>
        <p:spPr>
          <a:xfrm rot="0">
            <a:off x="12953951" y="2642744"/>
            <a:ext cx="3685580" cy="733108"/>
          </a:xfrm>
          <a:prstGeom prst="rect">
            <a:avLst/>
          </a:prstGeom>
        </p:spPr>
        <p:txBody>
          <a:bodyPr anchor="t" rtlCol="false" tIns="0" lIns="0" bIns="0" rIns="0">
            <a:spAutoFit/>
          </a:bodyPr>
          <a:lstStyle/>
          <a:p>
            <a:pPr algn="ctr">
              <a:lnSpc>
                <a:spcPts val="2957"/>
              </a:lnSpc>
            </a:pPr>
            <a:r>
              <a:rPr lang="en-US" sz="2274">
                <a:solidFill>
                  <a:srgbClr val="000000"/>
                </a:solidFill>
                <a:latin typeface="Open Sans Bold"/>
              </a:rPr>
              <a:t>Quelles représentations ?</a:t>
            </a:r>
          </a:p>
          <a:p>
            <a:pPr algn="ctr">
              <a:lnSpc>
                <a:spcPts val="2957"/>
              </a:lnSpc>
              <a:spcBef>
                <a:spcPct val="0"/>
              </a:spcBef>
            </a:pPr>
            <a:r>
              <a:rPr lang="en-US" sz="2274">
                <a:solidFill>
                  <a:srgbClr val="000000"/>
                </a:solidFill>
                <a:latin typeface="Open Sans Bold"/>
              </a:rPr>
              <a:t>What representations?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DAFw7uzSjHc</dc:identifier>
  <dcterms:modified xsi:type="dcterms:W3CDTF">2011-08-01T06:04:30Z</dcterms:modified>
  <cp:revision>1</cp:revision>
  <dc:title>Présentation HVM Congrès</dc:title>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5517347</vt:lpwstr>
  </property>
  <property fmtid="{D5CDD505-2E9C-101B-9397-08002B2CF9AE}" name="NXPowerLiteSettings" pid="3">
    <vt:lpwstr>F7000400038000</vt:lpwstr>
  </property>
  <property fmtid="{D5CDD505-2E9C-101B-9397-08002B2CF9AE}" name="NXPowerLiteVersion" pid="4">
    <vt:lpwstr>S10.0.0</vt:lpwstr>
  </property>
</Properties>
</file>