
<file path=[Content_Types].xml><?xml version="1.0" encoding="utf-8"?>
<Types xmlns="http://schemas.openxmlformats.org/package/2006/content-types">
  <Default Extension="png" ContentType="image/png"/>
  <Default Extension="jfif"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3"/>
  </p:notesMasterIdLst>
  <p:sldIdLst>
    <p:sldId id="256" r:id="rId5"/>
    <p:sldId id="257" r:id="rId6"/>
    <p:sldId id="258" r:id="rId7"/>
    <p:sldId id="259" r:id="rId8"/>
    <p:sldId id="260" r:id="rId9"/>
    <p:sldId id="261" r:id="rId10"/>
    <p:sldId id="262" r:id="rId11"/>
    <p:sldId id="263" r:id="rId12"/>
    <p:sldId id="311" r:id="rId13"/>
    <p:sldId id="312" r:id="rId14"/>
    <p:sldId id="313" r:id="rId15"/>
    <p:sldId id="264" r:id="rId16"/>
    <p:sldId id="265" r:id="rId17"/>
    <p:sldId id="266" r:id="rId18"/>
    <p:sldId id="267" r:id="rId19"/>
    <p:sldId id="268" r:id="rId20"/>
    <p:sldId id="269" r:id="rId21"/>
    <p:sldId id="314" r:id="rId22"/>
  </p:sldIdLst>
  <p:sldSz cx="9144000" cy="5143500" type="screen16x9"/>
  <p:notesSz cx="6858000" cy="9144000"/>
  <p:embeddedFontLst>
    <p:embeddedFont>
      <p:font typeface="Economica" panose="020B0604020202020204" charset="0"/>
      <p:regular r:id="rId24"/>
      <p:bold r:id="rId25"/>
      <p:italic r:id="rId26"/>
      <p:boldItalic r:id="rId27"/>
    </p:embeddedFont>
    <p:embeddedFont>
      <p:font typeface="Open Sans"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625" autoAdjust="0"/>
  </p:normalViewPr>
  <p:slideViewPr>
    <p:cSldViewPr snapToGrid="0">
      <p:cViewPr varScale="1">
        <p:scale>
          <a:sx n="76" d="100"/>
          <a:sy n="76" d="100"/>
        </p:scale>
        <p:origin x="1642"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na Malpass" userId="53fc861b-3f38-40b3-b5f2-21063e77e32c" providerId="ADAL" clId="{C6164AE2-6D2E-40F6-ADB3-24ACB82755B9}"/>
    <pc:docChg chg="modSld">
      <pc:chgData name="Fiona Malpass" userId="53fc861b-3f38-40b3-b5f2-21063e77e32c" providerId="ADAL" clId="{C6164AE2-6D2E-40F6-ADB3-24ACB82755B9}" dt="2023-10-23T19:59:35.798" v="2" actId="1076"/>
      <pc:docMkLst>
        <pc:docMk/>
      </pc:docMkLst>
      <pc:sldChg chg="addSp modSp">
        <pc:chgData name="Fiona Malpass" userId="53fc861b-3f38-40b3-b5f2-21063e77e32c" providerId="ADAL" clId="{C6164AE2-6D2E-40F6-ADB3-24ACB82755B9}" dt="2023-10-23T19:59:35.798" v="2" actId="1076"/>
        <pc:sldMkLst>
          <pc:docMk/>
          <pc:sldMk cId="0" sldId="257"/>
        </pc:sldMkLst>
        <pc:picChg chg="add mod">
          <ac:chgData name="Fiona Malpass" userId="53fc861b-3f38-40b3-b5f2-21063e77e32c" providerId="ADAL" clId="{C6164AE2-6D2E-40F6-ADB3-24ACB82755B9}" dt="2023-10-23T19:59:35.798" v="2" actId="1076"/>
          <ac:picMkLst>
            <pc:docMk/>
            <pc:sldMk cId="0" sldId="257"/>
            <ac:picMk id="3" creationId="{AFA1BF33-BD0A-42BB-A21C-F67A76E105F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91bf203784_0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91bf203784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91bf203784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91bf203784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91bf203784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91bf203784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We all know how important language can be. This weekend we are all attempting to communicate with people who may not share the same language as us.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This also happens between those with lived experience and those who don’t. For example, we may understand when a peer says that the voices are loud or quiet. That won’t be the case for everyone we come into contact with.</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We may have a friend we can ask ‘Can you see that person in the corner’ or a family member we can say ‘Today is a floor day’ but this might not mean anything to the train driver.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The word suicide or </a:t>
            </a:r>
            <a:r>
              <a:rPr lang="en-GB" dirty="0" err="1"/>
              <a:t>suidality</a:t>
            </a:r>
            <a:r>
              <a:rPr lang="en-GB" dirty="0"/>
              <a:t> itself has a long, difficult history behind it. Is there a better way to describe the experience?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*Image: https://hyperboleandahalf.blogspot.com/2011/10/adventures-in-depression.html</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91bf203784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91bf203784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91bf203784_0_2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91bf203784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91bf203784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91bf203784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91bf203784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91bf203784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91bf203784_0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91bf203784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91bf203784_0_2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91bf203784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91bf203784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91bf203784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600"/>
              </a:spcBef>
              <a:spcAft>
                <a:spcPts val="0"/>
              </a:spcAft>
              <a:buNone/>
            </a:pPr>
            <a:r>
              <a:rPr lang="en-GB" sz="1400" dirty="0">
                <a:solidFill>
                  <a:srgbClr val="434343"/>
                </a:solidFill>
              </a:rPr>
              <a:t>What do we mean by ‘Hearing Voices’</a:t>
            </a:r>
            <a:endParaRPr sz="1400" dirty="0">
              <a:solidFill>
                <a:srgbClr val="434343"/>
              </a:solidFill>
            </a:endParaRPr>
          </a:p>
          <a:p>
            <a:pPr marL="0" lvl="0" indent="0" algn="l" rtl="0">
              <a:lnSpc>
                <a:spcPct val="115000"/>
              </a:lnSpc>
              <a:spcBef>
                <a:spcPts val="40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GB" dirty="0">
                <a:solidFill>
                  <a:schemeClr val="dk1"/>
                </a:solidFill>
              </a:rPr>
              <a:t>When we talk about Hearing Voices we are describing the experience an individual hearing something that others don’t. Voices themselves can be internal or external, they can be loud, quiet, constant, or only be heard at certain moments. Some can be engaged with in conversation, some can’t. In addition we include things like music, bangs, crashes, hisses...generally noise that if you turned to your friends or family and asked ‘Can you hear that’ they wouldn’t be able to.</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GB" dirty="0">
                <a:solidFill>
                  <a:schemeClr val="dk1"/>
                </a:solidFill>
              </a:rPr>
              <a:t>We also include experience of visions, taste, smell and touch which others may not share. For example, being in a room on your room but feeling someone’s hand on your shoulder. Whenever we say voice hearer, please do assume we are also including vision, smell and touch.</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91bf203784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91bf203784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Suicidality is, much like ‘Hearing Voices’ an umbrella term for a wide variety of experiences. </a:t>
            </a:r>
            <a:endParaRPr dirty="0"/>
          </a:p>
          <a:p>
            <a:pPr marL="0" lvl="0" indent="0" algn="l" rtl="0">
              <a:spcBef>
                <a:spcPts val="0"/>
              </a:spcBef>
              <a:spcAft>
                <a:spcPts val="0"/>
              </a:spcAft>
              <a:buNone/>
            </a:pPr>
            <a:r>
              <a:rPr lang="en-GB" dirty="0"/>
              <a:t>It does not necessarily mean that someone is actively planning to kill themselves (although someone might). It can range from regular thoughts of suicide, to living with wanting to die, to a consistent </a:t>
            </a:r>
            <a:r>
              <a:rPr lang="en-GB" dirty="0" err="1"/>
              <a:t>exestential</a:t>
            </a:r>
            <a:r>
              <a:rPr lang="en-GB" dirty="0"/>
              <a:t> angst about the past, present of future.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It can also be a very lonely experience, as expressing these thoughts, like hearing voices is a stigmatised and misunderstood experience.</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91bf203784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91bf203784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Often these experience are spoken about separately, but for the individual that can be happening concurrently. The intersection and interplay between the two can be challenging or can be supportive.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If you live with suicidality and you are having visions of hanging, this can exacerbate the struggle. If you have a plan but your voices are talking about the reasons to live, this can be helpful.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Often we </a:t>
            </a:r>
            <a:r>
              <a:rPr lang="en-GB" dirty="0" err="1"/>
              <a:t>we</a:t>
            </a:r>
            <a:r>
              <a:rPr lang="en-GB" dirty="0"/>
              <a:t> talk about our experiences, we also separate the discussion. How helpful is this for us? What would it be like to say ‘today I am struggling to stay alive, and all I can smell is decay’? Or ‘today I really want to live but I can’t feel my body’ to someone else?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91bf203784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91bf203784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mailto:jfaulkner@mindincamden.org.uk" TargetMode="External"/><Relationship Id="rId2" Type="http://schemas.openxmlformats.org/officeDocument/2006/relationships/hyperlink" Target="mailto:fmalpass@mindincamden.org.uk"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763297" y="1125415"/>
            <a:ext cx="3456633" cy="2903974"/>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GB" dirty="0"/>
              <a:t>Voices of death, dying and grief: Exploring suicidality, death and grief in relation to unusual experiences</a:t>
            </a:r>
            <a:endParaRPr dirty="0"/>
          </a:p>
        </p:txBody>
      </p:sp>
      <p:pic>
        <p:nvPicPr>
          <p:cNvPr id="63" name="Google Shape;63;p13"/>
          <p:cNvPicPr preferRelativeResize="0"/>
          <p:nvPr/>
        </p:nvPicPr>
        <p:blipFill>
          <a:blip r:embed="rId3">
            <a:alphaModFix/>
          </a:blip>
          <a:stretch>
            <a:fillRect/>
          </a:stretch>
        </p:blipFill>
        <p:spPr>
          <a:xfrm>
            <a:off x="378975" y="4188425"/>
            <a:ext cx="3054600" cy="693430"/>
          </a:xfrm>
          <a:prstGeom prst="rect">
            <a:avLst/>
          </a:prstGeom>
          <a:noFill/>
          <a:ln>
            <a:noFill/>
          </a:ln>
        </p:spPr>
      </p:pic>
      <p:sp>
        <p:nvSpPr>
          <p:cNvPr id="64" name="Google Shape;64;p13"/>
          <p:cNvSpPr txBox="1"/>
          <p:nvPr/>
        </p:nvSpPr>
        <p:spPr>
          <a:xfrm>
            <a:off x="248346" y="206134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a:p>
        </p:txBody>
      </p:sp>
      <p:sp>
        <p:nvSpPr>
          <p:cNvPr id="5" name="Google Shape;69;p14">
            <a:extLst>
              <a:ext uri="{FF2B5EF4-FFF2-40B4-BE49-F238E27FC236}">
                <a16:creationId xmlns:a16="http://schemas.microsoft.com/office/drawing/2014/main" id="{F9696B9A-C1CC-49E5-9C36-1C90DE17CF57}"/>
              </a:ext>
            </a:extLst>
          </p:cNvPr>
          <p:cNvSpPr txBox="1">
            <a:spLocks/>
          </p:cNvSpPr>
          <p:nvPr/>
        </p:nvSpPr>
        <p:spPr>
          <a:xfrm>
            <a:off x="5255287" y="4387800"/>
            <a:ext cx="4273412" cy="755700"/>
          </a:xfrm>
          <a:prstGeom prst="rect">
            <a:avLst/>
          </a:prstGeom>
          <a:noFill/>
          <a:ln>
            <a:noFill/>
          </a:ln>
        </p:spPr>
        <p:txBody>
          <a:bodyPr spcFirstLastPara="1" wrap="square" lIns="91425" tIns="91425" rIns="91425" bIns="91425" anchor="b" anchorCtr="0">
            <a:normAutofit fontScale="7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marR="0" lvl="1"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2pPr>
            <a:lvl3pPr marR="0" lvl="2"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3pPr>
            <a:lvl4pPr marR="0" lvl="3"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4pPr>
            <a:lvl5pPr marR="0" lvl="4"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5pPr>
            <a:lvl6pPr marR="0" lvl="5"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6pPr>
            <a:lvl7pPr marR="0" lvl="6"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7pPr>
            <a:lvl8pPr marR="0" lvl="7"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8pPr>
            <a:lvl9pPr marR="0" lvl="8"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9pPr>
          </a:lstStyle>
          <a:p>
            <a:pPr algn="l"/>
            <a:r>
              <a:rPr lang="en-GB" dirty="0"/>
              <a:t>Jane Faulkner and Fiona Malpass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9BF97-61E9-4E68-A9DF-9891CC071537}"/>
              </a:ext>
            </a:extLst>
          </p:cNvPr>
          <p:cNvSpPr>
            <a:spLocks noGrp="1"/>
          </p:cNvSpPr>
          <p:nvPr>
            <p:ph type="title"/>
          </p:nvPr>
        </p:nvSpPr>
        <p:spPr>
          <a:xfrm>
            <a:off x="382039" y="0"/>
            <a:ext cx="8520600" cy="1286189"/>
          </a:xfrm>
        </p:spPr>
        <p:txBody>
          <a:bodyPr>
            <a:noAutofit/>
          </a:bodyPr>
          <a:lstStyle/>
          <a:p>
            <a:r>
              <a:rPr lang="en-GB" sz="7200" dirty="0"/>
              <a:t>Applying this to suicidality?</a:t>
            </a:r>
          </a:p>
        </p:txBody>
      </p:sp>
      <p:sp>
        <p:nvSpPr>
          <p:cNvPr id="3" name="Text Placeholder 2">
            <a:extLst>
              <a:ext uri="{FF2B5EF4-FFF2-40B4-BE49-F238E27FC236}">
                <a16:creationId xmlns:a16="http://schemas.microsoft.com/office/drawing/2014/main" id="{64B9E2B2-024D-48AA-A4E4-8FCF27049172}"/>
              </a:ext>
            </a:extLst>
          </p:cNvPr>
          <p:cNvSpPr>
            <a:spLocks noGrp="1"/>
          </p:cNvSpPr>
          <p:nvPr>
            <p:ph type="body" idx="1"/>
          </p:nvPr>
        </p:nvSpPr>
        <p:spPr>
          <a:xfrm>
            <a:off x="311700" y="1286189"/>
            <a:ext cx="8520600" cy="3778180"/>
          </a:xfrm>
        </p:spPr>
        <p:txBody>
          <a:bodyPr>
            <a:normAutofit fontScale="85000" lnSpcReduction="20000"/>
          </a:bodyPr>
          <a:lstStyle/>
          <a:p>
            <a:pPr>
              <a:buFont typeface="Wingdings" panose="05000000000000000000" pitchFamily="2" charset="2"/>
              <a:buChar char="v"/>
            </a:pPr>
            <a:r>
              <a:rPr lang="en-GB" dirty="0"/>
              <a:t>Thinking about suicide, even planning a suicide, can be a way of coping – people have found writing wills, suicide notes, etc, a comfort and has helped them get through</a:t>
            </a:r>
            <a:r>
              <a:rPr lang="en-GB" i="1" dirty="0"/>
              <a:t>. </a:t>
            </a:r>
          </a:p>
          <a:p>
            <a:pPr>
              <a:buFont typeface="Wingdings" panose="05000000000000000000" pitchFamily="2" charset="2"/>
              <a:buChar char="v"/>
            </a:pPr>
            <a:endParaRPr lang="en-GB" i="1" dirty="0"/>
          </a:p>
          <a:p>
            <a:pPr>
              <a:buFont typeface="Wingdings" panose="05000000000000000000" pitchFamily="2" charset="2"/>
              <a:buChar char="v"/>
            </a:pPr>
            <a:r>
              <a:rPr lang="en-GB" dirty="0"/>
              <a:t>Questioning the purpose of life, contemplating death, can be spiritual or philosophical.</a:t>
            </a:r>
          </a:p>
          <a:p>
            <a:pPr>
              <a:buFont typeface="Wingdings" panose="05000000000000000000" pitchFamily="2" charset="2"/>
              <a:buChar char="v"/>
            </a:pPr>
            <a:endParaRPr lang="en-GB" dirty="0"/>
          </a:p>
          <a:p>
            <a:pPr>
              <a:buFont typeface="Wingdings" panose="05000000000000000000" pitchFamily="2" charset="2"/>
              <a:buChar char="v"/>
            </a:pPr>
            <a:r>
              <a:rPr lang="en-GB" dirty="0"/>
              <a:t>Can be in response to oppression and marginalisation, or other difficult life/world circumstances. </a:t>
            </a:r>
            <a:r>
              <a:rPr lang="en-GB" i="1" dirty="0"/>
              <a:t>“One cannot be deeply responsive to the world without being saddened very often.” – Erich Fromm</a:t>
            </a:r>
          </a:p>
          <a:p>
            <a:pPr>
              <a:buFont typeface="Wingdings" panose="05000000000000000000" pitchFamily="2" charset="2"/>
              <a:buChar char="v"/>
            </a:pPr>
            <a:endParaRPr lang="en-GB" dirty="0"/>
          </a:p>
          <a:p>
            <a:pPr>
              <a:buFont typeface="Wingdings" panose="05000000000000000000" pitchFamily="2" charset="2"/>
              <a:buChar char="v"/>
            </a:pPr>
            <a:r>
              <a:rPr lang="en-GB" dirty="0"/>
              <a:t>Can be a sign of a need for change, an opportunity for growth. </a:t>
            </a:r>
            <a:r>
              <a:rPr lang="en-GB" i="1" dirty="0"/>
              <a:t>“There is no love of life without despair of life.” – Albert Camus</a:t>
            </a:r>
          </a:p>
          <a:p>
            <a:pPr>
              <a:buFont typeface="Wingdings" panose="05000000000000000000" pitchFamily="2" charset="2"/>
              <a:buChar char="v"/>
            </a:pPr>
            <a:endParaRPr lang="en-GB" dirty="0"/>
          </a:p>
          <a:p>
            <a:pPr>
              <a:buFont typeface="Wingdings" panose="05000000000000000000" pitchFamily="2" charset="2"/>
              <a:buChar char="v"/>
            </a:pPr>
            <a:r>
              <a:rPr lang="en-GB" dirty="0"/>
              <a:t>Can have positive implications, helping people feel more in touch with life, through contemplating or desiring death. </a:t>
            </a:r>
            <a:r>
              <a:rPr lang="en-GB" i="1" dirty="0"/>
              <a:t>“Once you have perceived that life is very cruel, the only response is to live with as much humanity, humour and freedom as you can.” – Sarah Kane </a:t>
            </a:r>
          </a:p>
          <a:p>
            <a:endParaRPr lang="en-GB" dirty="0"/>
          </a:p>
          <a:p>
            <a:endParaRPr lang="en-GB" dirty="0"/>
          </a:p>
        </p:txBody>
      </p:sp>
    </p:spTree>
    <p:extLst>
      <p:ext uri="{BB962C8B-B14F-4D97-AF65-F5344CB8AC3E}">
        <p14:creationId xmlns:p14="http://schemas.microsoft.com/office/powerpoint/2010/main" val="4231163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D9E6-FD2F-4587-BC6D-822ECC23ACF1}"/>
              </a:ext>
            </a:extLst>
          </p:cNvPr>
          <p:cNvSpPr>
            <a:spLocks noGrp="1"/>
          </p:cNvSpPr>
          <p:nvPr>
            <p:ph type="title"/>
          </p:nvPr>
        </p:nvSpPr>
        <p:spPr>
          <a:xfrm>
            <a:off x="490249" y="450150"/>
            <a:ext cx="8342251" cy="846087"/>
          </a:xfrm>
        </p:spPr>
        <p:txBody>
          <a:bodyPr>
            <a:normAutofit fontScale="90000"/>
          </a:bodyPr>
          <a:lstStyle/>
          <a:p>
            <a:r>
              <a:rPr lang="en-GB" dirty="0"/>
              <a:t>Intersections                                 Assumptions</a:t>
            </a:r>
          </a:p>
        </p:txBody>
      </p:sp>
      <p:sp>
        <p:nvSpPr>
          <p:cNvPr id="3" name="Rectangle 2">
            <a:extLst>
              <a:ext uri="{FF2B5EF4-FFF2-40B4-BE49-F238E27FC236}">
                <a16:creationId xmlns:a16="http://schemas.microsoft.com/office/drawing/2014/main" id="{0DB143D9-F0BB-46F7-9423-C927034C97FA}"/>
              </a:ext>
            </a:extLst>
          </p:cNvPr>
          <p:cNvSpPr/>
          <p:nvPr/>
        </p:nvSpPr>
        <p:spPr>
          <a:xfrm>
            <a:off x="4572000" y="1323495"/>
            <a:ext cx="4449301" cy="3693319"/>
          </a:xfrm>
          <a:prstGeom prst="rect">
            <a:avLst/>
          </a:prstGeom>
        </p:spPr>
        <p:txBody>
          <a:bodyPr wrap="square">
            <a:spAutoFit/>
          </a:bodyPr>
          <a:lstStyle/>
          <a:p>
            <a:pPr>
              <a:buFont typeface="Wingdings" panose="05000000000000000000" pitchFamily="2" charset="2"/>
              <a:buChar char="v"/>
            </a:pPr>
            <a:r>
              <a:rPr lang="en-GB" sz="1800" dirty="0"/>
              <a:t>Mental health services and interventions or treatments will work/be helpful</a:t>
            </a:r>
          </a:p>
          <a:p>
            <a:pPr>
              <a:buFont typeface="Wingdings" panose="05000000000000000000" pitchFamily="2" charset="2"/>
              <a:buChar char="v"/>
            </a:pPr>
            <a:r>
              <a:rPr lang="en-GB" sz="1800" dirty="0"/>
              <a:t>People shouldn’t have these experiences</a:t>
            </a:r>
          </a:p>
          <a:p>
            <a:pPr>
              <a:buFont typeface="Wingdings" panose="05000000000000000000" pitchFamily="2" charset="2"/>
              <a:buChar char="v"/>
            </a:pPr>
            <a:r>
              <a:rPr lang="en-GB" sz="1800" dirty="0"/>
              <a:t>Talking to someone about it is useful</a:t>
            </a:r>
          </a:p>
          <a:p>
            <a:pPr>
              <a:buFont typeface="Wingdings" panose="05000000000000000000" pitchFamily="2" charset="2"/>
              <a:buChar char="v"/>
            </a:pPr>
            <a:r>
              <a:rPr lang="en-GB" sz="1800" dirty="0"/>
              <a:t> It is wrong/irrational</a:t>
            </a:r>
          </a:p>
          <a:p>
            <a:pPr>
              <a:buFont typeface="Wingdings" panose="05000000000000000000" pitchFamily="2" charset="2"/>
              <a:buChar char="v"/>
            </a:pPr>
            <a:r>
              <a:rPr lang="en-GB" sz="1800" dirty="0"/>
              <a:t> It is part of mental illness</a:t>
            </a:r>
          </a:p>
          <a:p>
            <a:pPr>
              <a:buFont typeface="Wingdings" panose="05000000000000000000" pitchFamily="2" charset="2"/>
              <a:buChar char="v"/>
            </a:pPr>
            <a:r>
              <a:rPr lang="en-GB" sz="1800" dirty="0"/>
              <a:t> It should be prevented </a:t>
            </a:r>
          </a:p>
          <a:p>
            <a:pPr>
              <a:buFont typeface="Wingdings" panose="05000000000000000000" pitchFamily="2" charset="2"/>
              <a:buChar char="v"/>
            </a:pPr>
            <a:r>
              <a:rPr lang="en-GB" sz="1800" dirty="0"/>
              <a:t>Talking about it in detail is ‘colluding’ with the experience</a:t>
            </a:r>
          </a:p>
          <a:p>
            <a:pPr>
              <a:buFont typeface="Wingdings" panose="05000000000000000000" pitchFamily="2" charset="2"/>
              <a:buChar char="v"/>
            </a:pPr>
            <a:r>
              <a:rPr lang="en-GB" sz="1800" dirty="0"/>
              <a:t>It is risky/dangerous</a:t>
            </a:r>
          </a:p>
          <a:p>
            <a:pPr marL="0" indent="0">
              <a:buNone/>
            </a:pPr>
            <a:endParaRPr lang="en-GB" sz="1800" dirty="0"/>
          </a:p>
        </p:txBody>
      </p:sp>
      <p:sp>
        <p:nvSpPr>
          <p:cNvPr id="4" name="Rectangle 3">
            <a:extLst>
              <a:ext uri="{FF2B5EF4-FFF2-40B4-BE49-F238E27FC236}">
                <a16:creationId xmlns:a16="http://schemas.microsoft.com/office/drawing/2014/main" id="{42FE21F3-5D93-42C4-90C6-178BBA5B0CE7}"/>
              </a:ext>
            </a:extLst>
          </p:cNvPr>
          <p:cNvSpPr/>
          <p:nvPr/>
        </p:nvSpPr>
        <p:spPr>
          <a:xfrm>
            <a:off x="373463" y="1323495"/>
            <a:ext cx="4067464" cy="3139321"/>
          </a:xfrm>
          <a:prstGeom prst="rect">
            <a:avLst/>
          </a:prstGeom>
        </p:spPr>
        <p:txBody>
          <a:bodyPr wrap="square">
            <a:spAutoFit/>
          </a:bodyPr>
          <a:lstStyle/>
          <a:p>
            <a:pPr>
              <a:buFont typeface="Wingdings" panose="05000000000000000000" pitchFamily="2" charset="2"/>
              <a:buChar char="v"/>
            </a:pPr>
            <a:r>
              <a:rPr lang="en-GB" sz="1800" dirty="0"/>
              <a:t>Often misunderstood</a:t>
            </a:r>
          </a:p>
          <a:p>
            <a:pPr>
              <a:buFont typeface="Wingdings" panose="05000000000000000000" pitchFamily="2" charset="2"/>
              <a:buChar char="v"/>
            </a:pPr>
            <a:r>
              <a:rPr lang="en-GB" sz="1800" dirty="0"/>
              <a:t>Both have the potential to be incredibly overwhelming and distressing</a:t>
            </a:r>
          </a:p>
          <a:p>
            <a:pPr>
              <a:buFont typeface="Wingdings" panose="05000000000000000000" pitchFamily="2" charset="2"/>
              <a:buChar char="v"/>
            </a:pPr>
            <a:r>
              <a:rPr lang="en-GB" sz="1800" dirty="0"/>
              <a:t>Both have the potential to bring comfort or a way of coping</a:t>
            </a:r>
          </a:p>
          <a:p>
            <a:pPr>
              <a:buFont typeface="Wingdings" panose="05000000000000000000" pitchFamily="2" charset="2"/>
              <a:buChar char="v"/>
            </a:pPr>
            <a:r>
              <a:rPr lang="en-GB" sz="1800" dirty="0"/>
              <a:t>More common than people think</a:t>
            </a:r>
          </a:p>
          <a:p>
            <a:pPr>
              <a:buFont typeface="Wingdings" panose="05000000000000000000" pitchFamily="2" charset="2"/>
              <a:buChar char="v"/>
            </a:pPr>
            <a:r>
              <a:rPr lang="en-GB" sz="1800" dirty="0"/>
              <a:t>Can be explored through being curious and compassionate</a:t>
            </a:r>
          </a:p>
          <a:p>
            <a:pPr>
              <a:buFont typeface="Wingdings" panose="05000000000000000000" pitchFamily="2" charset="2"/>
              <a:buChar char="v"/>
            </a:pPr>
            <a:r>
              <a:rPr lang="en-GB" sz="1800" dirty="0"/>
              <a:t>Voices can be linked to existential crisis, as well as grief and mourning.</a:t>
            </a:r>
          </a:p>
        </p:txBody>
      </p:sp>
    </p:spTree>
    <p:extLst>
      <p:ext uri="{BB962C8B-B14F-4D97-AF65-F5344CB8AC3E}">
        <p14:creationId xmlns:p14="http://schemas.microsoft.com/office/powerpoint/2010/main" val="1382957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347525"/>
            <a:ext cx="8520600" cy="2128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GB"/>
              <a:t>Activity</a:t>
            </a:r>
            <a:endParaRPr/>
          </a:p>
        </p:txBody>
      </p:sp>
      <p:sp>
        <p:nvSpPr>
          <p:cNvPr id="117" name="Google Shape;117;p21"/>
          <p:cNvSpPr txBox="1">
            <a:spLocks noGrp="1"/>
          </p:cNvSpPr>
          <p:nvPr>
            <p:ph type="body" idx="1"/>
          </p:nvPr>
        </p:nvSpPr>
        <p:spPr>
          <a:xfrm>
            <a:off x="311700" y="2828150"/>
            <a:ext cx="8520600" cy="20511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GB" dirty="0"/>
              <a:t>Think about your experience of times when hearing voices and suicidality have intersected.</a:t>
            </a:r>
            <a:endParaRPr dirty="0"/>
          </a:p>
          <a:p>
            <a:pPr marL="0" lvl="0" indent="0" algn="l" rtl="0">
              <a:lnSpc>
                <a:spcPct val="115000"/>
              </a:lnSpc>
              <a:spcBef>
                <a:spcPts val="1200"/>
              </a:spcBef>
              <a:spcAft>
                <a:spcPts val="0"/>
              </a:spcAft>
              <a:buNone/>
            </a:pPr>
            <a:r>
              <a:rPr lang="en-GB" dirty="0"/>
              <a:t>Using the images that are available on your table (or creating your own), pick those that resonate with you.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a:t>Support: What does that look like?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11700" y="347525"/>
            <a:ext cx="8520600" cy="2128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GB"/>
              <a:t>Activity</a:t>
            </a:r>
            <a:endParaRPr/>
          </a:p>
        </p:txBody>
      </p:sp>
      <p:sp>
        <p:nvSpPr>
          <p:cNvPr id="128" name="Google Shape;128;p23"/>
          <p:cNvSpPr txBox="1">
            <a:spLocks noGrp="1"/>
          </p:cNvSpPr>
          <p:nvPr>
            <p:ph type="body" idx="1"/>
          </p:nvPr>
        </p:nvSpPr>
        <p:spPr>
          <a:xfrm>
            <a:off x="311700" y="2828150"/>
            <a:ext cx="8520600" cy="20511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GB" dirty="0"/>
              <a:t>In pairs, can you each describe and write down a time when someone or something was:</a:t>
            </a:r>
            <a:endParaRPr dirty="0"/>
          </a:p>
          <a:p>
            <a:pPr marL="342900" lvl="0" algn="l" rtl="0">
              <a:lnSpc>
                <a:spcPct val="115000"/>
              </a:lnSpc>
              <a:spcBef>
                <a:spcPts val="1200"/>
              </a:spcBef>
              <a:spcAft>
                <a:spcPts val="0"/>
              </a:spcAft>
              <a:buFont typeface="+mj-lt"/>
              <a:buAutoNum type="arabicPeriod"/>
            </a:pPr>
            <a:r>
              <a:rPr lang="en-GB" dirty="0"/>
              <a:t>Helpful or supportive</a:t>
            </a:r>
            <a:endParaRPr dirty="0"/>
          </a:p>
          <a:p>
            <a:pPr marL="342900" lvl="0" algn="l" rtl="0">
              <a:lnSpc>
                <a:spcPct val="115000"/>
              </a:lnSpc>
              <a:spcBef>
                <a:spcPts val="1200"/>
              </a:spcBef>
              <a:spcAft>
                <a:spcPts val="1200"/>
              </a:spcAft>
              <a:buFont typeface="+mj-lt"/>
              <a:buAutoNum type="arabicPeriod"/>
            </a:pPr>
            <a:r>
              <a:rPr lang="en-GB" dirty="0"/>
              <a:t>Unhelpful or challenging</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a:t>Language matters</a:t>
            </a:r>
            <a:endParaRPr/>
          </a:p>
        </p:txBody>
      </p:sp>
      <p:pic>
        <p:nvPicPr>
          <p:cNvPr id="134" name="Google Shape;134;p24"/>
          <p:cNvPicPr preferRelativeResize="0"/>
          <p:nvPr/>
        </p:nvPicPr>
        <p:blipFill>
          <a:blip r:embed="rId3">
            <a:alphaModFix/>
          </a:blip>
          <a:stretch>
            <a:fillRect/>
          </a:stretch>
        </p:blipFill>
        <p:spPr>
          <a:xfrm>
            <a:off x="91325" y="145450"/>
            <a:ext cx="3130826" cy="1878500"/>
          </a:xfrm>
          <a:prstGeom prst="rect">
            <a:avLst/>
          </a:prstGeom>
          <a:noFill/>
          <a:ln>
            <a:noFill/>
          </a:ln>
        </p:spPr>
      </p:pic>
      <p:sp>
        <p:nvSpPr>
          <p:cNvPr id="4" name="Google Shape;117;p21">
            <a:extLst>
              <a:ext uri="{FF2B5EF4-FFF2-40B4-BE49-F238E27FC236}">
                <a16:creationId xmlns:a16="http://schemas.microsoft.com/office/drawing/2014/main" id="{0E1351AB-AA8E-4CFC-B252-9E96449A7AEF}"/>
              </a:ext>
            </a:extLst>
          </p:cNvPr>
          <p:cNvSpPr txBox="1">
            <a:spLocks/>
          </p:cNvSpPr>
          <p:nvPr/>
        </p:nvSpPr>
        <p:spPr>
          <a:xfrm>
            <a:off x="311700" y="2828150"/>
            <a:ext cx="8520600" cy="2051100"/>
          </a:xfrm>
          <a:prstGeom prst="rect">
            <a:avLst/>
          </a:prstGeom>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pPr>
            <a:endParaRPr lang="en-GB" dirty="0"/>
          </a:p>
        </p:txBody>
      </p:sp>
      <p:sp>
        <p:nvSpPr>
          <p:cNvPr id="5" name="Google Shape;117;p21">
            <a:extLst>
              <a:ext uri="{FF2B5EF4-FFF2-40B4-BE49-F238E27FC236}">
                <a16:creationId xmlns:a16="http://schemas.microsoft.com/office/drawing/2014/main" id="{C86681BF-581C-4887-9B1E-FC98F94581E4}"/>
              </a:ext>
            </a:extLst>
          </p:cNvPr>
          <p:cNvSpPr txBox="1">
            <a:spLocks/>
          </p:cNvSpPr>
          <p:nvPr/>
        </p:nvSpPr>
        <p:spPr>
          <a:xfrm>
            <a:off x="534439" y="3149300"/>
            <a:ext cx="8006660" cy="1482990"/>
          </a:xfrm>
          <a:prstGeom prst="rect">
            <a:avLst/>
          </a:prstGeom>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lvl="0" indent="-285750">
              <a:buFont typeface="Arial" panose="020B0604020202020204" pitchFamily="34" charset="0"/>
              <a:buChar char="•"/>
            </a:pPr>
            <a:r>
              <a:rPr lang="en-GB" sz="1800" dirty="0"/>
              <a:t>When you hear the word suicide or suicidality, what comes to mind? </a:t>
            </a:r>
          </a:p>
          <a:p>
            <a:pPr marL="285750" lvl="0" indent="-285750">
              <a:buFont typeface="Arial" panose="020B0604020202020204" pitchFamily="34" charset="0"/>
              <a:buChar char="•"/>
            </a:pPr>
            <a:endParaRPr lang="en-GB" sz="1800" dirty="0"/>
          </a:p>
          <a:p>
            <a:pPr marL="285750" lvl="0" indent="-285750">
              <a:buFont typeface="Arial" panose="020B0604020202020204" pitchFamily="34" charset="0"/>
              <a:buChar char="•"/>
            </a:pPr>
            <a:r>
              <a:rPr lang="en-GB" sz="1800" dirty="0"/>
              <a:t>The word suicide or suicidality itself has a long, difficult history behind it. Is there a better way to describe the experience? (Examples: existential crisis/angst, a response to hostile environments, unliveable lives)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11700" y="347525"/>
            <a:ext cx="8520600" cy="2128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GB"/>
              <a:t>Activity</a:t>
            </a:r>
            <a:endParaRPr/>
          </a:p>
        </p:txBody>
      </p:sp>
      <p:sp>
        <p:nvSpPr>
          <p:cNvPr id="140" name="Google Shape;140;p25"/>
          <p:cNvSpPr txBox="1">
            <a:spLocks noGrp="1"/>
          </p:cNvSpPr>
          <p:nvPr>
            <p:ph type="body" idx="1"/>
          </p:nvPr>
        </p:nvSpPr>
        <p:spPr>
          <a:xfrm>
            <a:off x="311700" y="2828150"/>
            <a:ext cx="8520600" cy="2051100"/>
          </a:xfrm>
          <a:prstGeom prst="rect">
            <a:avLst/>
          </a:prstGeom>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None/>
            </a:pPr>
            <a:r>
              <a:rPr lang="en-GB" dirty="0"/>
              <a:t>What is missing in support around hearing voices and not wanting to live or wanting to die? </a:t>
            </a:r>
          </a:p>
          <a:p>
            <a:pPr marL="0" lvl="0" indent="0" algn="l" rtl="0">
              <a:lnSpc>
                <a:spcPct val="115000"/>
              </a:lnSpc>
              <a:spcBef>
                <a:spcPts val="0"/>
              </a:spcBef>
              <a:spcAft>
                <a:spcPts val="0"/>
              </a:spcAft>
              <a:buNone/>
            </a:pPr>
            <a:endParaRPr lang="en-GB" dirty="0"/>
          </a:p>
          <a:p>
            <a:pPr marL="0" lvl="0" indent="0" algn="l" rtl="0">
              <a:lnSpc>
                <a:spcPct val="115000"/>
              </a:lnSpc>
              <a:spcBef>
                <a:spcPts val="0"/>
              </a:spcBef>
              <a:spcAft>
                <a:spcPts val="0"/>
              </a:spcAft>
              <a:buNone/>
            </a:pPr>
            <a:r>
              <a:rPr lang="en-GB" dirty="0"/>
              <a:t>What would you want from resources that focus on this topic?</a:t>
            </a:r>
          </a:p>
          <a:p>
            <a:pPr marL="0" lvl="0" indent="0" algn="l" rtl="0">
              <a:lnSpc>
                <a:spcPct val="115000"/>
              </a:lnSpc>
              <a:spcBef>
                <a:spcPts val="0"/>
              </a:spcBef>
              <a:spcAft>
                <a:spcPts val="0"/>
              </a:spcAft>
              <a:buNone/>
            </a:pPr>
            <a:endParaRPr lang="en-GB" dirty="0"/>
          </a:p>
          <a:p>
            <a:pPr marL="0" lvl="0" indent="0" algn="l" rtl="0">
              <a:lnSpc>
                <a:spcPct val="115000"/>
              </a:lnSpc>
              <a:spcBef>
                <a:spcPts val="0"/>
              </a:spcBef>
              <a:spcAft>
                <a:spcPts val="0"/>
              </a:spcAft>
              <a:buNone/>
            </a:pPr>
            <a:r>
              <a:rPr lang="en-GB" dirty="0"/>
              <a:t>What would you want people to know about these experiences?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6"/>
          <p:cNvPicPr preferRelativeResize="0"/>
          <p:nvPr/>
        </p:nvPicPr>
        <p:blipFill>
          <a:blip r:embed="rId3">
            <a:alphaModFix/>
          </a:blip>
          <a:stretch>
            <a:fillRect/>
          </a:stretch>
        </p:blipFill>
        <p:spPr>
          <a:xfrm>
            <a:off x="6725879" y="1225225"/>
            <a:ext cx="1827748" cy="1543050"/>
          </a:xfrm>
          <a:prstGeom prst="rect">
            <a:avLst/>
          </a:prstGeom>
          <a:noFill/>
          <a:ln>
            <a:noFill/>
          </a:ln>
        </p:spPr>
      </p:pic>
      <p:sp>
        <p:nvSpPr>
          <p:cNvPr id="146" name="Google Shape;146;p2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Check out</a:t>
            </a:r>
            <a:endParaRPr/>
          </a:p>
        </p:txBody>
      </p:sp>
      <p:sp>
        <p:nvSpPr>
          <p:cNvPr id="147" name="Google Shape;147;p26"/>
          <p:cNvSpPr txBox="1">
            <a:spLocks noGrp="1"/>
          </p:cNvSpPr>
          <p:nvPr>
            <p:ph type="body" idx="1"/>
          </p:nvPr>
        </p:nvSpPr>
        <p:spPr>
          <a:xfrm>
            <a:off x="311700" y="1225225"/>
            <a:ext cx="3999900" cy="380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What are you taking away from the conversation today?</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r>
              <a:rPr lang="en-GB"/>
              <a:t>What would you like to feedback?</a:t>
            </a:r>
            <a:endParaRPr/>
          </a:p>
        </p:txBody>
      </p:sp>
      <p:sp>
        <p:nvSpPr>
          <p:cNvPr id="148" name="Google Shape;148;p26"/>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What are you leaving here?</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r>
              <a:rPr lang="en-GB"/>
              <a:t>What can you do right now that is kind to yourself?</a:t>
            </a:r>
            <a:endParaRPr/>
          </a:p>
          <a:p>
            <a:pPr marL="0" lvl="0" indent="0" algn="l" rtl="0">
              <a:spcBef>
                <a:spcPts val="1200"/>
              </a:spcBef>
              <a:spcAft>
                <a:spcPts val="1200"/>
              </a:spcAft>
              <a:buNone/>
            </a:pPr>
            <a:endParaRPr/>
          </a:p>
        </p:txBody>
      </p:sp>
      <p:pic>
        <p:nvPicPr>
          <p:cNvPr id="149" name="Google Shape;149;p26"/>
          <p:cNvPicPr preferRelativeResize="0"/>
          <p:nvPr/>
        </p:nvPicPr>
        <p:blipFill rotWithShape="1">
          <a:blip r:embed="rId4">
            <a:alphaModFix/>
          </a:blip>
          <a:srcRect l="13160" t="11604" r="10811" b="12349"/>
          <a:stretch/>
        </p:blipFill>
        <p:spPr>
          <a:xfrm>
            <a:off x="915300" y="1932723"/>
            <a:ext cx="2076625" cy="1402750"/>
          </a:xfrm>
          <a:prstGeom prst="rect">
            <a:avLst/>
          </a:prstGeom>
          <a:noFill/>
          <a:ln>
            <a:noFill/>
          </a:ln>
        </p:spPr>
      </p:pic>
      <p:pic>
        <p:nvPicPr>
          <p:cNvPr id="150" name="Google Shape;150;p26"/>
          <p:cNvPicPr preferRelativeResize="0"/>
          <p:nvPr/>
        </p:nvPicPr>
        <p:blipFill>
          <a:blip r:embed="rId5">
            <a:alphaModFix/>
          </a:blip>
          <a:stretch>
            <a:fillRect/>
          </a:stretch>
        </p:blipFill>
        <p:spPr>
          <a:xfrm>
            <a:off x="1603898" y="3834275"/>
            <a:ext cx="960425" cy="1106600"/>
          </a:xfrm>
          <a:prstGeom prst="rect">
            <a:avLst/>
          </a:prstGeom>
          <a:noFill/>
          <a:ln>
            <a:noFill/>
          </a:ln>
        </p:spPr>
      </p:pic>
      <p:pic>
        <p:nvPicPr>
          <p:cNvPr id="151" name="Google Shape;151;p26"/>
          <p:cNvPicPr preferRelativeResize="0"/>
          <p:nvPr/>
        </p:nvPicPr>
        <p:blipFill rotWithShape="1">
          <a:blip r:embed="rId6">
            <a:alphaModFix/>
          </a:blip>
          <a:srcRect l="3323" t="4412" r="3323" b="4412"/>
          <a:stretch/>
        </p:blipFill>
        <p:spPr>
          <a:xfrm>
            <a:off x="5903050" y="3211820"/>
            <a:ext cx="1223672" cy="15430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39E7B-1211-4591-9F07-9D5A9B87E5E0}"/>
              </a:ext>
            </a:extLst>
          </p:cNvPr>
          <p:cNvSpPr>
            <a:spLocks noGrp="1"/>
          </p:cNvSpPr>
          <p:nvPr>
            <p:ph type="title"/>
          </p:nvPr>
        </p:nvSpPr>
        <p:spPr/>
        <p:txBody>
          <a:bodyPr/>
          <a:lstStyle/>
          <a:p>
            <a:r>
              <a:rPr lang="en-GB" dirty="0"/>
              <a:t>Thank you! </a:t>
            </a:r>
          </a:p>
        </p:txBody>
      </p:sp>
      <p:sp>
        <p:nvSpPr>
          <p:cNvPr id="3" name="Text Placeholder 2">
            <a:extLst>
              <a:ext uri="{FF2B5EF4-FFF2-40B4-BE49-F238E27FC236}">
                <a16:creationId xmlns:a16="http://schemas.microsoft.com/office/drawing/2014/main" id="{5EAE5486-59BC-45FC-AF45-955A8FB99822}"/>
              </a:ext>
            </a:extLst>
          </p:cNvPr>
          <p:cNvSpPr>
            <a:spLocks noGrp="1"/>
          </p:cNvSpPr>
          <p:nvPr>
            <p:ph type="body" idx="1"/>
          </p:nvPr>
        </p:nvSpPr>
        <p:spPr/>
        <p:txBody>
          <a:bodyPr>
            <a:normAutofit/>
          </a:bodyPr>
          <a:lstStyle/>
          <a:p>
            <a:pPr marL="139700" indent="0">
              <a:buNone/>
            </a:pPr>
            <a:r>
              <a:rPr lang="en-GB" sz="1800" dirty="0">
                <a:hlinkClick r:id="rId2"/>
              </a:rPr>
              <a:t>fmalpass@mindincamden.org.uk</a:t>
            </a:r>
            <a:endParaRPr lang="en-GB" sz="1800" dirty="0"/>
          </a:p>
          <a:p>
            <a:pPr marL="139700" indent="0">
              <a:buNone/>
            </a:pPr>
            <a:endParaRPr lang="en-GB" sz="1800" dirty="0"/>
          </a:p>
          <a:p>
            <a:pPr marL="139700" indent="0">
              <a:buNone/>
            </a:pPr>
            <a:r>
              <a:rPr lang="en-GB" sz="1800" dirty="0"/>
              <a:t>Mind in Camden</a:t>
            </a:r>
          </a:p>
          <a:p>
            <a:pPr marL="139700" indent="0">
              <a:buNone/>
            </a:pPr>
            <a:r>
              <a:rPr lang="en-GB" sz="1800" dirty="0"/>
              <a:t>15-19 Barnes House</a:t>
            </a:r>
          </a:p>
          <a:p>
            <a:pPr marL="139700" indent="0">
              <a:buNone/>
            </a:pPr>
            <a:r>
              <a:rPr lang="en-GB" sz="1800" dirty="0"/>
              <a:t>Camden Road</a:t>
            </a:r>
          </a:p>
          <a:p>
            <a:pPr marL="139700" indent="0">
              <a:buNone/>
            </a:pPr>
            <a:r>
              <a:rPr lang="en-GB" sz="1800" dirty="0"/>
              <a:t>London</a:t>
            </a:r>
          </a:p>
          <a:p>
            <a:pPr marL="139700" indent="0">
              <a:buNone/>
            </a:pPr>
            <a:r>
              <a:rPr lang="en-GB" sz="1800" dirty="0"/>
              <a:t>NW1 9LQ</a:t>
            </a:r>
          </a:p>
          <a:p>
            <a:pPr marL="139700" indent="0">
              <a:buNone/>
            </a:pPr>
            <a:endParaRPr lang="en-GB" sz="1800" dirty="0"/>
          </a:p>
          <a:p>
            <a:pPr marL="139700" indent="0">
              <a:buNone/>
            </a:pPr>
            <a:r>
              <a:rPr lang="en-GB" sz="1800" dirty="0"/>
              <a:t>@</a:t>
            </a:r>
            <a:r>
              <a:rPr lang="en-GB" sz="1800" dirty="0" err="1"/>
              <a:t>FionaMalpass</a:t>
            </a:r>
            <a:endParaRPr lang="en-GB" sz="1800" dirty="0"/>
          </a:p>
        </p:txBody>
      </p:sp>
      <p:sp>
        <p:nvSpPr>
          <p:cNvPr id="4" name="Text Placeholder 3">
            <a:extLst>
              <a:ext uri="{FF2B5EF4-FFF2-40B4-BE49-F238E27FC236}">
                <a16:creationId xmlns:a16="http://schemas.microsoft.com/office/drawing/2014/main" id="{913F0B88-C984-44C4-89E5-92D6282AC98F}"/>
              </a:ext>
            </a:extLst>
          </p:cNvPr>
          <p:cNvSpPr>
            <a:spLocks noGrp="1"/>
          </p:cNvSpPr>
          <p:nvPr>
            <p:ph type="body" idx="2"/>
          </p:nvPr>
        </p:nvSpPr>
        <p:spPr/>
        <p:txBody>
          <a:bodyPr>
            <a:normAutofit/>
          </a:bodyPr>
          <a:lstStyle/>
          <a:p>
            <a:pPr marL="139700" indent="0">
              <a:buNone/>
            </a:pPr>
            <a:r>
              <a:rPr lang="en-GB" sz="1800" dirty="0">
                <a:hlinkClick r:id="rId3"/>
              </a:rPr>
              <a:t>jfaulkner@mindincamden.org.uk</a:t>
            </a:r>
            <a:endParaRPr lang="en-GB" sz="1800" dirty="0"/>
          </a:p>
          <a:p>
            <a:pPr marL="139700" indent="0">
              <a:buNone/>
            </a:pPr>
            <a:endParaRPr lang="en-GB" sz="1800" dirty="0"/>
          </a:p>
          <a:p>
            <a:pPr marL="139700" indent="0">
              <a:buNone/>
            </a:pPr>
            <a:r>
              <a:rPr lang="en-GB" sz="1800" dirty="0"/>
              <a:t>Mind in Camden</a:t>
            </a:r>
          </a:p>
          <a:p>
            <a:pPr marL="139700" indent="0">
              <a:buNone/>
            </a:pPr>
            <a:r>
              <a:rPr lang="en-GB" sz="1800" dirty="0"/>
              <a:t>15-19 Barnes House</a:t>
            </a:r>
          </a:p>
          <a:p>
            <a:pPr marL="139700" indent="0">
              <a:buNone/>
            </a:pPr>
            <a:r>
              <a:rPr lang="en-GB" sz="1800" dirty="0"/>
              <a:t>Camden Road</a:t>
            </a:r>
          </a:p>
          <a:p>
            <a:pPr marL="139700" indent="0">
              <a:buNone/>
            </a:pPr>
            <a:r>
              <a:rPr lang="en-GB" sz="1800" dirty="0"/>
              <a:t>London</a:t>
            </a:r>
          </a:p>
          <a:p>
            <a:pPr marL="139700" indent="0">
              <a:buNone/>
            </a:pPr>
            <a:r>
              <a:rPr lang="en-GB" sz="1800" dirty="0"/>
              <a:t>NW1 9LQ</a:t>
            </a:r>
          </a:p>
          <a:p>
            <a:pPr marL="139700" indent="0">
              <a:buNone/>
            </a:pPr>
            <a:endParaRPr lang="en-GB" sz="1800" dirty="0"/>
          </a:p>
        </p:txBody>
      </p:sp>
    </p:spTree>
    <p:extLst>
      <p:ext uri="{BB962C8B-B14F-4D97-AF65-F5344CB8AC3E}">
        <p14:creationId xmlns:p14="http://schemas.microsoft.com/office/powerpoint/2010/main" val="4193823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dirty="0"/>
              <a:t>Outline for today</a:t>
            </a:r>
            <a:endParaRPr dirty="0"/>
          </a:p>
        </p:txBody>
      </p:sp>
      <p:sp>
        <p:nvSpPr>
          <p:cNvPr id="70" name="Google Shape;70;p14"/>
          <p:cNvSpPr txBox="1">
            <a:spLocks noGrp="1"/>
          </p:cNvSpPr>
          <p:nvPr>
            <p:ph type="body" idx="1"/>
          </p:nvPr>
        </p:nvSpPr>
        <p:spPr>
          <a:xfrm>
            <a:off x="311700" y="1399400"/>
            <a:ext cx="7877400" cy="27849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GB" sz="1600" dirty="0"/>
              <a:t>Introduction and guidelines</a:t>
            </a:r>
            <a:endParaRPr sz="1600" dirty="0"/>
          </a:p>
          <a:p>
            <a:pPr marL="0" lvl="0" indent="0" algn="l" rtl="0">
              <a:spcBef>
                <a:spcPts val="1200"/>
              </a:spcBef>
              <a:spcAft>
                <a:spcPts val="0"/>
              </a:spcAft>
              <a:buNone/>
            </a:pPr>
            <a:r>
              <a:rPr lang="en-GB" sz="1600" dirty="0"/>
              <a:t>Icebreaker</a:t>
            </a:r>
            <a:endParaRPr sz="1600" dirty="0"/>
          </a:p>
          <a:p>
            <a:pPr marL="0" lvl="0" indent="0" algn="l" rtl="0">
              <a:spcBef>
                <a:spcPts val="1200"/>
              </a:spcBef>
              <a:spcAft>
                <a:spcPts val="0"/>
              </a:spcAft>
              <a:buNone/>
            </a:pPr>
            <a:r>
              <a:rPr lang="en-GB" sz="1600" dirty="0"/>
              <a:t>Scene setting: Hearing Voices and Suicidality</a:t>
            </a:r>
            <a:endParaRPr sz="1600" dirty="0"/>
          </a:p>
          <a:p>
            <a:pPr marL="0" lvl="0" indent="0" algn="l" rtl="0">
              <a:spcBef>
                <a:spcPts val="1200"/>
              </a:spcBef>
              <a:spcAft>
                <a:spcPts val="0"/>
              </a:spcAft>
              <a:buNone/>
            </a:pPr>
            <a:r>
              <a:rPr lang="en-GB" sz="1600" dirty="0"/>
              <a:t>Support: What does that look like?</a:t>
            </a:r>
            <a:endParaRPr sz="1600" dirty="0"/>
          </a:p>
          <a:p>
            <a:pPr marL="0" lvl="0" indent="0" algn="l" rtl="0">
              <a:spcBef>
                <a:spcPts val="1200"/>
              </a:spcBef>
              <a:spcAft>
                <a:spcPts val="0"/>
              </a:spcAft>
              <a:buNone/>
            </a:pPr>
            <a:r>
              <a:rPr lang="en-GB" sz="1600" dirty="0"/>
              <a:t>Language matters</a:t>
            </a:r>
            <a:endParaRPr sz="1600" dirty="0"/>
          </a:p>
          <a:p>
            <a:pPr marL="0" lvl="0" indent="0" algn="l" rtl="0">
              <a:spcBef>
                <a:spcPts val="1200"/>
              </a:spcBef>
              <a:spcAft>
                <a:spcPts val="0"/>
              </a:spcAft>
              <a:buNone/>
            </a:pPr>
            <a:r>
              <a:rPr lang="en-GB" sz="1600" dirty="0"/>
              <a:t>Check out</a:t>
            </a:r>
            <a:endParaRPr sz="1600" dirty="0"/>
          </a:p>
          <a:p>
            <a:pPr marL="0" lvl="0" indent="0" algn="l" rtl="0">
              <a:spcBef>
                <a:spcPts val="1200"/>
              </a:spcBef>
              <a:spcAft>
                <a:spcPts val="0"/>
              </a:spcAft>
              <a:buNone/>
            </a:pPr>
            <a:r>
              <a:rPr lang="en-GB" sz="1600" dirty="0"/>
              <a:t>Feedback (optional)</a:t>
            </a:r>
            <a:endParaRPr sz="1600" dirty="0"/>
          </a:p>
          <a:p>
            <a:pPr marL="0" lvl="0" indent="0" algn="l" rtl="0">
              <a:spcBef>
                <a:spcPts val="1200"/>
              </a:spcBef>
              <a:spcAft>
                <a:spcPts val="1200"/>
              </a:spcAft>
              <a:buNone/>
            </a:pPr>
            <a:endParaRPr sz="1600" dirty="0"/>
          </a:p>
        </p:txBody>
      </p:sp>
      <p:pic>
        <p:nvPicPr>
          <p:cNvPr id="3" name="Picture 2">
            <a:extLst>
              <a:ext uri="{FF2B5EF4-FFF2-40B4-BE49-F238E27FC236}">
                <a16:creationId xmlns:a16="http://schemas.microsoft.com/office/drawing/2014/main" id="{AFA1BF33-BD0A-42BB-A21C-F67A76E105F7}"/>
              </a:ext>
            </a:extLst>
          </p:cNvPr>
          <p:cNvPicPr>
            <a:picLocks noChangeAspect="1"/>
          </p:cNvPicPr>
          <p:nvPr/>
        </p:nvPicPr>
        <p:blipFill>
          <a:blip r:embed="rId3"/>
          <a:stretch>
            <a:fillRect/>
          </a:stretch>
        </p:blipFill>
        <p:spPr>
          <a:xfrm>
            <a:off x="4646957" y="1070567"/>
            <a:ext cx="4185343" cy="311373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Clr>
                <a:schemeClr val="dk1"/>
              </a:buClr>
              <a:buSzPts val="1100"/>
              <a:buFont typeface="Arial"/>
              <a:buNone/>
            </a:pPr>
            <a:r>
              <a:rPr lang="en-GB">
                <a:solidFill>
                  <a:schemeClr val="lt2"/>
                </a:solidFill>
              </a:rPr>
              <a:t>Group guidelines</a:t>
            </a:r>
            <a:endParaRPr/>
          </a:p>
        </p:txBody>
      </p:sp>
      <p:sp>
        <p:nvSpPr>
          <p:cNvPr id="76" name="Google Shape;76;p1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275"/>
              <a:buFont typeface="Arial"/>
              <a:buNone/>
            </a:pPr>
            <a:r>
              <a:rPr lang="en-GB" sz="1150" b="1"/>
              <a:t>Confidentiality </a:t>
            </a:r>
            <a:endParaRPr sz="1150" b="1"/>
          </a:p>
          <a:p>
            <a:pPr marL="0" lvl="0" indent="0" algn="l" rtl="0">
              <a:lnSpc>
                <a:spcPct val="115000"/>
              </a:lnSpc>
              <a:spcBef>
                <a:spcPts val="1200"/>
              </a:spcBef>
              <a:spcAft>
                <a:spcPts val="0"/>
              </a:spcAft>
              <a:buClr>
                <a:srgbClr val="000000"/>
              </a:buClr>
              <a:buSzPts val="275"/>
              <a:buFont typeface="Arial"/>
              <a:buNone/>
            </a:pPr>
            <a:r>
              <a:rPr lang="en-GB" sz="1150"/>
              <a:t>Personal information stays in the room, but it’s OK to share themes to help spread the word</a:t>
            </a:r>
            <a:endParaRPr sz="1150"/>
          </a:p>
          <a:p>
            <a:pPr marL="0" lvl="0" indent="0" algn="l" rtl="0">
              <a:lnSpc>
                <a:spcPct val="115000"/>
              </a:lnSpc>
              <a:spcBef>
                <a:spcPts val="1200"/>
              </a:spcBef>
              <a:spcAft>
                <a:spcPts val="0"/>
              </a:spcAft>
              <a:buClr>
                <a:srgbClr val="000000"/>
              </a:buClr>
              <a:buSzPts val="275"/>
              <a:buFont typeface="Arial"/>
              <a:buNone/>
            </a:pPr>
            <a:r>
              <a:rPr lang="en-GB" sz="1150" b="1"/>
              <a:t>Be respectful</a:t>
            </a:r>
            <a:r>
              <a:rPr lang="en-GB" sz="1150"/>
              <a:t> </a:t>
            </a:r>
            <a:endParaRPr sz="1150"/>
          </a:p>
          <a:p>
            <a:pPr marL="0" lvl="0" indent="0" algn="l" rtl="0">
              <a:lnSpc>
                <a:spcPct val="115000"/>
              </a:lnSpc>
              <a:spcBef>
                <a:spcPts val="1200"/>
              </a:spcBef>
              <a:spcAft>
                <a:spcPts val="0"/>
              </a:spcAft>
              <a:buClr>
                <a:srgbClr val="000000"/>
              </a:buClr>
              <a:buSzPts val="275"/>
              <a:buFont typeface="Arial"/>
              <a:buNone/>
            </a:pPr>
            <a:r>
              <a:rPr lang="en-GB" sz="1150"/>
              <a:t>Try not to interrupt when someone is speaking, don’t speak over someone, keep your mobile off etc.</a:t>
            </a:r>
            <a:endParaRPr sz="1150"/>
          </a:p>
          <a:p>
            <a:pPr marL="0" lvl="0" indent="0" algn="l" rtl="0">
              <a:lnSpc>
                <a:spcPct val="115000"/>
              </a:lnSpc>
              <a:spcBef>
                <a:spcPts val="1200"/>
              </a:spcBef>
              <a:spcAft>
                <a:spcPts val="0"/>
              </a:spcAft>
              <a:buClr>
                <a:srgbClr val="000000"/>
              </a:buClr>
              <a:buSzPts val="275"/>
              <a:buFont typeface="Arial"/>
              <a:buNone/>
            </a:pPr>
            <a:r>
              <a:rPr lang="en-GB" sz="1150" b="1"/>
              <a:t>We are all here to learn </a:t>
            </a:r>
            <a:endParaRPr sz="1150" b="1"/>
          </a:p>
          <a:p>
            <a:pPr marL="0" lvl="0" indent="0" algn="l" rtl="0">
              <a:lnSpc>
                <a:spcPct val="115000"/>
              </a:lnSpc>
              <a:spcBef>
                <a:spcPts val="1200"/>
              </a:spcBef>
              <a:spcAft>
                <a:spcPts val="0"/>
              </a:spcAft>
              <a:buClr>
                <a:srgbClr val="000000"/>
              </a:buClr>
              <a:buSzPts val="275"/>
              <a:buFont typeface="Arial"/>
              <a:buNone/>
            </a:pPr>
            <a:r>
              <a:rPr lang="en-GB" sz="1150"/>
              <a:t>Each of us has something to offer to course. Whilst we are all from different backgrounds, we are equals. </a:t>
            </a:r>
            <a:endParaRPr sz="1150"/>
          </a:p>
          <a:p>
            <a:pPr marL="0" lvl="0" indent="0" algn="l" rtl="0">
              <a:lnSpc>
                <a:spcPct val="115000"/>
              </a:lnSpc>
              <a:spcBef>
                <a:spcPts val="1200"/>
              </a:spcBef>
              <a:spcAft>
                <a:spcPts val="0"/>
              </a:spcAft>
              <a:buClr>
                <a:srgbClr val="000000"/>
              </a:buClr>
              <a:buSzPts val="275"/>
              <a:buFont typeface="Arial"/>
              <a:buNone/>
            </a:pPr>
            <a:r>
              <a:rPr lang="en-GB" sz="1150" b="1"/>
              <a:t>It’s your choice </a:t>
            </a:r>
            <a:endParaRPr sz="1150" b="1"/>
          </a:p>
          <a:p>
            <a:pPr marL="0" lvl="0" indent="0" algn="l" rtl="0">
              <a:lnSpc>
                <a:spcPct val="115000"/>
              </a:lnSpc>
              <a:spcBef>
                <a:spcPts val="1200"/>
              </a:spcBef>
              <a:spcAft>
                <a:spcPts val="1200"/>
              </a:spcAft>
              <a:buClr>
                <a:srgbClr val="000000"/>
              </a:buClr>
              <a:buSzPts val="275"/>
              <a:buFont typeface="Arial"/>
              <a:buNone/>
            </a:pPr>
            <a:r>
              <a:rPr lang="en-GB" sz="1150"/>
              <a:t>All activities and discussions are optional. Take part in as much as you can</a:t>
            </a:r>
            <a:endParaRPr sz="1900"/>
          </a:p>
        </p:txBody>
      </p:sp>
      <p:sp>
        <p:nvSpPr>
          <p:cNvPr id="77" name="Google Shape;77;p1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275"/>
              <a:buFont typeface="Arial"/>
              <a:buNone/>
            </a:pPr>
            <a:r>
              <a:rPr lang="en-GB" sz="1150" b="1"/>
              <a:t>Self-care </a:t>
            </a:r>
            <a:endParaRPr sz="1150" b="1"/>
          </a:p>
          <a:p>
            <a:pPr marL="0" lvl="0" indent="0" algn="l" rtl="0">
              <a:lnSpc>
                <a:spcPct val="115000"/>
              </a:lnSpc>
              <a:spcBef>
                <a:spcPts val="1200"/>
              </a:spcBef>
              <a:spcAft>
                <a:spcPts val="0"/>
              </a:spcAft>
              <a:buClr>
                <a:srgbClr val="000000"/>
              </a:buClr>
              <a:buSzPts val="275"/>
              <a:buFont typeface="Arial"/>
              <a:buNone/>
            </a:pPr>
            <a:r>
              <a:rPr lang="en-GB" sz="1150"/>
              <a:t>Look after yourself, know your own limits and make a choice about what you share and what you keep private.</a:t>
            </a:r>
            <a:endParaRPr sz="1150"/>
          </a:p>
          <a:p>
            <a:pPr marL="0" lvl="0" indent="0" algn="l" rtl="0">
              <a:lnSpc>
                <a:spcPct val="115000"/>
              </a:lnSpc>
              <a:spcBef>
                <a:spcPts val="1200"/>
              </a:spcBef>
              <a:spcAft>
                <a:spcPts val="0"/>
              </a:spcAft>
              <a:buClr>
                <a:srgbClr val="000000"/>
              </a:buClr>
              <a:buSzPts val="275"/>
              <a:buFont typeface="Arial"/>
              <a:buNone/>
            </a:pPr>
            <a:r>
              <a:rPr lang="en-GB" sz="1150" b="1"/>
              <a:t>Embrace diversity </a:t>
            </a:r>
            <a:endParaRPr sz="1150" b="1"/>
          </a:p>
          <a:p>
            <a:pPr marL="0" lvl="0" indent="0" algn="l" rtl="0">
              <a:lnSpc>
                <a:spcPct val="115000"/>
              </a:lnSpc>
              <a:spcBef>
                <a:spcPts val="1200"/>
              </a:spcBef>
              <a:spcAft>
                <a:spcPts val="0"/>
              </a:spcAft>
              <a:buClr>
                <a:srgbClr val="000000"/>
              </a:buClr>
              <a:buSzPts val="275"/>
              <a:buFont typeface="Arial"/>
              <a:buNone/>
            </a:pPr>
            <a:r>
              <a:rPr lang="en-GB" sz="1150"/>
              <a:t>Try to be curious about difference of opinion and learn from one another. There is rarely a ‘right’ answer. </a:t>
            </a:r>
            <a:endParaRPr sz="1150"/>
          </a:p>
          <a:p>
            <a:pPr marL="0" lvl="0" indent="0" algn="l" rtl="0">
              <a:lnSpc>
                <a:spcPct val="115000"/>
              </a:lnSpc>
              <a:spcBef>
                <a:spcPts val="1200"/>
              </a:spcBef>
              <a:spcAft>
                <a:spcPts val="0"/>
              </a:spcAft>
              <a:buClr>
                <a:srgbClr val="000000"/>
              </a:buClr>
              <a:buSzPts val="275"/>
              <a:buFont typeface="Arial"/>
              <a:buNone/>
            </a:pPr>
            <a:r>
              <a:rPr lang="en-GB" sz="1150"/>
              <a:t>It’s OK to disagree but own your own views and keep it respectful.</a:t>
            </a:r>
            <a:endParaRPr sz="1150"/>
          </a:p>
          <a:p>
            <a:pPr marL="0" lvl="0" indent="0" algn="l" rtl="0">
              <a:lnSpc>
                <a:spcPct val="115000"/>
              </a:lnSpc>
              <a:spcBef>
                <a:spcPts val="1200"/>
              </a:spcBef>
              <a:spcAft>
                <a:spcPts val="0"/>
              </a:spcAft>
              <a:buClr>
                <a:srgbClr val="000000"/>
              </a:buClr>
              <a:buSzPts val="275"/>
              <a:buFont typeface="Arial"/>
              <a:buNone/>
            </a:pPr>
            <a:r>
              <a:rPr lang="en-GB" sz="1150" b="1"/>
              <a:t>Share the space </a:t>
            </a:r>
            <a:endParaRPr sz="1150" b="1"/>
          </a:p>
          <a:p>
            <a:pPr marL="0" lvl="0" indent="0" algn="l" rtl="0">
              <a:lnSpc>
                <a:spcPct val="115000"/>
              </a:lnSpc>
              <a:spcBef>
                <a:spcPts val="1200"/>
              </a:spcBef>
              <a:spcAft>
                <a:spcPts val="1200"/>
              </a:spcAft>
              <a:buClr>
                <a:srgbClr val="000000"/>
              </a:buClr>
              <a:buSzPts val="275"/>
              <a:buFont typeface="Arial"/>
              <a:buNone/>
            </a:pPr>
            <a:r>
              <a:rPr lang="en-GB" sz="1150"/>
              <a:t>If you’re confident in groups, remember to leave space for those who may be a little quieter.</a:t>
            </a:r>
            <a:endParaRPr sz="19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499925"/>
            <a:ext cx="8520600" cy="2128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GB"/>
              <a:t>Icebreaker</a:t>
            </a:r>
            <a:endParaRPr/>
          </a:p>
        </p:txBody>
      </p:sp>
      <p:sp>
        <p:nvSpPr>
          <p:cNvPr id="83" name="Google Shape;83;p16"/>
          <p:cNvSpPr txBox="1">
            <a:spLocks noGrp="1"/>
          </p:cNvSpPr>
          <p:nvPr>
            <p:ph type="body" idx="1"/>
          </p:nvPr>
        </p:nvSpPr>
        <p:spPr>
          <a:xfrm>
            <a:off x="311700" y="3162000"/>
            <a:ext cx="8520600" cy="16086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1200"/>
              </a:spcAft>
              <a:buNone/>
            </a:pPr>
            <a:r>
              <a:rPr lang="en-GB"/>
              <a:t>In threes, can you share your name, and use an example of weather to describe how you are feeling right now.</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a:t>Setting the scene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265500" y="71696"/>
            <a:ext cx="4045200" cy="728703"/>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GB" dirty="0"/>
              <a:t>‘Hearing Voices’</a:t>
            </a:r>
            <a:endParaRPr dirty="0"/>
          </a:p>
        </p:txBody>
      </p:sp>
      <p:sp>
        <p:nvSpPr>
          <p:cNvPr id="94" name="Google Shape;94;p18"/>
          <p:cNvSpPr txBox="1">
            <a:spLocks noGrp="1"/>
          </p:cNvSpPr>
          <p:nvPr>
            <p:ph type="subTitle" idx="1"/>
          </p:nvPr>
        </p:nvSpPr>
        <p:spPr>
          <a:xfrm>
            <a:off x="265493" y="800399"/>
            <a:ext cx="4045200" cy="1574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dirty="0"/>
              <a:t>What do we mean?</a:t>
            </a:r>
            <a:endParaRPr dirty="0"/>
          </a:p>
        </p:txBody>
      </p:sp>
      <p:pic>
        <p:nvPicPr>
          <p:cNvPr id="95" name="Google Shape;95;p18"/>
          <p:cNvPicPr preferRelativeResize="0"/>
          <p:nvPr/>
        </p:nvPicPr>
        <p:blipFill>
          <a:blip r:embed="rId3">
            <a:alphaModFix/>
          </a:blip>
          <a:stretch>
            <a:fillRect/>
          </a:stretch>
        </p:blipFill>
        <p:spPr>
          <a:xfrm>
            <a:off x="4720950" y="230100"/>
            <a:ext cx="1750843" cy="1786200"/>
          </a:xfrm>
          <a:prstGeom prst="rect">
            <a:avLst/>
          </a:prstGeom>
          <a:noFill/>
          <a:ln>
            <a:noFill/>
          </a:ln>
        </p:spPr>
      </p:pic>
      <p:pic>
        <p:nvPicPr>
          <p:cNvPr id="96" name="Google Shape;96;p18"/>
          <p:cNvPicPr preferRelativeResize="0"/>
          <p:nvPr/>
        </p:nvPicPr>
        <p:blipFill>
          <a:blip r:embed="rId4">
            <a:alphaModFix/>
          </a:blip>
          <a:stretch>
            <a:fillRect/>
          </a:stretch>
        </p:blipFill>
        <p:spPr>
          <a:xfrm>
            <a:off x="6471800" y="711800"/>
            <a:ext cx="2468374" cy="1234197"/>
          </a:xfrm>
          <a:prstGeom prst="rect">
            <a:avLst/>
          </a:prstGeom>
          <a:noFill/>
          <a:ln>
            <a:noFill/>
          </a:ln>
        </p:spPr>
      </p:pic>
      <p:pic>
        <p:nvPicPr>
          <p:cNvPr id="97" name="Google Shape;97;p18"/>
          <p:cNvPicPr preferRelativeResize="0"/>
          <p:nvPr/>
        </p:nvPicPr>
        <p:blipFill>
          <a:blip r:embed="rId5">
            <a:alphaModFix/>
          </a:blip>
          <a:stretch>
            <a:fillRect/>
          </a:stretch>
        </p:blipFill>
        <p:spPr>
          <a:xfrm>
            <a:off x="4720950" y="2486275"/>
            <a:ext cx="2408099" cy="2657226"/>
          </a:xfrm>
          <a:prstGeom prst="rect">
            <a:avLst/>
          </a:prstGeom>
          <a:noFill/>
          <a:ln>
            <a:noFill/>
          </a:ln>
        </p:spPr>
      </p:pic>
      <p:pic>
        <p:nvPicPr>
          <p:cNvPr id="98" name="Google Shape;98;p18"/>
          <p:cNvPicPr preferRelativeResize="0"/>
          <p:nvPr/>
        </p:nvPicPr>
        <p:blipFill>
          <a:blip r:embed="rId6">
            <a:alphaModFix/>
          </a:blip>
          <a:stretch>
            <a:fillRect/>
          </a:stretch>
        </p:blipFill>
        <p:spPr>
          <a:xfrm>
            <a:off x="7351676" y="2486275"/>
            <a:ext cx="1662224" cy="2466360"/>
          </a:xfrm>
          <a:prstGeom prst="rect">
            <a:avLst/>
          </a:prstGeom>
          <a:noFill/>
          <a:ln>
            <a:noFill/>
          </a:ln>
        </p:spPr>
      </p:pic>
      <p:sp>
        <p:nvSpPr>
          <p:cNvPr id="2" name="Rectangle 1">
            <a:extLst>
              <a:ext uri="{FF2B5EF4-FFF2-40B4-BE49-F238E27FC236}">
                <a16:creationId xmlns:a16="http://schemas.microsoft.com/office/drawing/2014/main" id="{9839DC00-785F-486B-845F-FEAAEA8ADF9A}"/>
              </a:ext>
            </a:extLst>
          </p:cNvPr>
          <p:cNvSpPr/>
          <p:nvPr/>
        </p:nvSpPr>
        <p:spPr>
          <a:xfrm>
            <a:off x="265493" y="1594078"/>
            <a:ext cx="4045200" cy="3170099"/>
          </a:xfrm>
          <a:prstGeom prst="rect">
            <a:avLst/>
          </a:prstGeom>
        </p:spPr>
        <p:txBody>
          <a:bodyPr wrap="square">
            <a:spAutoFit/>
          </a:bodyPr>
          <a:lstStyle/>
          <a:p>
            <a:pPr marL="285750" indent="-285750">
              <a:buFont typeface="Arial" panose="020B0604020202020204" pitchFamily="34" charset="0"/>
              <a:buChar char="•"/>
            </a:pPr>
            <a:r>
              <a:rPr lang="en-GB" sz="2000" dirty="0">
                <a:solidFill>
                  <a:schemeClr val="dk1"/>
                </a:solidFill>
              </a:rPr>
              <a:t>When we talk about Hearing Voices we are describing the experience an individual hearing something that others don’t. </a:t>
            </a:r>
          </a:p>
          <a:p>
            <a:pPr marL="285750" indent="-285750">
              <a:buFont typeface="Arial" panose="020B0604020202020204" pitchFamily="34" charset="0"/>
              <a:buChar char="•"/>
            </a:pPr>
            <a:endParaRPr lang="en-GB" sz="2000" dirty="0">
              <a:solidFill>
                <a:schemeClr val="dk1"/>
              </a:solidFill>
            </a:endParaRPr>
          </a:p>
          <a:p>
            <a:pPr marL="285750" indent="-285750">
              <a:buFont typeface="Arial" panose="020B0604020202020204" pitchFamily="34" charset="0"/>
              <a:buChar char="•"/>
            </a:pPr>
            <a:r>
              <a:rPr lang="en-GB" sz="2000" dirty="0">
                <a:solidFill>
                  <a:schemeClr val="dk1"/>
                </a:solidFill>
              </a:rPr>
              <a:t>It’s also an umbrella term to include experience of visions, taste, smells and touch, which others may not share.</a:t>
            </a:r>
            <a:endParaRPr lang="en-GB"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265500" y="145817"/>
            <a:ext cx="4045200" cy="899212"/>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dirty="0"/>
              <a:t>Suicidality</a:t>
            </a:r>
            <a:endParaRPr dirty="0"/>
          </a:p>
        </p:txBody>
      </p:sp>
      <p:sp>
        <p:nvSpPr>
          <p:cNvPr id="104" name="Google Shape;104;p19"/>
          <p:cNvSpPr txBox="1">
            <a:spLocks noGrp="1"/>
          </p:cNvSpPr>
          <p:nvPr>
            <p:ph type="subTitle" idx="1"/>
          </p:nvPr>
        </p:nvSpPr>
        <p:spPr>
          <a:xfrm>
            <a:off x="265500" y="1045029"/>
            <a:ext cx="4045200" cy="643094"/>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dirty="0"/>
              <a:t>What do we mean?</a:t>
            </a:r>
            <a:endParaRPr dirty="0"/>
          </a:p>
        </p:txBody>
      </p:sp>
      <p:pic>
        <p:nvPicPr>
          <p:cNvPr id="105" name="Google Shape;105;p19"/>
          <p:cNvPicPr preferRelativeResize="0"/>
          <p:nvPr/>
        </p:nvPicPr>
        <p:blipFill>
          <a:blip r:embed="rId3">
            <a:alphaModFix/>
          </a:blip>
          <a:stretch>
            <a:fillRect/>
          </a:stretch>
        </p:blipFill>
        <p:spPr>
          <a:xfrm>
            <a:off x="4789100" y="2140350"/>
            <a:ext cx="4221549" cy="781050"/>
          </a:xfrm>
          <a:prstGeom prst="rect">
            <a:avLst/>
          </a:prstGeom>
          <a:noFill/>
          <a:ln>
            <a:noFill/>
          </a:ln>
        </p:spPr>
      </p:pic>
      <p:sp>
        <p:nvSpPr>
          <p:cNvPr id="5" name="Rectangle 4">
            <a:extLst>
              <a:ext uri="{FF2B5EF4-FFF2-40B4-BE49-F238E27FC236}">
                <a16:creationId xmlns:a16="http://schemas.microsoft.com/office/drawing/2014/main" id="{54ACA009-8364-46B0-ACF1-DDBE8FB881BD}"/>
              </a:ext>
            </a:extLst>
          </p:cNvPr>
          <p:cNvSpPr/>
          <p:nvPr/>
        </p:nvSpPr>
        <p:spPr>
          <a:xfrm>
            <a:off x="134846" y="1594078"/>
            <a:ext cx="4306507" cy="3170099"/>
          </a:xfrm>
          <a:prstGeom prst="rect">
            <a:avLst/>
          </a:prstGeom>
        </p:spPr>
        <p:txBody>
          <a:bodyPr wrap="square">
            <a:spAutoFit/>
          </a:bodyPr>
          <a:lstStyle/>
          <a:p>
            <a:pPr marL="342900" lvl="0" indent="-342900">
              <a:buFont typeface="Arial" panose="020B0604020202020204" pitchFamily="34" charset="0"/>
              <a:buChar char="•"/>
            </a:pPr>
            <a:r>
              <a:rPr lang="en-GB" sz="2000" dirty="0"/>
              <a:t>Suicidality is, much like ‘Hearing Voices’ an umbrella term for a wide variety of experiences.</a:t>
            </a:r>
          </a:p>
          <a:p>
            <a:pPr marL="342900" lvl="0" indent="-342900">
              <a:buFont typeface="Arial" panose="020B0604020202020204" pitchFamily="34" charset="0"/>
              <a:buChar char="•"/>
            </a:pPr>
            <a:r>
              <a:rPr lang="en-GB" sz="2000" dirty="0"/>
              <a:t>It does not necessarily mean that someone is actively planning to kill themselves. It can range from regular thoughts of suicide, to living with wanting to die, to a consistent existential angst about the past, present of future.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795841" y="262224"/>
            <a:ext cx="3223500" cy="1629859"/>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dirty="0"/>
              <a:t>Bridging the conversation</a:t>
            </a:r>
            <a:endParaRPr dirty="0"/>
          </a:p>
        </p:txBody>
      </p:sp>
      <p:pic>
        <p:nvPicPr>
          <p:cNvPr id="111" name="Google Shape;111;p20"/>
          <p:cNvPicPr preferRelativeResize="0"/>
          <p:nvPr/>
        </p:nvPicPr>
        <p:blipFill>
          <a:blip r:embed="rId3">
            <a:alphaModFix/>
          </a:blip>
          <a:stretch>
            <a:fillRect/>
          </a:stretch>
        </p:blipFill>
        <p:spPr>
          <a:xfrm>
            <a:off x="3924450" y="450150"/>
            <a:ext cx="4908027" cy="4090800"/>
          </a:xfrm>
          <a:prstGeom prst="rect">
            <a:avLst/>
          </a:prstGeom>
          <a:noFill/>
          <a:ln>
            <a:noFill/>
          </a:ln>
        </p:spPr>
      </p:pic>
      <p:sp>
        <p:nvSpPr>
          <p:cNvPr id="4" name="Google Shape;117;p21">
            <a:extLst>
              <a:ext uri="{FF2B5EF4-FFF2-40B4-BE49-F238E27FC236}">
                <a16:creationId xmlns:a16="http://schemas.microsoft.com/office/drawing/2014/main" id="{4B0B8DD3-1EFB-4434-A7EA-9F387E569BFB}"/>
              </a:ext>
            </a:extLst>
          </p:cNvPr>
          <p:cNvSpPr txBox="1">
            <a:spLocks/>
          </p:cNvSpPr>
          <p:nvPr/>
        </p:nvSpPr>
        <p:spPr>
          <a:xfrm>
            <a:off x="110733" y="1790633"/>
            <a:ext cx="3707641" cy="3090643"/>
          </a:xfrm>
          <a:prstGeom prst="rect">
            <a:avLst/>
          </a:prstGeom>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lvl="0" indent="-285750">
              <a:buFont typeface="Arial" panose="020B0604020202020204" pitchFamily="34" charset="0"/>
              <a:buChar char="•"/>
            </a:pPr>
            <a:r>
              <a:rPr lang="en-GB" dirty="0"/>
              <a:t>Often these experience are spoken about separately but often co-occur.</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If you live with suicidality and you are having visions of hanging, this can exacerbate the struggle. If you have a plan but your voices are talking about reasons to live, this can be helpful.</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Does hearing a voice telling you to take your own life resonate with your own suicidal feelings, or does it contradict your strong will to live?</a:t>
            </a:r>
          </a:p>
          <a:p>
            <a:pPr marL="285750" lvl="0" indent="-285750">
              <a:buFont typeface="Arial" panose="020B0604020202020204" pitchFamily="34" charset="0"/>
              <a:buChar char="•"/>
            </a:pPr>
            <a:endParaRPr lang="en-GB" dirty="0"/>
          </a:p>
          <a:p>
            <a:pPr lvl="0"/>
            <a:endParaRPr lang="en-GB" dirty="0"/>
          </a:p>
          <a:p>
            <a:pPr lvl="0"/>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B8013-EBD9-486C-A2C6-D1F59987FB43}"/>
              </a:ext>
            </a:extLst>
          </p:cNvPr>
          <p:cNvSpPr>
            <a:spLocks noGrp="1"/>
          </p:cNvSpPr>
          <p:nvPr>
            <p:ph type="title"/>
          </p:nvPr>
        </p:nvSpPr>
        <p:spPr/>
        <p:txBody>
          <a:bodyPr>
            <a:noAutofit/>
          </a:bodyPr>
          <a:lstStyle/>
          <a:p>
            <a:r>
              <a:rPr lang="en-GB" sz="6600" dirty="0"/>
              <a:t>Hearing voices movement</a:t>
            </a:r>
          </a:p>
        </p:txBody>
      </p:sp>
      <p:sp>
        <p:nvSpPr>
          <p:cNvPr id="3" name="Text Placeholder 2">
            <a:extLst>
              <a:ext uri="{FF2B5EF4-FFF2-40B4-BE49-F238E27FC236}">
                <a16:creationId xmlns:a16="http://schemas.microsoft.com/office/drawing/2014/main" id="{95A46259-D732-43B4-92F6-43F99C0CBF4A}"/>
              </a:ext>
            </a:extLst>
          </p:cNvPr>
          <p:cNvSpPr>
            <a:spLocks noGrp="1"/>
          </p:cNvSpPr>
          <p:nvPr>
            <p:ph type="body" idx="1"/>
          </p:nvPr>
        </p:nvSpPr>
        <p:spPr/>
        <p:txBody>
          <a:bodyPr>
            <a:normAutofit fontScale="85000" lnSpcReduction="10000"/>
          </a:bodyPr>
          <a:lstStyle/>
          <a:p>
            <a:r>
              <a:rPr lang="en-GB" dirty="0"/>
              <a:t>The hearing voices movement has made great strides in developing and promoting non-</a:t>
            </a:r>
            <a:r>
              <a:rPr lang="en-GB" dirty="0" err="1"/>
              <a:t>pathologising</a:t>
            </a:r>
            <a:r>
              <a:rPr lang="en-GB" dirty="0"/>
              <a:t> approaches rooted in compassion, as well as viewing hearing voices as not always being negative, and having meaningful connotations. </a:t>
            </a:r>
          </a:p>
        </p:txBody>
      </p:sp>
    </p:spTree>
    <p:extLst>
      <p:ext uri="{BB962C8B-B14F-4D97-AF65-F5344CB8AC3E}">
        <p14:creationId xmlns:p14="http://schemas.microsoft.com/office/powerpoint/2010/main" val="2770170918"/>
      </p:ext>
    </p:extLst>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600ABAE5EAD944875A8F3FD05D3441" ma:contentTypeVersion="14" ma:contentTypeDescription="Create a new document." ma:contentTypeScope="" ma:versionID="0820ea3d97258e0ff863d92000df2314">
  <xsd:schema xmlns:xsd="http://www.w3.org/2001/XMLSchema" xmlns:xs="http://www.w3.org/2001/XMLSchema" xmlns:p="http://schemas.microsoft.com/office/2006/metadata/properties" xmlns:ns3="a681b9dd-c258-474a-ab73-52e65e475412" xmlns:ns4="64f86662-e1c4-4a69-b421-f9f18f07dc62" targetNamespace="http://schemas.microsoft.com/office/2006/metadata/properties" ma:root="true" ma:fieldsID="aeb4eef3545de75415fd536e57d082cb" ns3:_="" ns4:_="">
    <xsd:import namespace="a681b9dd-c258-474a-ab73-52e65e475412"/>
    <xsd:import namespace="64f86662-e1c4-4a69-b421-f9f18f07dc6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81b9dd-c258-474a-ab73-52e65e47541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f86662-e1c4-4a69-b421-f9f18f07dc6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4f86662-e1c4-4a69-b421-f9f18f07dc62" xsi:nil="true"/>
  </documentManagement>
</p:properties>
</file>

<file path=customXml/itemProps1.xml><?xml version="1.0" encoding="utf-8"?>
<ds:datastoreItem xmlns:ds="http://schemas.openxmlformats.org/officeDocument/2006/customXml" ds:itemID="{F1879D0B-FE30-4C4A-B48E-B91620C9C6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81b9dd-c258-474a-ab73-52e65e475412"/>
    <ds:schemaRef ds:uri="64f86662-e1c4-4a69-b421-f9f18f07dc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858351-4C6C-4511-8371-362EC90E73BB}">
  <ds:schemaRefs>
    <ds:schemaRef ds:uri="http://schemas.microsoft.com/sharepoint/v3/contenttype/forms"/>
  </ds:schemaRefs>
</ds:datastoreItem>
</file>

<file path=customXml/itemProps3.xml><?xml version="1.0" encoding="utf-8"?>
<ds:datastoreItem xmlns:ds="http://schemas.openxmlformats.org/officeDocument/2006/customXml" ds:itemID="{D390AAFE-433C-4250-B4C7-8CEAFCA6A4AB}">
  <ds:schemaRefs>
    <ds:schemaRef ds:uri="http://schemas.microsoft.com/office/2006/metadata/properties"/>
    <ds:schemaRef ds:uri="http://schemas.microsoft.com/office/2006/documentManagement/types"/>
    <ds:schemaRef ds:uri="64f86662-e1c4-4a69-b421-f9f18f07dc62"/>
    <ds:schemaRef ds:uri="http://purl.org/dc/dcmitype/"/>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a681b9dd-c258-474a-ab73-52e65e475412"/>
  </ds:schemaRefs>
</ds:datastoreItem>
</file>

<file path=docProps/app.xml><?xml version="1.0" encoding="utf-8"?>
<Properties xmlns="http://schemas.openxmlformats.org/officeDocument/2006/extended-properties" xmlns:vt="http://schemas.openxmlformats.org/officeDocument/2006/docPropsVTypes">
  <TotalTime>32</TotalTime>
  <Words>1570</Words>
  <Application>Microsoft Office PowerPoint</Application>
  <PresentationFormat>On-screen Show (16:9)</PresentationFormat>
  <Paragraphs>143</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Open Sans</vt:lpstr>
      <vt:lpstr>Economica</vt:lpstr>
      <vt:lpstr>Wingdings</vt:lpstr>
      <vt:lpstr>Luxe</vt:lpstr>
      <vt:lpstr>Voices of death, dying and grief: Exploring suicidality, death and grief in relation to unusual experiences</vt:lpstr>
      <vt:lpstr>Outline for today</vt:lpstr>
      <vt:lpstr>Group guidelines</vt:lpstr>
      <vt:lpstr>Icebreaker</vt:lpstr>
      <vt:lpstr>Setting the scene</vt:lpstr>
      <vt:lpstr>‘Hearing Voices’</vt:lpstr>
      <vt:lpstr>Suicidality</vt:lpstr>
      <vt:lpstr>Bridging the conversation</vt:lpstr>
      <vt:lpstr>Hearing voices movement</vt:lpstr>
      <vt:lpstr>Applying this to suicidality?</vt:lpstr>
      <vt:lpstr>Intersections                                 Assumptions</vt:lpstr>
      <vt:lpstr>Activity</vt:lpstr>
      <vt:lpstr>Support: What does that look like?</vt:lpstr>
      <vt:lpstr>Activity</vt:lpstr>
      <vt:lpstr>Language matters</vt:lpstr>
      <vt:lpstr>Activity</vt:lpstr>
      <vt:lpstr>Check out</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Suicidality and ‘Hearing Voices’</dc:title>
  <dc:creator>Fiona Malpass</dc:creator>
  <cp:lastModifiedBy>Fiona Malpass</cp:lastModifiedBy>
  <cp:revision>5</cp:revision>
  <dcterms:modified xsi:type="dcterms:W3CDTF">2023-10-23T20:00:09Z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0x01010037600ABAE5EAD944875A8F3FD05D3441</vt:lpwstr>
  </property>
</Properties>
</file>